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6" r:id="rId2"/>
    <p:sldId id="331" r:id="rId3"/>
    <p:sldId id="336" r:id="rId4"/>
    <p:sldId id="333" r:id="rId5"/>
    <p:sldId id="329" r:id="rId6"/>
    <p:sldId id="340" r:id="rId7"/>
    <p:sldId id="330" r:id="rId8"/>
    <p:sldId id="335" r:id="rId9"/>
    <p:sldId id="339" r:id="rId10"/>
    <p:sldId id="338" r:id="rId11"/>
    <p:sldId id="306" r:id="rId12"/>
    <p:sldId id="341" r:id="rId13"/>
    <p:sldId id="342" r:id="rId14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a" initials="G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43"/>
    <a:srgbClr val="1B79D1"/>
    <a:srgbClr val="FAC502"/>
    <a:srgbClr val="FF9F00"/>
    <a:srgbClr val="007777"/>
    <a:srgbClr val="860000"/>
    <a:srgbClr val="F9F9F9"/>
    <a:srgbClr val="FDC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6120" autoAdjust="0"/>
  </p:normalViewPr>
  <p:slideViewPr>
    <p:cSldViewPr snapToGrid="0">
      <p:cViewPr varScale="1">
        <p:scale>
          <a:sx n="72" d="100"/>
          <a:sy n="72" d="100"/>
        </p:scale>
        <p:origin x="60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E92175D-A0CE-4C04-8751-F1C0F02C85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2BF204-756F-4EE5-89EB-073B6454FA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98AB42-3BAB-4515-B36A-71FD34041CC9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1BC821-AEE1-4DD2-8914-9B31A2ED9C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0E6B71-2DAD-4DC9-B68F-374900F79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C3775E-9344-4A98-9CD7-6AEAD37F38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B818FB-A403-4B49-AC7D-489000A809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8016A-98D7-4ADF-82E8-6BDE4B99AA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415874-99DC-4ABC-ABE5-770708EC8C02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91E417-DFAB-4150-A4E6-3DFD96D3F8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503377-45A2-4169-90DC-EB432ABA1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5A7B8-CA0D-468C-81DD-19F51837B5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D1EDE-C347-4B18-AC51-2D295C67D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31CC45-CA00-422A-B4F6-2E2A25320C0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F2DD0-0E08-48AE-B513-E924018CC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D0A1C-1966-485D-99BC-39BBD3E3CA75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69E2D-CBCB-4ADA-A966-086F0B0B6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AB7291-429B-449E-B00B-6AF9E043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C059-F967-4E0D-957F-40761A4A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29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CF6E72-82BB-4D77-85F9-BC3065F6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3A59D-4549-47AD-B106-3D65405F0ABB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4283E-777C-4007-92C0-5D735F589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E98DBB-A31F-4D01-9014-374357CD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63D08-888D-4843-ADA1-2769C86FCD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525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02335F-6941-495B-A2E2-1F81B63A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4096C-D90D-4142-A497-2C1CE955F961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8CCBC-F7F8-4987-A093-2CB00604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1734D-4C5C-40E0-914A-359D54AA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7FD5A-FE2E-4546-A018-B435AFAD9F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552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E5AAE-07B6-48FD-9A2E-0BFCD808A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F911C-16B1-4415-B103-6ECAB041408D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E8B003-8D30-440B-BFA0-24E719477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13F2E0-1093-4318-82C9-2DF1676D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248E3-87EF-4D74-9D33-291FAFB487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07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4D2678-C741-43D9-979B-4F3D90DE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65B79-EF5D-4E9C-9C7D-107BD102821C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FAB082-7604-458F-90E8-BBE37F79B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4AB530-B856-4A87-BED5-479114D6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6664C-E027-4D0B-81D7-FCD9401135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50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8CB0F7C-EA52-4A00-903D-C55643DA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97C9-963C-4F5C-878A-EF5E32C14EEE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AA152F9-83C4-485F-94EE-9BBE638B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F5825D8-46C9-4FD8-A68A-80D85FCA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54E85-9488-4EB3-8A27-AA3727303C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578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DA5921CB-AB2B-488C-AEB3-C7C06FAD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30500-79C1-4711-A214-0FEF31EA4790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20761C54-2917-4DC5-867C-CE1CD6047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FE4FBCEA-FECA-4B35-B626-E940B750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B9489-891F-4042-B058-ABEE55745A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0851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95C3843E-FE0E-4043-BE2E-AD186A59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0A58-B1A3-4C62-9E77-D86117A4F844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1ECAB42-484F-4F7C-99D3-AD6ED3E4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93937E5-5E81-4DF7-BFCD-262C4F50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94C93-E219-4772-9A1E-36FB0D4D41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162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6BCE093-FF80-433B-8C08-C60E7BF16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C6AC4-3D26-4989-AFCF-5A3F13DF7A0D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9B849DD-BC71-4472-87AF-03F2DF8E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4228A19-4F4A-473B-9253-C1E5F864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1F8AB-156E-439E-BE0D-63AD8F666F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088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DA3CFEA-41B2-4F1A-9BFD-E67FD93D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100E9-93F9-478D-B70B-36AE9BAF39EE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21370A5-5DCB-4BB6-B822-9B2D69CB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7BF8BAB-2173-4CCE-BCEF-F80455B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2F510-F084-46C2-A181-50C3CB9692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65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CA4D2DF-1443-4009-A4A6-A5E9C961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56F5F-9538-4310-9BA5-77531E05A1D7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17A4DAA-E9AE-499A-9B8A-DAA88CE2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A21BEC9-0002-4BB5-8BBE-FCC78379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407C-E797-4956-8EDF-E989780EEE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42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EADE36A0-C662-4E0E-9EB1-236E25D615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B610CA82-CDEC-43E5-8EEB-FE134ABFB2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A8271-D26C-4FC6-AE40-FAEF3B54E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E6C216-E234-46E3-8C5A-E72DFE5790FD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CF063-5603-4C45-BAE2-07B1376EE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69AF78-5CF1-40BC-AF68-79DF51517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5198CF-E2B6-407F-81F2-7836BEB996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1F03A1A2-6273-4874-91B3-303B78B93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95425"/>
            <a:ext cx="12192000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7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23F1C-AD67-40CF-B01F-9395500F4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903" y="3064662"/>
            <a:ext cx="2071980" cy="2090057"/>
          </a:xfrm>
          <a:noFill/>
          <a:effectLst>
            <a:softEdge rad="12700"/>
          </a:effec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uk-UA" sz="4000" b="1" dirty="0">
                <a:solidFill>
                  <a:srgbClr val="FAC502"/>
                </a:solidFill>
                <a:latin typeface="Century Gothic" panose="020B0502020202020204" pitchFamily="34" charset="0"/>
              </a:rPr>
              <a:t>Тема 3</a:t>
            </a:r>
            <a:endParaRPr lang="ru-RU" sz="4000" b="1" dirty="0">
              <a:solidFill>
                <a:srgbClr val="FAC50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101DE-7EAD-45F1-8880-A5A4C3A923B5}"/>
              </a:ext>
            </a:extLst>
          </p:cNvPr>
          <p:cNvSpPr/>
          <p:nvPr/>
        </p:nvSpPr>
        <p:spPr bwMode="auto">
          <a:xfrm>
            <a:off x="3225800" y="888654"/>
            <a:ext cx="8966200" cy="33750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6EE474-97EF-42E1-96AD-C1108D352EC2}"/>
              </a:ext>
            </a:extLst>
          </p:cNvPr>
          <p:cNvSpPr/>
          <p:nvPr/>
        </p:nvSpPr>
        <p:spPr bwMode="auto">
          <a:xfrm>
            <a:off x="11753850" y="6448425"/>
            <a:ext cx="438150" cy="409575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3" name="TextBox 4">
            <a:extLst>
              <a:ext uri="{FF2B5EF4-FFF2-40B4-BE49-F238E27FC236}">
                <a16:creationId xmlns:a16="http://schemas.microsoft.com/office/drawing/2014/main" id="{95592E43-6698-4416-BFEC-569EB8FB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810" y="1240441"/>
            <a:ext cx="7416066" cy="219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ru-RU" sz="4800" b="1" dirty="0">
                <a:latin typeface="+mn-lt"/>
              </a:rPr>
              <a:t>Як я і моя родина можемо заощаджувати енергію</a:t>
            </a:r>
            <a:endParaRPr lang="en-US" altLang="ru-RU" sz="4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078E3-FEAE-42CA-B320-775BD2682C9C}"/>
              </a:ext>
            </a:extLst>
          </p:cNvPr>
          <p:cNvSpPr/>
          <p:nvPr/>
        </p:nvSpPr>
        <p:spPr bwMode="auto">
          <a:xfrm>
            <a:off x="2792413" y="6004"/>
            <a:ext cx="438150" cy="431800"/>
          </a:xfrm>
          <a:prstGeom prst="rect">
            <a:avLst/>
          </a:prstGeom>
          <a:solidFill>
            <a:srgbClr val="009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391639-6E71-442A-98E0-73C7BDD086B7}"/>
              </a:ext>
            </a:extLst>
          </p:cNvPr>
          <p:cNvSpPr/>
          <p:nvPr/>
        </p:nvSpPr>
        <p:spPr bwMode="auto">
          <a:xfrm>
            <a:off x="735013" y="2953991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106" name="Picture 12">
            <a:extLst>
              <a:ext uri="{FF2B5EF4-FFF2-40B4-BE49-F238E27FC236}">
                <a16:creationId xmlns:a16="http://schemas.microsoft.com/office/drawing/2014/main" id="{DCBA10AC-733E-4F54-BADC-0EA3F948D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3" y="444154"/>
            <a:ext cx="20716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8A5C709-A476-434D-8C69-10DC9362C6DA}"/>
              </a:ext>
            </a:extLst>
          </p:cNvPr>
          <p:cNvSpPr/>
          <p:nvPr/>
        </p:nvSpPr>
        <p:spPr bwMode="auto">
          <a:xfrm>
            <a:off x="3225800" y="450504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ED92DFA-EAE5-44DB-9642-6A04FD13598B}"/>
              </a:ext>
            </a:extLst>
          </p:cNvPr>
          <p:cNvSpPr/>
          <p:nvPr/>
        </p:nvSpPr>
        <p:spPr bwMode="auto">
          <a:xfrm>
            <a:off x="3663950" y="10889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3D03A46-4D16-46D8-925C-C81DB3AB1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8951" y="4615466"/>
            <a:ext cx="2071980" cy="1326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2BC4FC9-AE49-4763-95EC-0B124F031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8852" y="4795653"/>
            <a:ext cx="1266049" cy="126604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4E2DE77-CDC7-4FBA-9E26-4AABA122BA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1760" y="4936620"/>
            <a:ext cx="2296263" cy="98411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BF3AA8-C8B9-42BD-8788-644110100B66}"/>
              </a:ext>
            </a:extLst>
          </p:cNvPr>
          <p:cNvSpPr/>
          <p:nvPr/>
        </p:nvSpPr>
        <p:spPr>
          <a:xfrm>
            <a:off x="245165" y="6458536"/>
            <a:ext cx="1209923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0"/>
            <a:r>
              <a:rPr lang="ru-RU" altLang="en-US" sz="1600" dirty="0" err="1">
                <a:solidFill>
                  <a:prstClr val="black"/>
                </a:solidFill>
                <a:latin typeface="Calibri"/>
              </a:rPr>
              <a:t>Навчальний</a:t>
            </a:r>
            <a:r>
              <a:rPr lang="ru-RU" altLang="en-US" sz="1600" dirty="0">
                <a:solidFill>
                  <a:prstClr val="black"/>
                </a:solidFill>
                <a:latin typeface="Calibri"/>
              </a:rPr>
              <a:t> курс для </a:t>
            </a:r>
            <a:r>
              <a:rPr lang="ru-RU" altLang="en-US" sz="1600" dirty="0" err="1">
                <a:solidFill>
                  <a:prstClr val="black"/>
                </a:solidFill>
                <a:latin typeface="Calibri"/>
              </a:rPr>
              <a:t>учн</a:t>
            </a:r>
            <a:r>
              <a:rPr lang="uk-UA" altLang="en-US" sz="1600" dirty="0" err="1">
                <a:solidFill>
                  <a:prstClr val="black"/>
                </a:solidFill>
                <a:latin typeface="Calibri"/>
              </a:rPr>
              <a:t>ів</a:t>
            </a:r>
            <a:r>
              <a:rPr lang="ru-RU" alt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latin typeface="Calibri"/>
              </a:rPr>
              <a:t>5-</a:t>
            </a:r>
            <a:r>
              <a:rPr lang="ru-RU" altLang="en-US" sz="1600" dirty="0">
                <a:solidFill>
                  <a:prstClr val="black"/>
                </a:solidFill>
                <a:latin typeface="Calibri"/>
              </a:rPr>
              <a:t>7 </a:t>
            </a:r>
            <a:r>
              <a:rPr lang="ru-RU" altLang="en-US" sz="1600" dirty="0" err="1">
                <a:solidFill>
                  <a:prstClr val="black"/>
                </a:solidFill>
                <a:latin typeface="Calibri"/>
              </a:rPr>
              <a:t>класів</a:t>
            </a:r>
            <a:r>
              <a:rPr lang="ru-RU" altLang="en-US" sz="1600" dirty="0">
                <a:solidFill>
                  <a:prstClr val="black"/>
                </a:solidFill>
                <a:latin typeface="Calibri"/>
              </a:rPr>
              <a:t> «</a:t>
            </a:r>
            <a:r>
              <a:rPr lang="uk-UA" sz="1600" dirty="0">
                <a:latin typeface="+mn-lt"/>
              </a:rPr>
              <a:t>Школярам про сталий розвиток: енергозбереження</a:t>
            </a:r>
            <a:r>
              <a:rPr lang="ru-RU" altLang="en-US" sz="1600" dirty="0">
                <a:solidFill>
                  <a:prstClr val="black"/>
                </a:solidFill>
                <a:latin typeface="Calibri"/>
              </a:rPr>
              <a:t>», О.І. </a:t>
            </a:r>
            <a:r>
              <a:rPr lang="ru-RU" altLang="en-US" sz="1600" dirty="0" err="1">
                <a:solidFill>
                  <a:prstClr val="black"/>
                </a:solidFill>
                <a:latin typeface="Calibri"/>
              </a:rPr>
              <a:t>Пометун</a:t>
            </a:r>
            <a:r>
              <a:rPr lang="ru-RU" altLang="en-US" sz="1600" dirty="0">
                <a:solidFill>
                  <a:prstClr val="black"/>
                </a:solidFill>
                <a:latin typeface="Calibri"/>
              </a:rPr>
              <a:t>, Г.В. </a:t>
            </a:r>
            <a:r>
              <a:rPr lang="ru-RU" altLang="en-US" sz="1600" dirty="0" err="1">
                <a:solidFill>
                  <a:prstClr val="black"/>
                </a:solidFill>
                <a:latin typeface="Calibri"/>
              </a:rPr>
              <a:t>Сєрова</a:t>
            </a:r>
            <a:endParaRPr lang="ru-RU" altLang="en-US" sz="16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lack, game, light&#10;&#10;Description automatically generated">
            <a:extLst>
              <a:ext uri="{FF2B5EF4-FFF2-40B4-BE49-F238E27FC236}">
                <a16:creationId xmlns:a16="http://schemas.microsoft.com/office/drawing/2014/main" id="{FC1AB6DA-EF10-4B66-9E20-D7E3ECAF7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7" y="723900"/>
            <a:ext cx="3670300" cy="3670300"/>
          </a:xfrm>
          <a:prstGeom prst="rect">
            <a:avLst/>
          </a:prstGeom>
        </p:spPr>
      </p:pic>
      <p:pic>
        <p:nvPicPr>
          <p:cNvPr id="11" name="Picture 10" descr="A picture containing light, man&#10;&#10;Description automatically generated">
            <a:extLst>
              <a:ext uri="{FF2B5EF4-FFF2-40B4-BE49-F238E27FC236}">
                <a16:creationId xmlns:a16="http://schemas.microsoft.com/office/drawing/2014/main" id="{2E2F3DF1-B71B-4BA1-A3C8-383CE8802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7" t="19890" r="33702" b="30939"/>
          <a:stretch/>
        </p:blipFill>
        <p:spPr>
          <a:xfrm>
            <a:off x="4890360" y="203200"/>
            <a:ext cx="2559050" cy="4521200"/>
          </a:xfrm>
          <a:prstGeom prst="rect">
            <a:avLst/>
          </a:prstGeom>
        </p:spPr>
      </p:pic>
      <p:pic>
        <p:nvPicPr>
          <p:cNvPr id="17" name="Picture 16" descr="A picture containing light, game, lamp, food&#10;&#10;Description automatically generated">
            <a:extLst>
              <a:ext uri="{FF2B5EF4-FFF2-40B4-BE49-F238E27FC236}">
                <a16:creationId xmlns:a16="http://schemas.microsoft.com/office/drawing/2014/main" id="{673A66D0-80F8-4828-93E6-A9C51A159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8336">
            <a:off x="8111275" y="1171631"/>
            <a:ext cx="2851040" cy="28510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3C5E8E-EC74-47C7-AA3C-532AE70F7CEB}"/>
              </a:ext>
            </a:extLst>
          </p:cNvPr>
          <p:cNvSpPr/>
          <p:nvPr/>
        </p:nvSpPr>
        <p:spPr>
          <a:xfrm>
            <a:off x="438150" y="5540970"/>
            <a:ext cx="10839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Лампи:    1) </a:t>
            </a:r>
            <a:r>
              <a:rPr lang="ru-RU" sz="2800" dirty="0" err="1">
                <a:latin typeface="+mn-lt"/>
              </a:rPr>
              <a:t>розжарювання</a:t>
            </a:r>
            <a:r>
              <a:rPr lang="ru-RU" sz="2800" dirty="0">
                <a:latin typeface="+mn-lt"/>
              </a:rPr>
              <a:t>               2) КЛЛ                         3) </a:t>
            </a:r>
            <a:r>
              <a:rPr lang="en-US" sz="2800" dirty="0">
                <a:latin typeface="+mn-lt"/>
              </a:rPr>
              <a:t>LED-</a:t>
            </a:r>
            <a:r>
              <a:rPr lang="ru-RU" sz="2800" dirty="0">
                <a:latin typeface="+mn-lt"/>
              </a:rPr>
              <a:t>лампа</a:t>
            </a:r>
            <a:endParaRPr lang="en-US" sz="2800" dirty="0">
              <a:latin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776DAF6-ACE4-44D4-AF17-E882BBBEB738}"/>
              </a:ext>
            </a:extLst>
          </p:cNvPr>
          <p:cNvSpPr/>
          <p:nvPr/>
        </p:nvSpPr>
        <p:spPr>
          <a:xfrm>
            <a:off x="2415895" y="4611736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+mn-lt"/>
              </a:rPr>
              <a:t>(1)</a:t>
            </a:r>
            <a:endParaRPr lang="en-US" sz="2800" dirty="0">
              <a:latin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48B877-8B84-4A83-A893-9C3850C2B239}"/>
              </a:ext>
            </a:extLst>
          </p:cNvPr>
          <p:cNvSpPr/>
          <p:nvPr/>
        </p:nvSpPr>
        <p:spPr>
          <a:xfrm>
            <a:off x="5928472" y="4611736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+mn-lt"/>
              </a:rPr>
              <a:t>(2)</a:t>
            </a:r>
            <a:endParaRPr lang="en-US" sz="2800" dirty="0">
              <a:latin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BFB3B8-562D-4064-8A74-98303BC6B6C1}"/>
              </a:ext>
            </a:extLst>
          </p:cNvPr>
          <p:cNvSpPr/>
          <p:nvPr/>
        </p:nvSpPr>
        <p:spPr>
          <a:xfrm>
            <a:off x="9245689" y="4611736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+mn-lt"/>
              </a:rPr>
              <a:t>(3)</a:t>
            </a:r>
            <a:endParaRPr lang="en-US" sz="2800" dirty="0">
              <a:latin typeface="+mn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9898E3-E9C4-4283-B086-97E77F6C3B2E}"/>
              </a:ext>
            </a:extLst>
          </p:cNvPr>
          <p:cNvSpPr/>
          <p:nvPr/>
        </p:nvSpPr>
        <p:spPr>
          <a:xfrm>
            <a:off x="11753850" y="36349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FB0BAA-2EB6-4D91-9F57-4F86A3026EDE}"/>
              </a:ext>
            </a:extLst>
          </p:cNvPr>
          <p:cNvSpPr/>
          <p:nvPr/>
        </p:nvSpPr>
        <p:spPr>
          <a:xfrm>
            <a:off x="0" y="6419850"/>
            <a:ext cx="438150" cy="438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2FD40A-B8D5-4FFD-8C35-5011F9C94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8500" y="3727363"/>
            <a:ext cx="3873500" cy="3130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2DF89FA-CFE2-4520-8333-B1E43517E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743" y="4045932"/>
            <a:ext cx="6259513" cy="1116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C763F1D-ADC2-4203-8D50-75CE65B6A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6014" y="781088"/>
            <a:ext cx="4169796" cy="2096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2F5FCB1-D16A-4415-9DAC-D905CF49A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11778" y="-1029693"/>
            <a:ext cx="3045896" cy="45752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8DA9470-91C3-463A-9E34-2B3D5BA7A1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38812" y="1676570"/>
            <a:ext cx="2528888" cy="1809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1CDA12-799F-4CD6-BCC6-E28912159679}"/>
              </a:ext>
            </a:extLst>
          </p:cNvPr>
          <p:cNvSpPr/>
          <p:nvPr/>
        </p:nvSpPr>
        <p:spPr>
          <a:xfrm>
            <a:off x="1948310" y="2913689"/>
            <a:ext cx="2526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>
                <a:latin typeface="+mn-lt"/>
              </a:rPr>
              <a:t>Власна енергія </a:t>
            </a:r>
            <a:endParaRPr lang="en-US" sz="2800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3A8CC6-9FC8-4D9E-8BF7-0A1DB3E92658}"/>
              </a:ext>
            </a:extLst>
          </p:cNvPr>
          <p:cNvSpPr/>
          <p:nvPr/>
        </p:nvSpPr>
        <p:spPr>
          <a:xfrm>
            <a:off x="5985591" y="3390939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>
                <a:latin typeface="+mn-lt"/>
              </a:rPr>
              <a:t>Теплий светр</a:t>
            </a:r>
            <a:endParaRPr lang="en-US" sz="2800" dirty="0"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7AE25-0BE2-4C8D-9891-D12D59EC1466}"/>
              </a:ext>
            </a:extLst>
          </p:cNvPr>
          <p:cNvSpPr/>
          <p:nvPr/>
        </p:nvSpPr>
        <p:spPr>
          <a:xfrm>
            <a:off x="8511778" y="2615748"/>
            <a:ext cx="2920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>
                <a:latin typeface="+mn-lt"/>
              </a:rPr>
              <a:t>Останній вимикає</a:t>
            </a:r>
            <a:endParaRPr lang="en-US" sz="2800" dirty="0"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02CAA-28A8-4A92-83FD-2D69ADE9AFD9}"/>
              </a:ext>
            </a:extLst>
          </p:cNvPr>
          <p:cNvSpPr/>
          <p:nvPr/>
        </p:nvSpPr>
        <p:spPr>
          <a:xfrm>
            <a:off x="1810273" y="5382549"/>
            <a:ext cx="4126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>
                <a:latin typeface="+mn-lt"/>
              </a:rPr>
              <a:t>Мої способи пересування</a:t>
            </a:r>
            <a:endParaRPr lang="en-US" sz="2800" dirty="0"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357459-F043-44BB-8B7E-C725BC190D9B}"/>
              </a:ext>
            </a:extLst>
          </p:cNvPr>
          <p:cNvSpPr/>
          <p:nvPr/>
        </p:nvSpPr>
        <p:spPr>
          <a:xfrm>
            <a:off x="6721807" y="5808225"/>
            <a:ext cx="4132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latin typeface="+mn-lt"/>
              </a:rPr>
              <a:t>Збережемо тепло</a:t>
            </a:r>
            <a:r>
              <a:rPr lang="en-US" altLang="ru-RU" sz="2800" dirty="0">
                <a:latin typeface="+mn-lt"/>
              </a:rPr>
              <a:t> </a:t>
            </a:r>
            <a:r>
              <a:rPr lang="ru-RU" altLang="ru-RU" sz="2800" dirty="0">
                <a:latin typeface="+mn-lt"/>
              </a:rPr>
              <a:t>в оселі</a:t>
            </a:r>
            <a:endParaRPr lang="en-US" sz="2800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7AB36D-2AC8-4925-9596-B8AD37F33C3A}"/>
              </a:ext>
            </a:extLst>
          </p:cNvPr>
          <p:cNvSpPr/>
          <p:nvPr/>
        </p:nvSpPr>
        <p:spPr>
          <a:xfrm>
            <a:off x="0" y="6419850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38A961-66BA-4D65-B973-DA4100D94CD2}"/>
              </a:ext>
            </a:extLst>
          </p:cNvPr>
          <p:cNvSpPr/>
          <p:nvPr/>
        </p:nvSpPr>
        <p:spPr>
          <a:xfrm>
            <a:off x="0" y="0"/>
            <a:ext cx="438150" cy="438150"/>
          </a:xfrm>
          <a:prstGeom prst="rect">
            <a:avLst/>
          </a:prstGeom>
          <a:solidFill>
            <a:srgbClr val="009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>
            <a:extLst>
              <a:ext uri="{FF2B5EF4-FFF2-40B4-BE49-F238E27FC236}">
                <a16:creationId xmlns:a16="http://schemas.microsoft.com/office/drawing/2014/main" id="{ED18CEF5-7ADD-425A-BBAF-22D77E9210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498" y="2225267"/>
            <a:ext cx="2213400" cy="2298934"/>
          </a:xfrm>
          <a:prstGeom prst="rect">
            <a:avLst/>
          </a:prstGeom>
        </p:spPr>
      </p:pic>
      <p:pic>
        <p:nvPicPr>
          <p:cNvPr id="12" name="Рисунок 5">
            <a:extLst>
              <a:ext uri="{FF2B5EF4-FFF2-40B4-BE49-F238E27FC236}">
                <a16:creationId xmlns:a16="http://schemas.microsoft.com/office/drawing/2014/main" id="{82851627-BA7C-4001-9E7F-9EB2DEC8C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500" y="2259800"/>
            <a:ext cx="2213400" cy="2229867"/>
          </a:xfrm>
          <a:prstGeom prst="rect">
            <a:avLst/>
          </a:prstGeom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id="{046CC1C3-3281-4B25-928B-5368EBB61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502" y="2259800"/>
            <a:ext cx="2094825" cy="2338400"/>
          </a:xfrm>
          <a:prstGeom prst="rect">
            <a:avLst/>
          </a:prstGeom>
        </p:spPr>
      </p:pic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8D998DD6-3CCE-413B-BF40-1742297D5BF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" y="60174"/>
            <a:ext cx="3021533" cy="1975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5F0028-4D1A-4E08-B37B-2906AD74D044}"/>
              </a:ext>
            </a:extLst>
          </p:cNvPr>
          <p:cNvSpPr/>
          <p:nvPr/>
        </p:nvSpPr>
        <p:spPr>
          <a:xfrm>
            <a:off x="2997200" y="438149"/>
            <a:ext cx="9194800" cy="13203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D1803A1-68A9-4B13-B9D6-9C9D3526EE93}"/>
              </a:ext>
            </a:extLst>
          </p:cNvPr>
          <p:cNvSpPr txBox="1">
            <a:spLocks/>
          </p:cNvSpPr>
          <p:nvPr/>
        </p:nvSpPr>
        <p:spPr bwMode="auto">
          <a:xfrm>
            <a:off x="3059347" y="604168"/>
            <a:ext cx="10074031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4000" dirty="0">
                <a:latin typeface="+mn-lt"/>
              </a:rPr>
              <a:t>Керівництво зі спасіння</a:t>
            </a:r>
            <a:endParaRPr lang="en-US" sz="4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4000" dirty="0">
                <a:latin typeface="+mn-lt"/>
              </a:rPr>
              <a:t>світу для ледачих</a:t>
            </a:r>
            <a:endParaRPr lang="ru-RU" altLang="ru-RU" sz="4000" dirty="0"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34C485-8CE5-4A2E-9672-96E8F0454F64}"/>
              </a:ext>
            </a:extLst>
          </p:cNvPr>
          <p:cNvSpPr/>
          <p:nvPr/>
        </p:nvSpPr>
        <p:spPr>
          <a:xfrm>
            <a:off x="0" y="6419850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790E8-DFC5-41BB-A066-B10226B152D0}"/>
              </a:ext>
            </a:extLst>
          </p:cNvPr>
          <p:cNvSpPr/>
          <p:nvPr/>
        </p:nvSpPr>
        <p:spPr>
          <a:xfrm>
            <a:off x="11753850" y="6419850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2CC788-F5E0-4961-A965-4DA7316DA0C5}"/>
              </a:ext>
            </a:extLst>
          </p:cNvPr>
          <p:cNvSpPr/>
          <p:nvPr/>
        </p:nvSpPr>
        <p:spPr>
          <a:xfrm>
            <a:off x="1266536" y="4762739"/>
            <a:ext cx="30215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>
                <a:latin typeface="+mn-lt"/>
              </a:rPr>
              <a:t>Рівень 1</a:t>
            </a:r>
            <a:endParaRPr lang="en-US" sz="2800" dirty="0">
              <a:latin typeface="+mn-lt"/>
            </a:endParaRPr>
          </a:p>
          <a:p>
            <a:pPr algn="ctr"/>
            <a:r>
              <a:rPr lang="en-US" sz="2800" dirty="0">
                <a:latin typeface="+mn-lt"/>
              </a:rPr>
              <a:t>C</a:t>
            </a:r>
            <a:r>
              <a:rPr lang="uk-UA" sz="2800" dirty="0">
                <a:latin typeface="+mn-lt"/>
              </a:rPr>
              <a:t>уперзірка дивану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19FF11-1AA4-469C-9D3D-3E7A48E252A2}"/>
              </a:ext>
            </a:extLst>
          </p:cNvPr>
          <p:cNvSpPr/>
          <p:nvPr/>
        </p:nvSpPr>
        <p:spPr>
          <a:xfrm>
            <a:off x="4902404" y="4764037"/>
            <a:ext cx="2387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atin typeface="+mn-lt"/>
              </a:rPr>
              <a:t>Рівень 2</a:t>
            </a:r>
            <a:endParaRPr lang="en-US" sz="2800" dirty="0">
              <a:latin typeface="+mn-lt"/>
            </a:endParaRPr>
          </a:p>
          <a:p>
            <a:pPr algn="ctr"/>
            <a:r>
              <a:rPr lang="uk-UA" sz="2800" dirty="0">
                <a:latin typeface="+mn-lt"/>
              </a:rPr>
              <a:t>Герой побуту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672D8A-896D-49EC-B0F1-335C92ED1A4C}"/>
              </a:ext>
            </a:extLst>
          </p:cNvPr>
          <p:cNvSpPr/>
          <p:nvPr/>
        </p:nvSpPr>
        <p:spPr>
          <a:xfrm>
            <a:off x="8125495" y="4836738"/>
            <a:ext cx="259083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+mn-lt"/>
              </a:rPr>
              <a:t>Рівень 3</a:t>
            </a:r>
            <a:endParaRPr lang="en-US" sz="2800" dirty="0">
              <a:latin typeface="+mn-lt"/>
            </a:endParaRPr>
          </a:p>
          <a:p>
            <a:pPr algn="ctr"/>
            <a:r>
              <a:rPr lang="ru-RU" sz="2800" dirty="0">
                <a:latin typeface="+mn-lt"/>
              </a:rPr>
              <a:t>Гарний хлопець</a:t>
            </a:r>
          </a:p>
          <a:p>
            <a:pPr algn="ctr"/>
            <a:r>
              <a:rPr lang="ru-RU" sz="2800" dirty="0">
                <a:latin typeface="+mn-lt"/>
              </a:rPr>
              <a:t>на районі</a:t>
            </a:r>
            <a:endParaRPr lang="uk-UA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B94B75-B834-4E80-B2DF-F0E6892317F0}"/>
              </a:ext>
            </a:extLst>
          </p:cNvPr>
          <p:cNvSpPr/>
          <p:nvPr/>
        </p:nvSpPr>
        <p:spPr>
          <a:xfrm>
            <a:off x="1155700" y="438150"/>
            <a:ext cx="11036300" cy="8874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68DF1D8-5026-455D-9A22-853ECB1F945E}"/>
              </a:ext>
            </a:extLst>
          </p:cNvPr>
          <p:cNvSpPr txBox="1">
            <a:spLocks/>
          </p:cNvSpPr>
          <p:nvPr/>
        </p:nvSpPr>
        <p:spPr bwMode="auto">
          <a:xfrm>
            <a:off x="-3240454" y="456406"/>
            <a:ext cx="10074031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uk-UA" altLang="ru-RU" sz="4000" dirty="0">
                <a:latin typeface="+mn-lt"/>
              </a:rPr>
              <a:t>Склади власний план дій </a:t>
            </a:r>
            <a:endParaRPr lang="ru-RU" altLang="ru-RU" sz="40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7C0466-57C0-435F-BC4F-169B1D3408C2}"/>
              </a:ext>
            </a:extLst>
          </p:cNvPr>
          <p:cNvSpPr/>
          <p:nvPr/>
        </p:nvSpPr>
        <p:spPr>
          <a:xfrm>
            <a:off x="1155700" y="1844501"/>
            <a:ext cx="2325958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latin typeface="+mn-lt"/>
              </a:rPr>
              <a:t>Тепер я можу:</a:t>
            </a:r>
          </a:p>
          <a:p>
            <a:endParaRPr lang="uk-UA" sz="2800" dirty="0">
              <a:latin typeface="+mn-lt"/>
            </a:endParaRPr>
          </a:p>
          <a:p>
            <a:pPr marL="342900" indent="-342900">
              <a:buAutoNum type="arabicParenR"/>
            </a:pPr>
            <a:r>
              <a:rPr lang="uk-UA" sz="2800" dirty="0">
                <a:latin typeface="+mn-lt"/>
              </a:rPr>
              <a:t>...</a:t>
            </a:r>
          </a:p>
          <a:p>
            <a:pPr marL="342900" indent="-342900">
              <a:buAutoNum type="arabicParenR"/>
            </a:pPr>
            <a:endParaRPr lang="uk-UA" sz="2800" dirty="0">
              <a:latin typeface="+mn-lt"/>
            </a:endParaRPr>
          </a:p>
          <a:p>
            <a:r>
              <a:rPr lang="uk-UA" sz="2800" dirty="0">
                <a:latin typeface="+mn-lt"/>
              </a:rPr>
              <a:t>2)  ...</a:t>
            </a:r>
          </a:p>
          <a:p>
            <a:endParaRPr lang="uk-UA" sz="2800" dirty="0">
              <a:latin typeface="+mn-lt"/>
            </a:endParaRPr>
          </a:p>
          <a:p>
            <a:r>
              <a:rPr lang="uk-UA" sz="2800" dirty="0">
                <a:latin typeface="+mn-lt"/>
              </a:rPr>
              <a:t>3)  ...</a:t>
            </a:r>
          </a:p>
          <a:p>
            <a:endParaRPr lang="uk-UA" sz="2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4843FC-460A-44A5-8D18-0CC04C7B9821}"/>
              </a:ext>
            </a:extLst>
          </p:cNvPr>
          <p:cNvSpPr/>
          <p:nvPr/>
        </p:nvSpPr>
        <p:spPr>
          <a:xfrm>
            <a:off x="438150" y="598170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8C7CD0-30C9-4A8A-A84C-2F7E59EEB9A4}"/>
              </a:ext>
            </a:extLst>
          </p:cNvPr>
          <p:cNvSpPr/>
          <p:nvPr/>
        </p:nvSpPr>
        <p:spPr>
          <a:xfrm>
            <a:off x="0" y="6419850"/>
            <a:ext cx="438150" cy="438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5968F9-BDB7-4217-BFF5-4591AC8F3F44}"/>
              </a:ext>
            </a:extLst>
          </p:cNvPr>
          <p:cNvSpPr/>
          <p:nvPr/>
        </p:nvSpPr>
        <p:spPr bwMode="auto">
          <a:xfrm>
            <a:off x="0" y="1279822"/>
            <a:ext cx="12192000" cy="3375025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C9E87-F656-4330-99BF-BE8907BA2EB1}"/>
              </a:ext>
            </a:extLst>
          </p:cNvPr>
          <p:cNvSpPr/>
          <p:nvPr/>
        </p:nvSpPr>
        <p:spPr>
          <a:xfrm>
            <a:off x="1762367" y="1530777"/>
            <a:ext cx="69361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4000" b="1" dirty="0">
                <a:latin typeface="+mn-lt"/>
              </a:rPr>
              <a:t>У дитинстві я боявся темряви.</a:t>
            </a:r>
          </a:p>
          <a:p>
            <a:pPr marL="0" indent="0">
              <a:buNone/>
            </a:pPr>
            <a:r>
              <a:rPr lang="ru-RU" sz="4000" b="1" dirty="0">
                <a:latin typeface="+mn-lt"/>
              </a:rPr>
              <a:t>Виріс, почав сплачувати рахунки за електрику і…</a:t>
            </a:r>
            <a:endParaRPr lang="en-US" sz="4000" b="1" dirty="0">
              <a:latin typeface="+mn-lt"/>
            </a:endParaRPr>
          </a:p>
          <a:p>
            <a:pPr marL="0" indent="0">
              <a:buNone/>
            </a:pPr>
            <a:r>
              <a:rPr lang="uk-UA" sz="4000" b="1" dirty="0">
                <a:latin typeface="+mn-lt"/>
              </a:rPr>
              <a:t>став боятися світла.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D63126-7318-4E00-B2DC-B5C21F3D3378}"/>
              </a:ext>
            </a:extLst>
          </p:cNvPr>
          <p:cNvSpPr/>
          <p:nvPr/>
        </p:nvSpPr>
        <p:spPr>
          <a:xfrm>
            <a:off x="0" y="5889256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AF02DC49-EDE4-4AAE-973F-4E55DB10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409824"/>
            <a:ext cx="3205162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3D24D8-C5E8-45A6-8D38-ECB1B11EC523}"/>
              </a:ext>
            </a:extLst>
          </p:cNvPr>
          <p:cNvSpPr/>
          <p:nvPr/>
        </p:nvSpPr>
        <p:spPr>
          <a:xfrm>
            <a:off x="0" y="463550"/>
            <a:ext cx="11328400" cy="977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2" name="Заголовок 1">
            <a:extLst>
              <a:ext uri="{FF2B5EF4-FFF2-40B4-BE49-F238E27FC236}">
                <a16:creationId xmlns:a16="http://schemas.microsoft.com/office/drawing/2014/main" id="{20361342-4321-473B-86F1-7CFF6F787958}"/>
              </a:ext>
            </a:extLst>
          </p:cNvPr>
          <p:cNvSpPr txBox="1">
            <a:spLocks/>
          </p:cNvSpPr>
          <p:nvPr/>
        </p:nvSpPr>
        <p:spPr bwMode="auto">
          <a:xfrm>
            <a:off x="1058984" y="522287"/>
            <a:ext cx="10074031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3800" dirty="0">
                <a:latin typeface="+mn-lt"/>
              </a:rPr>
              <a:t>Основні тепловтрати в індивідуальному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3800" dirty="0">
                <a:latin typeface="+mn-lt"/>
              </a:rPr>
              <a:t>та багатоквартирному будинках</a:t>
            </a:r>
            <a:endParaRPr lang="ru-RU" altLang="ru-RU" sz="38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0E8C8F-593C-4845-B2FD-D17E8158E355}"/>
              </a:ext>
            </a:extLst>
          </p:cNvPr>
          <p:cNvSpPr/>
          <p:nvPr/>
        </p:nvSpPr>
        <p:spPr>
          <a:xfrm>
            <a:off x="11753850" y="45085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E0756C-D14C-436A-90A8-C88744FDE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988" y="2349499"/>
            <a:ext cx="21240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0E63606-D13B-4427-BB99-B62A5018E129}"/>
              </a:ext>
            </a:extLst>
          </p:cNvPr>
          <p:cNvSpPr txBox="1"/>
          <p:nvPr/>
        </p:nvSpPr>
        <p:spPr>
          <a:xfrm>
            <a:off x="1000310" y="1819275"/>
            <a:ext cx="2155825" cy="923925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ru-RU" dirty="0">
                <a:solidFill>
                  <a:schemeClr val="tx1"/>
                </a:solidFill>
              </a:rPr>
              <a:t>20</a:t>
            </a:r>
            <a:r>
              <a:rPr lang="uk-UA" altLang="ru-RU" dirty="0">
                <a:solidFill>
                  <a:schemeClr val="tx1"/>
                </a:solidFill>
              </a:rPr>
              <a:t>/</a:t>
            </a:r>
            <a:r>
              <a:rPr lang="en-US" altLang="ru-RU" dirty="0">
                <a:solidFill>
                  <a:schemeClr val="tx1"/>
                </a:solidFill>
              </a:rPr>
              <a:t>100 – 30</a:t>
            </a:r>
            <a:r>
              <a:rPr lang="uk-UA" altLang="ru-RU" dirty="0">
                <a:solidFill>
                  <a:schemeClr val="tx1"/>
                </a:solidFill>
              </a:rPr>
              <a:t>/</a:t>
            </a:r>
            <a:r>
              <a:rPr lang="en-US" altLang="ru-RU" dirty="0">
                <a:solidFill>
                  <a:schemeClr val="tx1"/>
                </a:solidFill>
              </a:rPr>
              <a:t>100</a:t>
            </a:r>
            <a:endParaRPr lang="uk-UA" altLang="ru-RU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через городище</a:t>
            </a:r>
          </a:p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та дах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016529-0C71-4035-B249-028EDE9AA413}"/>
              </a:ext>
            </a:extLst>
          </p:cNvPr>
          <p:cNvCxnSpPr>
            <a:cxnSpLocks/>
          </p:cNvCxnSpPr>
          <p:nvPr/>
        </p:nvCxnSpPr>
        <p:spPr>
          <a:xfrm flipV="1">
            <a:off x="1389063" y="2765424"/>
            <a:ext cx="0" cy="1008063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B982D2A-5371-4762-90BD-311FF513397D}"/>
              </a:ext>
            </a:extLst>
          </p:cNvPr>
          <p:cNvCxnSpPr/>
          <p:nvPr/>
        </p:nvCxnSpPr>
        <p:spPr>
          <a:xfrm flipV="1">
            <a:off x="3852863" y="1927224"/>
            <a:ext cx="0" cy="83820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5DE7776-0C59-408C-B7FC-DE17FF91F218}"/>
              </a:ext>
            </a:extLst>
          </p:cNvPr>
          <p:cNvCxnSpPr>
            <a:cxnSpLocks/>
          </p:cNvCxnSpPr>
          <p:nvPr/>
        </p:nvCxnSpPr>
        <p:spPr>
          <a:xfrm>
            <a:off x="4144963" y="4252912"/>
            <a:ext cx="1028700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F77295A-F861-47BD-9F3D-4F2BF3F4D8AC}"/>
              </a:ext>
            </a:extLst>
          </p:cNvPr>
          <p:cNvCxnSpPr>
            <a:cxnSpLocks/>
          </p:cNvCxnSpPr>
          <p:nvPr/>
        </p:nvCxnSpPr>
        <p:spPr>
          <a:xfrm flipH="1">
            <a:off x="6800850" y="3286124"/>
            <a:ext cx="1676400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896BDE-7CED-417E-83D0-0E879ED17AAA}"/>
              </a:ext>
            </a:extLst>
          </p:cNvPr>
          <p:cNvCxnSpPr>
            <a:cxnSpLocks/>
          </p:cNvCxnSpPr>
          <p:nvPr/>
        </p:nvCxnSpPr>
        <p:spPr>
          <a:xfrm>
            <a:off x="9256713" y="3673474"/>
            <a:ext cx="1028700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F519684-AF6D-4C6C-9198-87F564475E99}"/>
              </a:ext>
            </a:extLst>
          </p:cNvPr>
          <p:cNvCxnSpPr>
            <a:cxnSpLocks/>
          </p:cNvCxnSpPr>
          <p:nvPr/>
        </p:nvCxnSpPr>
        <p:spPr>
          <a:xfrm>
            <a:off x="9398000" y="6062662"/>
            <a:ext cx="0" cy="60007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B3E8324-67FF-4F68-AFE0-2F46D0361DA5}"/>
              </a:ext>
            </a:extLst>
          </p:cNvPr>
          <p:cNvCxnSpPr>
            <a:cxnSpLocks/>
          </p:cNvCxnSpPr>
          <p:nvPr/>
        </p:nvCxnSpPr>
        <p:spPr>
          <a:xfrm flipV="1">
            <a:off x="8648700" y="1852612"/>
            <a:ext cx="0" cy="50482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0AF8281-DA4B-4EB1-A888-442C1164EAA0}"/>
              </a:ext>
            </a:extLst>
          </p:cNvPr>
          <p:cNvCxnSpPr>
            <a:cxnSpLocks/>
          </p:cNvCxnSpPr>
          <p:nvPr/>
        </p:nvCxnSpPr>
        <p:spPr>
          <a:xfrm flipV="1">
            <a:off x="9256713" y="1774824"/>
            <a:ext cx="0" cy="93027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C678886-E7E1-44BB-856A-664BBE212275}"/>
              </a:ext>
            </a:extLst>
          </p:cNvPr>
          <p:cNvSpPr txBox="1"/>
          <p:nvPr/>
        </p:nvSpPr>
        <p:spPr>
          <a:xfrm>
            <a:off x="3930650" y="1843087"/>
            <a:ext cx="2260600" cy="64611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altLang="ru-RU" dirty="0">
                <a:solidFill>
                  <a:schemeClr val="tx1"/>
                </a:solidFill>
              </a:rPr>
              <a:t>15/</a:t>
            </a:r>
            <a:r>
              <a:rPr lang="en-US" altLang="ru-RU" dirty="0">
                <a:solidFill>
                  <a:schemeClr val="tx1"/>
                </a:solidFill>
              </a:rPr>
              <a:t>100 – </a:t>
            </a:r>
            <a:r>
              <a:rPr lang="uk-UA" altLang="ru-RU" dirty="0">
                <a:solidFill>
                  <a:schemeClr val="tx1"/>
                </a:solidFill>
              </a:rPr>
              <a:t>25/</a:t>
            </a:r>
            <a:r>
              <a:rPr lang="en-US" altLang="ru-RU" dirty="0">
                <a:solidFill>
                  <a:schemeClr val="tx1"/>
                </a:solidFill>
              </a:rPr>
              <a:t>100</a:t>
            </a:r>
            <a:endParaRPr lang="uk-UA" altLang="ru-RU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через вентиляцію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CBD302-5C35-4B50-996F-913DA48EB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551" y="1593056"/>
            <a:ext cx="2533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+mn-lt"/>
              </a:rPr>
              <a:t>20</a:t>
            </a:r>
            <a:r>
              <a:rPr lang="uk-UA" altLang="ru-RU" sz="1800" dirty="0">
                <a:latin typeface="+mn-lt"/>
              </a:rPr>
              <a:t>/</a:t>
            </a:r>
            <a:r>
              <a:rPr lang="en-US" altLang="ru-RU" sz="1800" dirty="0">
                <a:latin typeface="+mn-lt"/>
              </a:rPr>
              <a:t>100 – 30</a:t>
            </a:r>
            <a:r>
              <a:rPr lang="uk-UA" altLang="ru-RU" sz="1800" dirty="0">
                <a:latin typeface="+mn-lt"/>
              </a:rPr>
              <a:t>/</a:t>
            </a:r>
            <a:r>
              <a:rPr lang="en-US" altLang="ru-RU" sz="1800" dirty="0">
                <a:latin typeface="+mn-lt"/>
              </a:rPr>
              <a:t>100</a:t>
            </a:r>
            <a:endParaRPr lang="uk-UA" altLang="ru-RU" sz="180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через городище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та дах</a:t>
            </a:r>
            <a:endParaRPr lang="en-US" altLang="ru-RU" sz="1800" dirty="0">
              <a:latin typeface="+mn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257235D-BDD4-43D7-9A26-5E24F0710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1763712"/>
            <a:ext cx="2533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10/</a:t>
            </a:r>
            <a:r>
              <a:rPr lang="en-US" altLang="ru-RU" sz="1800" dirty="0">
                <a:latin typeface="+mn-lt"/>
              </a:rPr>
              <a:t>100 – </a:t>
            </a:r>
            <a:r>
              <a:rPr lang="uk-UA" altLang="ru-RU" sz="1800" dirty="0">
                <a:latin typeface="+mn-lt"/>
              </a:rPr>
              <a:t>20/</a:t>
            </a:r>
            <a:r>
              <a:rPr lang="en-US" altLang="ru-RU" sz="1800" dirty="0">
                <a:latin typeface="+mn-lt"/>
              </a:rPr>
              <a:t>100</a:t>
            </a:r>
            <a:endParaRPr lang="uk-UA" altLang="ru-RU" sz="1800" dirty="0">
              <a:latin typeface="+mn-lt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через вентиляцію</a:t>
            </a:r>
            <a:endParaRPr lang="en-US" altLang="ru-RU" sz="1800" dirty="0">
              <a:latin typeface="+mn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8C93AE-C667-449F-AE42-285D1FBE9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863" y="2962274"/>
            <a:ext cx="2533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10/</a:t>
            </a:r>
            <a:r>
              <a:rPr lang="en-US" altLang="ru-RU" sz="1800" dirty="0">
                <a:latin typeface="+mn-lt"/>
              </a:rPr>
              <a:t>100 – </a:t>
            </a:r>
            <a:r>
              <a:rPr lang="uk-UA" altLang="ru-RU" sz="1800" dirty="0">
                <a:latin typeface="+mn-lt"/>
              </a:rPr>
              <a:t>15/</a:t>
            </a:r>
            <a:r>
              <a:rPr lang="en-US" altLang="ru-RU" sz="1800" dirty="0">
                <a:latin typeface="+mn-lt"/>
              </a:rPr>
              <a:t>100</a:t>
            </a:r>
            <a:endParaRPr lang="uk-UA" altLang="ru-RU" sz="1800" dirty="0">
              <a:latin typeface="+mn-lt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через вікна</a:t>
            </a:r>
            <a:endParaRPr lang="en-US" altLang="ru-RU" sz="1800" dirty="0">
              <a:latin typeface="+mn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6D0DF1-1917-40CE-9097-94D4216C1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5" y="3908424"/>
            <a:ext cx="2533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25/</a:t>
            </a:r>
            <a:r>
              <a:rPr lang="en-US" altLang="ru-RU" sz="1800" dirty="0">
                <a:latin typeface="+mn-lt"/>
              </a:rPr>
              <a:t>100 – </a:t>
            </a:r>
            <a:r>
              <a:rPr lang="uk-UA" altLang="ru-RU" sz="1800" dirty="0">
                <a:latin typeface="+mn-lt"/>
              </a:rPr>
              <a:t>35/</a:t>
            </a:r>
            <a:r>
              <a:rPr lang="en-US" altLang="ru-RU" sz="1800" dirty="0">
                <a:latin typeface="+mn-lt"/>
              </a:rPr>
              <a:t>100</a:t>
            </a:r>
            <a:endParaRPr lang="uk-UA" altLang="ru-RU" sz="180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через стіни</a:t>
            </a:r>
            <a:endParaRPr lang="en-US" altLang="ru-RU" sz="1800" dirty="0">
              <a:latin typeface="+mn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CDFBEB-5807-4182-931A-C7CD76C21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4775199"/>
            <a:ext cx="2533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10/</a:t>
            </a:r>
            <a:r>
              <a:rPr lang="en-US" altLang="ru-RU" sz="1800" dirty="0">
                <a:latin typeface="+mn-lt"/>
              </a:rPr>
              <a:t>100 – </a:t>
            </a:r>
            <a:r>
              <a:rPr lang="uk-UA" altLang="ru-RU" sz="1800" dirty="0">
                <a:latin typeface="+mn-lt"/>
              </a:rPr>
              <a:t>15/</a:t>
            </a:r>
            <a:r>
              <a:rPr lang="en-US" altLang="ru-RU" sz="1800" dirty="0">
                <a:latin typeface="+mn-lt"/>
              </a:rPr>
              <a:t>100</a:t>
            </a:r>
            <a:endParaRPr lang="uk-UA" altLang="ru-RU" sz="180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через вікна</a:t>
            </a:r>
            <a:endParaRPr lang="en-US" altLang="ru-RU" sz="1800" dirty="0">
              <a:latin typeface="+mn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563831-DA5B-40BA-B35A-149F81E63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863" y="5694362"/>
            <a:ext cx="21129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10/</a:t>
            </a:r>
            <a:r>
              <a:rPr lang="en-US" altLang="ru-RU" sz="1800" dirty="0">
                <a:latin typeface="+mn-lt"/>
              </a:rPr>
              <a:t>100 – </a:t>
            </a:r>
            <a:r>
              <a:rPr lang="uk-UA" altLang="ru-RU" sz="1800" dirty="0">
                <a:latin typeface="+mn-lt"/>
              </a:rPr>
              <a:t>15/</a:t>
            </a:r>
            <a:r>
              <a:rPr lang="en-US" altLang="ru-RU" sz="1800" dirty="0">
                <a:latin typeface="+mn-lt"/>
              </a:rPr>
              <a:t>100</a:t>
            </a:r>
            <a:endParaRPr lang="uk-UA" altLang="ru-RU" sz="180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через підлогу та підвал</a:t>
            </a:r>
            <a:endParaRPr lang="en-US" altLang="ru-RU" sz="1800" dirty="0">
              <a:latin typeface="+mn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BF32A9E-5A73-43D9-8F45-F41A2D59D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100" y="5767387"/>
            <a:ext cx="20224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10/</a:t>
            </a:r>
            <a:r>
              <a:rPr lang="en-US" altLang="ru-RU" sz="1800" dirty="0">
                <a:latin typeface="+mn-lt"/>
              </a:rPr>
              <a:t>100 – </a:t>
            </a:r>
            <a:r>
              <a:rPr lang="uk-UA" altLang="ru-RU" sz="1800" dirty="0">
                <a:latin typeface="+mn-lt"/>
              </a:rPr>
              <a:t>15/</a:t>
            </a:r>
            <a:r>
              <a:rPr lang="en-US" altLang="ru-RU" sz="1800" dirty="0">
                <a:latin typeface="+mn-lt"/>
              </a:rPr>
              <a:t>100</a:t>
            </a:r>
            <a:endParaRPr lang="uk-UA" altLang="ru-RU" sz="180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через підлогу та підвал</a:t>
            </a:r>
            <a:endParaRPr lang="en-US" altLang="ru-RU" sz="1800" dirty="0">
              <a:latin typeface="+mn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AAAF04-76BF-42C0-9E0C-402055CD5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100" y="3773487"/>
            <a:ext cx="2533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30/</a:t>
            </a:r>
            <a:r>
              <a:rPr lang="en-US" altLang="ru-RU" sz="1800" dirty="0">
                <a:latin typeface="+mn-lt"/>
              </a:rPr>
              <a:t>100 – </a:t>
            </a:r>
            <a:r>
              <a:rPr lang="uk-UA" altLang="ru-RU" sz="1800" dirty="0">
                <a:latin typeface="+mn-lt"/>
              </a:rPr>
              <a:t>40/</a:t>
            </a:r>
            <a:r>
              <a:rPr lang="en-US" altLang="ru-RU" sz="1800" dirty="0">
                <a:latin typeface="+mn-lt"/>
              </a:rPr>
              <a:t>100</a:t>
            </a:r>
            <a:endParaRPr lang="uk-UA" altLang="ru-RU" sz="180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через стіни</a:t>
            </a:r>
            <a:endParaRPr lang="en-US" altLang="ru-RU" sz="1800" dirty="0">
              <a:latin typeface="+mn-lt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BA02D23-1E07-405E-B332-8BEFBBB95CD4}"/>
              </a:ext>
            </a:extLst>
          </p:cNvPr>
          <p:cNvCxnSpPr>
            <a:cxnSpLocks/>
          </p:cNvCxnSpPr>
          <p:nvPr/>
        </p:nvCxnSpPr>
        <p:spPr>
          <a:xfrm>
            <a:off x="4208463" y="5908674"/>
            <a:ext cx="0" cy="63817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5CBF47F-38BF-4A19-80F4-097160F3BCD6}"/>
              </a:ext>
            </a:extLst>
          </p:cNvPr>
          <p:cNvCxnSpPr>
            <a:cxnSpLocks/>
          </p:cNvCxnSpPr>
          <p:nvPr/>
        </p:nvCxnSpPr>
        <p:spPr>
          <a:xfrm>
            <a:off x="4017963" y="5081587"/>
            <a:ext cx="1054100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E9AF553C-51F6-4E4B-86C4-EA93294836D1}"/>
              </a:ext>
            </a:extLst>
          </p:cNvPr>
          <p:cNvSpPr/>
          <p:nvPr/>
        </p:nvSpPr>
        <p:spPr>
          <a:xfrm>
            <a:off x="11328400" y="12700"/>
            <a:ext cx="438150" cy="438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0CF40D6-B683-4121-9362-0858F53E181C}"/>
              </a:ext>
            </a:extLst>
          </p:cNvPr>
          <p:cNvSpPr/>
          <p:nvPr/>
        </p:nvSpPr>
        <p:spPr>
          <a:xfrm>
            <a:off x="0" y="6419850"/>
            <a:ext cx="438150" cy="438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342" grpId="0"/>
      <p:bldP spid="3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6E00D03-2FC9-4E9D-81FE-A857F60C4CC7}"/>
              </a:ext>
            </a:extLst>
          </p:cNvPr>
          <p:cNvSpPr/>
          <p:nvPr/>
        </p:nvSpPr>
        <p:spPr bwMode="auto">
          <a:xfrm>
            <a:off x="0" y="0"/>
            <a:ext cx="12192000" cy="33750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3" name="Рисунок 4">
            <a:extLst>
              <a:ext uri="{FF2B5EF4-FFF2-40B4-BE49-F238E27FC236}">
                <a16:creationId xmlns:a16="http://schemas.microsoft.com/office/drawing/2014/main" id="{03768C1B-6872-4271-AC01-A9745546CD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7" y="757180"/>
            <a:ext cx="5291666" cy="3952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3">
            <a:extLst>
              <a:ext uri="{FF2B5EF4-FFF2-40B4-BE49-F238E27FC236}">
                <a16:creationId xmlns:a16="http://schemas.microsoft.com/office/drawing/2014/main" id="{1B63AEAC-6B08-4F2A-90D6-60760E3664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757180"/>
            <a:ext cx="5291667" cy="3952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E1459E-86A3-4C7F-A628-1C82F4A48B02}"/>
              </a:ext>
            </a:extLst>
          </p:cNvPr>
          <p:cNvSpPr/>
          <p:nvPr/>
        </p:nvSpPr>
        <p:spPr>
          <a:xfrm>
            <a:off x="643468" y="482064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+mn-lt"/>
              </a:rPr>
              <a:t>Комплексне утеплення</a:t>
            </a:r>
          </a:p>
          <a:p>
            <a:r>
              <a:rPr lang="ru-RU" sz="2800" dirty="0">
                <a:latin typeface="+mn-lt"/>
              </a:rPr>
              <a:t>мінеральною ватою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32D997-6C12-422B-B71F-586BEC217315}"/>
              </a:ext>
            </a:extLst>
          </p:cNvPr>
          <p:cNvSpPr/>
          <p:nvPr/>
        </p:nvSpPr>
        <p:spPr>
          <a:xfrm>
            <a:off x="6180668" y="482064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+mn-lt"/>
              </a:rPr>
              <a:t>«Клаптикове» утеплення</a:t>
            </a:r>
          </a:p>
          <a:p>
            <a:r>
              <a:rPr lang="ru-RU" sz="2800" dirty="0">
                <a:latin typeface="+mn-lt"/>
              </a:rPr>
              <a:t>пінопластом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0489354-ABDD-4B97-9340-F9184B27E8CC}"/>
              </a:ext>
            </a:extLst>
          </p:cNvPr>
          <p:cNvSpPr/>
          <p:nvPr/>
        </p:nvSpPr>
        <p:spPr>
          <a:xfrm>
            <a:off x="0" y="6419850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391">
            <a:extLst>
              <a:ext uri="{FF2B5EF4-FFF2-40B4-BE49-F238E27FC236}">
                <a16:creationId xmlns:a16="http://schemas.microsoft.com/office/drawing/2014/main" id="{19105809-7991-4171-B4E2-40832D375D02}"/>
              </a:ext>
            </a:extLst>
          </p:cNvPr>
          <p:cNvGrpSpPr/>
          <p:nvPr/>
        </p:nvGrpSpPr>
        <p:grpSpPr>
          <a:xfrm>
            <a:off x="1170222" y="1215536"/>
            <a:ext cx="4343400" cy="4426927"/>
            <a:chOff x="2209800" y="2031682"/>
            <a:chExt cx="3647464" cy="371760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22E2D78-FD31-4271-BAFC-084D6E7B1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2031682"/>
              <a:ext cx="3647464" cy="371760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B25652D-4AF3-473B-A4F9-4B16D5E6B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09978" y="2785718"/>
              <a:ext cx="1924048" cy="9736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1F67409-DC0A-46AD-AD2C-86596CF7A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99410" y="3683133"/>
              <a:ext cx="928383" cy="12079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7D3C9-0E66-495E-A853-85FA7C51B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81291" y="3547017"/>
              <a:ext cx="452735" cy="8048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91" name="Picture 390" descr="A picture containing clock, table, chair, sitting&#10;&#10;Description automatically generated">
            <a:extLst>
              <a:ext uri="{FF2B5EF4-FFF2-40B4-BE49-F238E27FC236}">
                <a16:creationId xmlns:a16="http://schemas.microsoft.com/office/drawing/2014/main" id="{30BFA6AE-1C65-45AA-95C4-FF13FAA312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980"/>
          <a:stretch/>
        </p:blipFill>
        <p:spPr>
          <a:xfrm>
            <a:off x="7543235" y="524081"/>
            <a:ext cx="3305649" cy="5254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3" name="Rectangle 392">
            <a:extLst>
              <a:ext uri="{FF2B5EF4-FFF2-40B4-BE49-F238E27FC236}">
                <a16:creationId xmlns:a16="http://schemas.microsoft.com/office/drawing/2014/main" id="{500444D3-73CC-485B-80D8-828E415C93A7}"/>
              </a:ext>
            </a:extLst>
          </p:cNvPr>
          <p:cNvSpPr/>
          <p:nvPr/>
        </p:nvSpPr>
        <p:spPr>
          <a:xfrm>
            <a:off x="2308278" y="5849106"/>
            <a:ext cx="3732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+mn-lt"/>
              </a:rPr>
              <a:t>Енергоефективне вікно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19762A26-602B-459C-AA05-906E886342A2}"/>
              </a:ext>
            </a:extLst>
          </p:cNvPr>
          <p:cNvSpPr/>
          <p:nvPr/>
        </p:nvSpPr>
        <p:spPr>
          <a:xfrm>
            <a:off x="171578" y="261429"/>
            <a:ext cx="3128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+mn-lt"/>
              </a:rPr>
              <a:t>Енергозберігаючий</a:t>
            </a:r>
          </a:p>
          <a:p>
            <a:pPr algn="ctr"/>
            <a:r>
              <a:rPr lang="ru-RU" sz="2800" dirty="0">
                <a:latin typeface="+mn-lt"/>
              </a:rPr>
              <a:t>склопакет</a:t>
            </a: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4F978093-9F7D-42F0-9A2C-305E8F12C711}"/>
              </a:ext>
            </a:extLst>
          </p:cNvPr>
          <p:cNvSpPr/>
          <p:nvPr/>
        </p:nvSpPr>
        <p:spPr>
          <a:xfrm>
            <a:off x="3700122" y="390041"/>
            <a:ext cx="30215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+mn-lt"/>
              </a:rPr>
              <a:t>Відзеркалювальне</a:t>
            </a:r>
          </a:p>
          <a:p>
            <a:pPr algn="ctr"/>
            <a:r>
              <a:rPr lang="ru-RU" sz="2800" dirty="0">
                <a:latin typeface="+mn-lt"/>
              </a:rPr>
              <a:t>покриття скла</a:t>
            </a: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636649AB-481F-442D-B1FC-860C846CC3C6}"/>
              </a:ext>
            </a:extLst>
          </p:cNvPr>
          <p:cNvSpPr/>
          <p:nvPr/>
        </p:nvSpPr>
        <p:spPr>
          <a:xfrm>
            <a:off x="4857605" y="1683473"/>
            <a:ext cx="18759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+mn-lt"/>
              </a:rPr>
              <a:t>Збережене</a:t>
            </a:r>
          </a:p>
          <a:p>
            <a:pPr algn="ctr"/>
            <a:r>
              <a:rPr lang="ru-RU" sz="2800" dirty="0">
                <a:latin typeface="+mn-lt"/>
              </a:rPr>
              <a:t>тепло</a:t>
            </a: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FA56BDFD-8011-4FE0-AB37-261521836B8C}"/>
              </a:ext>
            </a:extLst>
          </p:cNvPr>
          <p:cNvSpPr/>
          <p:nvPr/>
        </p:nvSpPr>
        <p:spPr>
          <a:xfrm>
            <a:off x="5322063" y="3105833"/>
            <a:ext cx="175721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+mn-lt"/>
              </a:rPr>
              <a:t>Внутрішнє</a:t>
            </a:r>
          </a:p>
          <a:p>
            <a:pPr algn="ctr"/>
            <a:r>
              <a:rPr lang="ru-RU" sz="2800" dirty="0">
                <a:latin typeface="+mn-lt"/>
              </a:rPr>
              <a:t>тепле</a:t>
            </a:r>
          </a:p>
          <a:p>
            <a:pPr algn="ctr"/>
            <a:r>
              <a:rPr lang="ru-RU" sz="2800" dirty="0">
                <a:latin typeface="+mn-lt"/>
              </a:rPr>
              <a:t>повітря</a:t>
            </a: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D08E850D-7C1F-45D1-87AE-9E14F9530BB3}"/>
              </a:ext>
            </a:extLst>
          </p:cNvPr>
          <p:cNvSpPr/>
          <p:nvPr/>
        </p:nvSpPr>
        <p:spPr>
          <a:xfrm>
            <a:off x="551072" y="4158555"/>
            <a:ext cx="158408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+mn-lt"/>
              </a:rPr>
              <a:t>Холодне</a:t>
            </a:r>
          </a:p>
          <a:p>
            <a:pPr algn="ctr"/>
            <a:r>
              <a:rPr lang="ru-RU" sz="2800" dirty="0">
                <a:latin typeface="+mn-lt"/>
              </a:rPr>
              <a:t>зовнішнє</a:t>
            </a:r>
          </a:p>
          <a:p>
            <a:pPr algn="ctr"/>
            <a:r>
              <a:rPr lang="ru-RU" sz="2800" dirty="0">
                <a:latin typeface="+mn-lt"/>
              </a:rPr>
              <a:t>повітря</a:t>
            </a:r>
          </a:p>
        </p:txBody>
      </p: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96598D6C-983B-49DF-ACDC-794510A8C5DB}"/>
              </a:ext>
            </a:extLst>
          </p:cNvPr>
          <p:cNvCxnSpPr>
            <a:cxnSpLocks/>
            <a:endCxn id="395" idx="2"/>
          </p:cNvCxnSpPr>
          <p:nvPr/>
        </p:nvCxnSpPr>
        <p:spPr>
          <a:xfrm flipV="1">
            <a:off x="4462908" y="1344148"/>
            <a:ext cx="747981" cy="89790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D96C4FFC-5AED-4098-95A8-F910E0B09171}"/>
              </a:ext>
            </a:extLst>
          </p:cNvPr>
          <p:cNvCxnSpPr>
            <a:cxnSpLocks/>
          </p:cNvCxnSpPr>
          <p:nvPr/>
        </p:nvCxnSpPr>
        <p:spPr>
          <a:xfrm flipH="1" flipV="1">
            <a:off x="2657078" y="914400"/>
            <a:ext cx="1625354" cy="1340764"/>
          </a:xfrm>
          <a:prstGeom prst="line">
            <a:avLst/>
          </a:prstGeom>
          <a:ln w="38100">
            <a:solidFill>
              <a:srgbClr val="1B7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Rectangle 404">
            <a:extLst>
              <a:ext uri="{FF2B5EF4-FFF2-40B4-BE49-F238E27FC236}">
                <a16:creationId xmlns:a16="http://schemas.microsoft.com/office/drawing/2014/main" id="{3E0C86D7-7A09-4503-8EB7-89B8E8310C92}"/>
              </a:ext>
            </a:extLst>
          </p:cNvPr>
          <p:cNvSpPr/>
          <p:nvPr/>
        </p:nvSpPr>
        <p:spPr>
          <a:xfrm>
            <a:off x="7543235" y="5896630"/>
            <a:ext cx="4027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+mn-lt"/>
              </a:rPr>
              <a:t>«Ударне» провітрювання</a:t>
            </a: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DE2C433C-E477-488E-A21A-7794B8C076DA}"/>
              </a:ext>
            </a:extLst>
          </p:cNvPr>
          <p:cNvSpPr/>
          <p:nvPr/>
        </p:nvSpPr>
        <p:spPr>
          <a:xfrm>
            <a:off x="-20603" y="6419850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D115A1BF-577C-4012-A8E7-1F9F2C94AE92}"/>
              </a:ext>
            </a:extLst>
          </p:cNvPr>
          <p:cNvSpPr/>
          <p:nvPr/>
        </p:nvSpPr>
        <p:spPr>
          <a:xfrm>
            <a:off x="415627" y="5981700"/>
            <a:ext cx="438150" cy="438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EA9D5D0-FBDE-4432-AFB6-39EFC3B1A317}"/>
              </a:ext>
            </a:extLst>
          </p:cNvPr>
          <p:cNvSpPr/>
          <p:nvPr/>
        </p:nvSpPr>
        <p:spPr bwMode="auto">
          <a:xfrm>
            <a:off x="0" y="0"/>
            <a:ext cx="12192000" cy="33750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10A2F4E9-FC36-4D08-A005-46BE6791076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50" y="803052"/>
            <a:ext cx="453650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3">
            <a:extLst>
              <a:ext uri="{FF2B5EF4-FFF2-40B4-BE49-F238E27FC236}">
                <a16:creationId xmlns:a16="http://schemas.microsoft.com/office/drawing/2014/main" id="{A8E191DC-9F83-4125-AFA9-3A816FC4FB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06" y="803052"/>
            <a:ext cx="453650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25FC6A-E186-4350-B719-FF3D8D18CFB9}"/>
              </a:ext>
            </a:extLst>
          </p:cNvPr>
          <p:cNvSpPr/>
          <p:nvPr/>
        </p:nvSpPr>
        <p:spPr>
          <a:xfrm>
            <a:off x="1117639" y="5339556"/>
            <a:ext cx="35628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dirty="0">
                <a:latin typeface="+mn-lt"/>
              </a:rPr>
              <a:t>Утеплення даху</a:t>
            </a:r>
          </a:p>
          <a:p>
            <a:pPr marL="0" indent="0">
              <a:buNone/>
            </a:pPr>
            <a:r>
              <a:rPr lang="ru-RU" sz="2800" dirty="0">
                <a:latin typeface="+mn-lt"/>
              </a:rPr>
              <a:t>Пінополіуретаном</a:t>
            </a:r>
          </a:p>
          <a:p>
            <a:endParaRPr lang="ru-RU" sz="28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C142B3-F76E-4814-9453-E3C75D673A85}"/>
              </a:ext>
            </a:extLst>
          </p:cNvPr>
          <p:cNvSpPr/>
          <p:nvPr/>
        </p:nvSpPr>
        <p:spPr>
          <a:xfrm>
            <a:off x="6272126" y="533955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+mn-lt"/>
              </a:rPr>
              <a:t>Утеплення горища</a:t>
            </a:r>
          </a:p>
          <a:p>
            <a:r>
              <a:rPr lang="ru-RU" sz="2800" dirty="0">
                <a:latin typeface="+mn-lt"/>
              </a:rPr>
              <a:t>плитами з мінеральної вати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080792F-F611-4D2F-9860-8E7DD221A81E}"/>
              </a:ext>
            </a:extLst>
          </p:cNvPr>
          <p:cNvSpPr/>
          <p:nvPr/>
        </p:nvSpPr>
        <p:spPr bwMode="auto">
          <a:xfrm>
            <a:off x="0" y="0"/>
            <a:ext cx="12192000" cy="33750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8" name="Рисунок 3">
            <a:extLst>
              <a:ext uri="{FF2B5EF4-FFF2-40B4-BE49-F238E27FC236}">
                <a16:creationId xmlns:a16="http://schemas.microsoft.com/office/drawing/2014/main" id="{9622402A-FFC9-4C1A-9CFF-009DF0CF44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8" y="271259"/>
            <a:ext cx="5086595" cy="5046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table, room, bed&#10;&#10;Description automatically generated">
            <a:extLst>
              <a:ext uri="{FF2B5EF4-FFF2-40B4-BE49-F238E27FC236}">
                <a16:creationId xmlns:a16="http://schemas.microsoft.com/office/drawing/2014/main" id="{7B4CD495-6F5D-4990-B3F1-CF0C5324C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8"/>
          <a:stretch/>
        </p:blipFill>
        <p:spPr>
          <a:xfrm>
            <a:off x="6459071" y="252764"/>
            <a:ext cx="3818920" cy="5083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72A17A-6492-4E00-9E82-3CA91423F8E9}"/>
              </a:ext>
            </a:extLst>
          </p:cNvPr>
          <p:cNvSpPr/>
          <p:nvPr/>
        </p:nvSpPr>
        <p:spPr>
          <a:xfrm>
            <a:off x="575592" y="53181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+mn-lt"/>
              </a:rPr>
              <a:t>Тепловідбивний екран</a:t>
            </a:r>
          </a:p>
          <a:p>
            <a:r>
              <a:rPr lang="ru-RU" sz="2800" dirty="0">
                <a:latin typeface="+mn-lt"/>
              </a:rPr>
              <a:t>та терморегулятор на батареї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5C087-5A34-422D-B256-2A881064A93D}"/>
              </a:ext>
            </a:extLst>
          </p:cNvPr>
          <p:cNvSpPr/>
          <p:nvPr/>
        </p:nvSpPr>
        <p:spPr>
          <a:xfrm>
            <a:off x="6350918" y="5336688"/>
            <a:ext cx="5265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n-lt"/>
              </a:rPr>
              <a:t>Короткі штори забезпечують</a:t>
            </a:r>
          </a:p>
          <a:p>
            <a:r>
              <a:rPr lang="ru-RU" sz="2800" dirty="0">
                <a:latin typeface="+mn-lt"/>
              </a:rPr>
              <a:t>кращу віддачу тепла батареєю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D93E6D-EDE7-4C41-84DC-AA15687FA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135" y="1269998"/>
            <a:ext cx="5057159" cy="32156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9970E91-9734-44F2-ACA8-4268316C6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9480" y="1539160"/>
            <a:ext cx="2072250" cy="2946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C87A485-2072-49E7-B5F1-404F3C50E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803894"/>
              </p:ext>
            </p:extLst>
          </p:nvPr>
        </p:nvGraphicFramePr>
        <p:xfrm>
          <a:off x="9205460" y="493275"/>
          <a:ext cx="2434703" cy="476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7" imgW="3428280" imgH="6717240" progId="">
                  <p:embed/>
                </p:oleObj>
              </mc:Choice>
              <mc:Fallback>
                <p:oleObj r:id="rId7" imgW="3428280" imgH="6717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5460" y="493275"/>
                        <a:ext cx="2434703" cy="476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FDF2EB93-228A-48CC-B846-51E6D32D5D11}"/>
              </a:ext>
            </a:extLst>
          </p:cNvPr>
          <p:cNvSpPr/>
          <p:nvPr/>
        </p:nvSpPr>
        <p:spPr>
          <a:xfrm>
            <a:off x="3254" y="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1FEF5C-8A7B-4B3F-B77D-9BF9820133DF}"/>
              </a:ext>
            </a:extLst>
          </p:cNvPr>
          <p:cNvSpPr/>
          <p:nvPr/>
        </p:nvSpPr>
        <p:spPr>
          <a:xfrm>
            <a:off x="715135" y="4556165"/>
            <a:ext cx="484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+mn-lt"/>
              </a:rPr>
              <a:t>Електроприлади у приміщенні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70FC29-B013-4EE4-A1EE-782FDDDF398B}"/>
              </a:ext>
            </a:extLst>
          </p:cNvPr>
          <p:cNvSpPr/>
          <p:nvPr/>
        </p:nvSpPr>
        <p:spPr>
          <a:xfrm>
            <a:off x="6197063" y="4719877"/>
            <a:ext cx="324556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+mn-lt"/>
              </a:rPr>
              <a:t>Пральна машина</a:t>
            </a:r>
          </a:p>
          <a:p>
            <a:r>
              <a:rPr lang="ru-RU" sz="2800" dirty="0">
                <a:latin typeface="+mn-lt"/>
              </a:rPr>
              <a:t>та енергоефективне</a:t>
            </a:r>
          </a:p>
          <a:p>
            <a:r>
              <a:rPr lang="ru-RU" sz="2800" dirty="0">
                <a:latin typeface="+mn-lt"/>
              </a:rPr>
              <a:t>маркування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Похожее изображение">
            <a:extLst>
              <a:ext uri="{FF2B5EF4-FFF2-40B4-BE49-F238E27FC236}">
                <a16:creationId xmlns:a16="http://schemas.microsoft.com/office/drawing/2014/main" id="{A484DDEF-72FC-4619-987B-AC5F2C55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78" y="545530"/>
            <a:ext cx="3298894" cy="50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18F8F1D-0254-4541-B381-8915E22C7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525" y="1828441"/>
            <a:ext cx="27813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6100838-9427-4901-A5AE-A7BDD9502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6500" y="1075966"/>
            <a:ext cx="923925" cy="752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A7C2434-0C96-4BB9-9A91-566A1072D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4226" y="219075"/>
            <a:ext cx="2079929" cy="5466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FBD241D-E0B7-4F3B-8C40-79D11199AC0F}"/>
              </a:ext>
            </a:extLst>
          </p:cNvPr>
          <p:cNvSpPr/>
          <p:nvPr/>
        </p:nvSpPr>
        <p:spPr>
          <a:xfrm>
            <a:off x="0" y="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25B067-803B-4459-B80B-EDB3C202F0DA}"/>
              </a:ext>
            </a:extLst>
          </p:cNvPr>
          <p:cNvSpPr/>
          <p:nvPr/>
        </p:nvSpPr>
        <p:spPr>
          <a:xfrm>
            <a:off x="438150" y="43815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7CAD97-CADA-4E01-9D46-974E82795581}"/>
              </a:ext>
            </a:extLst>
          </p:cNvPr>
          <p:cNvSpPr/>
          <p:nvPr/>
        </p:nvSpPr>
        <p:spPr>
          <a:xfrm>
            <a:off x="873525" y="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468251-063D-45AE-AC42-6A32574E95FC}"/>
              </a:ext>
            </a:extLst>
          </p:cNvPr>
          <p:cNvSpPr/>
          <p:nvPr/>
        </p:nvSpPr>
        <p:spPr>
          <a:xfrm>
            <a:off x="3020767" y="5841367"/>
            <a:ext cx="6150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+mn-lt"/>
              </a:rPr>
              <a:t>Електроприлади та енергомаркування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271</Words>
  <Application>Microsoft Office PowerPoint</Application>
  <PresentationFormat>Широкоэкранный</PresentationFormat>
  <Paragraphs>87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Тема Office</vt:lpstr>
      <vt:lpstr>Тема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2</dc:title>
  <dc:creator>Kateryna Teleshova</dc:creator>
  <cp:lastModifiedBy>Gala</cp:lastModifiedBy>
  <cp:revision>28</cp:revision>
  <dcterms:created xsi:type="dcterms:W3CDTF">2020-03-25T16:45:22Z</dcterms:created>
  <dcterms:modified xsi:type="dcterms:W3CDTF">2020-04-07T18:16:02Z</dcterms:modified>
</cp:coreProperties>
</file>