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07060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495425"/>
            <a:ext cx="12192000" cy="86153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uk.wikipedia.org/wiki/%D0%A4%D0%B0%D0%B9%D0%BB:SDG_7_(Ukrainian).pn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e-comon.org.ua/calc/ecoslid/index.ph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"/>
          <p:cNvGrpSpPr/>
          <p:nvPr/>
        </p:nvGrpSpPr>
        <p:grpSpPr>
          <a:xfrm>
            <a:off x="1213249" y="3048000"/>
            <a:ext cx="2268139" cy="2090739"/>
            <a:chOff x="-194863" y="0"/>
            <a:chExt cx="2268138" cy="2090738"/>
          </a:xfrm>
        </p:grpSpPr>
        <p:pic>
          <p:nvPicPr>
            <p:cNvPr id="21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73275" cy="2090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" name="Тема 1"/>
            <p:cNvSpPr txBox="1"/>
            <p:nvPr/>
          </p:nvSpPr>
          <p:spPr>
            <a:xfrm>
              <a:off x="-194863" y="622202"/>
              <a:ext cx="2071688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000" b="1">
                  <a:solidFill>
                    <a:srgbClr val="407D3D"/>
                  </a:solidFill>
                </a:defRPr>
              </a:lvl1pPr>
            </a:lstStyle>
            <a:p>
              <a:r>
                <a:rPr dirty="0" err="1">
                  <a:solidFill>
                    <a:srgbClr val="FFC000"/>
                  </a:solidFill>
                </a:rPr>
                <a:t>Тема</a:t>
              </a:r>
              <a:r>
                <a:rPr dirty="0">
                  <a:solidFill>
                    <a:srgbClr val="FFC000"/>
                  </a:solidFill>
                </a:rPr>
                <a:t> 1</a:t>
              </a:r>
            </a:p>
          </p:txBody>
        </p:sp>
      </p:grpSp>
      <p:sp>
        <p:nvSpPr>
          <p:cNvPr id="24" name="Прямоугольник"/>
          <p:cNvSpPr/>
          <p:nvPr/>
        </p:nvSpPr>
        <p:spPr>
          <a:xfrm>
            <a:off x="3706812" y="876300"/>
            <a:ext cx="8485188" cy="3375025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Прямоугольник"/>
          <p:cNvSpPr/>
          <p:nvPr/>
        </p:nvSpPr>
        <p:spPr>
          <a:xfrm>
            <a:off x="11753850" y="6448425"/>
            <a:ext cx="438150" cy="409575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ЯК ПОВ’ЯЗАНІ СТАЛИЙ РОЗВИТОК…"/>
          <p:cNvSpPr txBox="1"/>
          <p:nvPr/>
        </p:nvSpPr>
        <p:spPr>
          <a:xfrm>
            <a:off x="4370387" y="1409699"/>
            <a:ext cx="7529513" cy="22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 b="1"/>
            </a:pPr>
            <a:r>
              <a:t>ЯК ПОВ’ЯЗАНІ СТАЛИЙ РОЗВИТОК       </a:t>
            </a:r>
          </a:p>
          <a:p>
            <a:pPr>
              <a:defRPr sz="4800" b="1"/>
            </a:pPr>
            <a:r>
              <a:t>І ЕНЕРГОЗБЕРЕЖЕННЯ</a:t>
            </a:r>
          </a:p>
        </p:txBody>
      </p:sp>
      <p:sp>
        <p:nvSpPr>
          <p:cNvPr id="27" name="Прямоугольник"/>
          <p:cNvSpPr/>
          <p:nvPr/>
        </p:nvSpPr>
        <p:spPr>
          <a:xfrm>
            <a:off x="3251200" y="0"/>
            <a:ext cx="458788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Квадрат"/>
          <p:cNvSpPr/>
          <p:nvPr/>
        </p:nvSpPr>
        <p:spPr>
          <a:xfrm>
            <a:off x="4151312" y="0"/>
            <a:ext cx="438151" cy="438150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Прямоугольник"/>
          <p:cNvSpPr/>
          <p:nvPr/>
        </p:nvSpPr>
        <p:spPr>
          <a:xfrm>
            <a:off x="3706812" y="441325"/>
            <a:ext cx="458788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Прямоугольник"/>
          <p:cNvSpPr/>
          <p:nvPr/>
        </p:nvSpPr>
        <p:spPr>
          <a:xfrm>
            <a:off x="717550" y="2508250"/>
            <a:ext cx="458788" cy="438150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6337" y="444500"/>
            <a:ext cx="2071688" cy="2071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68875" y="4614862"/>
            <a:ext cx="2071688" cy="1327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79075" y="4795837"/>
            <a:ext cx="1265238" cy="1265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61262" y="4937125"/>
            <a:ext cx="2297113" cy="98425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Навчальний курс для учнів 5-7 класів «Школярам про сталий розвиток: енергозбереження», О.І. Пометун, Г.В. Сєрова"/>
          <p:cNvSpPr txBox="1"/>
          <p:nvPr/>
        </p:nvSpPr>
        <p:spPr>
          <a:xfrm>
            <a:off x="244475" y="6457950"/>
            <a:ext cx="120999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Навчальний курс для учнів 5-7 класів «Школярам про сталий розвиток: енергозбереження», О.І. Пометун, Г.В. Сєрова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"/>
          <p:cNvSpPr/>
          <p:nvPr/>
        </p:nvSpPr>
        <p:spPr>
          <a:xfrm>
            <a:off x="584200" y="434975"/>
            <a:ext cx="11622088" cy="747713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Парниковий ефект"/>
          <p:cNvSpPr txBox="1"/>
          <p:nvPr/>
        </p:nvSpPr>
        <p:spPr>
          <a:xfrm>
            <a:off x="4048392" y="434975"/>
            <a:ext cx="4134903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t>Парниковий ефект</a:t>
            </a:r>
          </a:p>
        </p:txBody>
      </p:sp>
      <p:sp>
        <p:nvSpPr>
          <p:cNvPr id="123" name="Линия"/>
          <p:cNvSpPr/>
          <p:nvPr/>
        </p:nvSpPr>
        <p:spPr>
          <a:xfrm>
            <a:off x="2816225" y="3425824"/>
            <a:ext cx="1387476" cy="1262064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" name="Линия"/>
          <p:cNvSpPr/>
          <p:nvPr/>
        </p:nvSpPr>
        <p:spPr>
          <a:xfrm>
            <a:off x="2995612" y="3286124"/>
            <a:ext cx="1635126" cy="1260477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Линия"/>
          <p:cNvSpPr/>
          <p:nvPr/>
        </p:nvSpPr>
        <p:spPr>
          <a:xfrm>
            <a:off x="3162300" y="3106737"/>
            <a:ext cx="2224088" cy="1527176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" name="Линия"/>
          <p:cNvSpPr/>
          <p:nvPr/>
        </p:nvSpPr>
        <p:spPr>
          <a:xfrm>
            <a:off x="2522537" y="3563937"/>
            <a:ext cx="14289" cy="506413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" name="Линия"/>
          <p:cNvSpPr/>
          <p:nvPr/>
        </p:nvSpPr>
        <p:spPr>
          <a:xfrm>
            <a:off x="3235325" y="2967037"/>
            <a:ext cx="1466850" cy="1011239"/>
          </a:xfrm>
          <a:prstGeom prst="line">
            <a:avLst/>
          </a:prstGeom>
          <a:ln w="57150">
            <a:solidFill>
              <a:srgbClr val="FAC50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" name="Линия"/>
          <p:cNvSpPr/>
          <p:nvPr/>
        </p:nvSpPr>
        <p:spPr>
          <a:xfrm flipV="1">
            <a:off x="4699000" y="2782887"/>
            <a:ext cx="971551" cy="1182688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9" name="Линия"/>
          <p:cNvSpPr/>
          <p:nvPr/>
        </p:nvSpPr>
        <p:spPr>
          <a:xfrm flipV="1">
            <a:off x="4622800" y="2571749"/>
            <a:ext cx="504826" cy="985839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" name="Линия"/>
          <p:cNvSpPr/>
          <p:nvPr/>
        </p:nvSpPr>
        <p:spPr>
          <a:xfrm>
            <a:off x="3335337" y="2743200"/>
            <a:ext cx="1306514" cy="820738"/>
          </a:xfrm>
          <a:prstGeom prst="line">
            <a:avLst/>
          </a:prstGeom>
          <a:ln w="57150">
            <a:solidFill>
              <a:srgbClr val="FAC50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0" y="1985962"/>
            <a:ext cx="1338263" cy="133826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Линия"/>
          <p:cNvSpPr/>
          <p:nvPr/>
        </p:nvSpPr>
        <p:spPr>
          <a:xfrm flipH="1">
            <a:off x="1971674" y="3563937"/>
            <a:ext cx="138114" cy="388938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" name="Линия"/>
          <p:cNvSpPr/>
          <p:nvPr/>
        </p:nvSpPr>
        <p:spPr>
          <a:xfrm flipH="1">
            <a:off x="1384300" y="3373437"/>
            <a:ext cx="331788" cy="423864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" name="Линия"/>
          <p:cNvSpPr/>
          <p:nvPr/>
        </p:nvSpPr>
        <p:spPr>
          <a:xfrm flipH="1">
            <a:off x="682624" y="3106737"/>
            <a:ext cx="808039" cy="450851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" name="Линия"/>
          <p:cNvSpPr/>
          <p:nvPr/>
        </p:nvSpPr>
        <p:spPr>
          <a:xfrm flipH="1">
            <a:off x="584200" y="2743200"/>
            <a:ext cx="920750" cy="0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Линия"/>
          <p:cNvSpPr/>
          <p:nvPr/>
        </p:nvSpPr>
        <p:spPr>
          <a:xfrm flipH="1" flipV="1">
            <a:off x="584200" y="1828800"/>
            <a:ext cx="981075" cy="371476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" name="Линия"/>
          <p:cNvSpPr/>
          <p:nvPr/>
        </p:nvSpPr>
        <p:spPr>
          <a:xfrm flipV="1">
            <a:off x="4203700" y="2427287"/>
            <a:ext cx="442913" cy="847726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" name="Линия"/>
          <p:cNvSpPr/>
          <p:nvPr/>
        </p:nvSpPr>
        <p:spPr>
          <a:xfrm flipV="1">
            <a:off x="3789362" y="2228849"/>
            <a:ext cx="438151" cy="835026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Линия"/>
          <p:cNvSpPr/>
          <p:nvPr/>
        </p:nvSpPr>
        <p:spPr>
          <a:xfrm flipH="1" flipV="1">
            <a:off x="1504950" y="1485900"/>
            <a:ext cx="296863" cy="438150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" name="Линия"/>
          <p:cNvSpPr/>
          <p:nvPr/>
        </p:nvSpPr>
        <p:spPr>
          <a:xfrm flipH="1" flipV="1">
            <a:off x="2109787" y="1393824"/>
            <a:ext cx="85726" cy="434976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" name="Линия"/>
          <p:cNvSpPr/>
          <p:nvPr/>
        </p:nvSpPr>
        <p:spPr>
          <a:xfrm flipV="1">
            <a:off x="2647950" y="1436687"/>
            <a:ext cx="138113" cy="434976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" name="Линия"/>
          <p:cNvSpPr/>
          <p:nvPr/>
        </p:nvSpPr>
        <p:spPr>
          <a:xfrm flipV="1">
            <a:off x="3052762" y="1628774"/>
            <a:ext cx="525463" cy="457201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" name="Линия"/>
          <p:cNvSpPr/>
          <p:nvPr/>
        </p:nvSpPr>
        <p:spPr>
          <a:xfrm flipH="1">
            <a:off x="8696325" y="2968625"/>
            <a:ext cx="101600" cy="2279650"/>
          </a:xfrm>
          <a:prstGeom prst="line">
            <a:avLst/>
          </a:prstGeom>
          <a:ln w="57150">
            <a:solidFill>
              <a:srgbClr val="FAC50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Линия"/>
          <p:cNvSpPr/>
          <p:nvPr/>
        </p:nvSpPr>
        <p:spPr>
          <a:xfrm flipH="1">
            <a:off x="8216899" y="2968625"/>
            <a:ext cx="611189" cy="492126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" name="Линия"/>
          <p:cNvSpPr/>
          <p:nvPr/>
        </p:nvSpPr>
        <p:spPr>
          <a:xfrm flipV="1">
            <a:off x="8828087" y="2646362"/>
            <a:ext cx="319088" cy="2601913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Линия"/>
          <p:cNvSpPr/>
          <p:nvPr/>
        </p:nvSpPr>
        <p:spPr>
          <a:xfrm flipH="1">
            <a:off x="8974137" y="3978275"/>
            <a:ext cx="247651" cy="1363663"/>
          </a:xfrm>
          <a:prstGeom prst="line">
            <a:avLst/>
          </a:prstGeom>
          <a:ln w="57150">
            <a:solidFill>
              <a:srgbClr val="FAC50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Линия"/>
          <p:cNvSpPr/>
          <p:nvPr/>
        </p:nvSpPr>
        <p:spPr>
          <a:xfrm flipV="1">
            <a:off x="9221787" y="3160712"/>
            <a:ext cx="501651" cy="817563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Частина сонячної радіації…"/>
          <p:cNvSpPr txBox="1"/>
          <p:nvPr/>
        </p:nvSpPr>
        <p:spPr>
          <a:xfrm>
            <a:off x="4014787" y="1312862"/>
            <a:ext cx="3114676" cy="949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Частина сонячної радіації</a:t>
            </a:r>
          </a:p>
          <a:p>
            <a:pPr algn="ctr">
              <a:defRPr sz="2000"/>
            </a:pPr>
            <a:r>
              <a:t>відбивається атмосферою та поверхнею Землі</a:t>
            </a:r>
          </a:p>
        </p:txBody>
      </p:sp>
      <p:sp>
        <p:nvSpPr>
          <p:cNvPr id="149" name="Частина інфрачервоного випромінювання відбивається різними частинами атмофери…"/>
          <p:cNvSpPr txBox="1"/>
          <p:nvPr/>
        </p:nvSpPr>
        <p:spPr>
          <a:xfrm>
            <a:off x="9180512" y="1457325"/>
            <a:ext cx="3116263" cy="1864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Частина інфрачервоного випромінювання відбивається різними частинами атмофери</a:t>
            </a:r>
          </a:p>
          <a:p>
            <a:pPr algn="ctr">
              <a:defRPr sz="2000"/>
            </a:pPr>
            <a:r>
              <a:t>і повертається</a:t>
            </a:r>
          </a:p>
          <a:p>
            <a:pPr algn="ctr">
              <a:defRPr sz="2000"/>
            </a:pPr>
            <a:r>
              <a:t>в тропосферу</a:t>
            </a:r>
          </a:p>
        </p:txBody>
      </p:sp>
      <p:sp>
        <p:nvSpPr>
          <p:cNvPr id="150" name="Інфрачервоне випромінювання…"/>
          <p:cNvSpPr txBox="1"/>
          <p:nvPr/>
        </p:nvSpPr>
        <p:spPr>
          <a:xfrm>
            <a:off x="6308725" y="2200275"/>
            <a:ext cx="2387600" cy="949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Інфрачервоне випромінювання</a:t>
            </a:r>
          </a:p>
          <a:p>
            <a:pPr algn="ctr">
              <a:defRPr sz="2000"/>
            </a:pPr>
            <a:r>
              <a:t>з поверхні землі</a:t>
            </a:r>
          </a:p>
        </p:txBody>
      </p:sp>
      <p:sp>
        <p:nvSpPr>
          <p:cNvPr id="151" name="Солнячна радіація вільно проходить через чисту атмосферу"/>
          <p:cNvSpPr txBox="1"/>
          <p:nvPr/>
        </p:nvSpPr>
        <p:spPr>
          <a:xfrm>
            <a:off x="363537" y="4125912"/>
            <a:ext cx="311467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r>
              <a:rPr dirty="0" err="1" smtClean="0"/>
              <a:t>Сонячна</a:t>
            </a:r>
            <a:r>
              <a:rPr dirty="0" smtClean="0"/>
              <a:t> </a:t>
            </a:r>
            <a:r>
              <a:rPr dirty="0" err="1"/>
              <a:t>радіація</a:t>
            </a:r>
            <a:r>
              <a:rPr dirty="0"/>
              <a:t> </a:t>
            </a:r>
            <a:r>
              <a:rPr dirty="0" err="1"/>
              <a:t>вільно</a:t>
            </a:r>
            <a:r>
              <a:rPr dirty="0"/>
              <a:t> </a:t>
            </a:r>
            <a:r>
              <a:rPr dirty="0" err="1"/>
              <a:t>проходить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чисту</a:t>
            </a:r>
            <a:r>
              <a:rPr dirty="0"/>
              <a:t> </a:t>
            </a:r>
            <a:r>
              <a:rPr dirty="0" err="1"/>
              <a:t>атмосферу</a:t>
            </a:r>
            <a:endParaRPr dirty="0"/>
          </a:p>
        </p:txBody>
      </p:sp>
      <p:sp>
        <p:nvSpPr>
          <p:cNvPr id="152" name="Більша частина сонячної радіації поглинається земною поверхнею і нагріває її"/>
          <p:cNvSpPr txBox="1"/>
          <p:nvPr/>
        </p:nvSpPr>
        <p:spPr>
          <a:xfrm>
            <a:off x="1028700" y="5341937"/>
            <a:ext cx="3114675" cy="1254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r>
              <a:t>Більша частина сонячної радіації поглинається земною поверхнею і нагріває її</a:t>
            </a:r>
          </a:p>
        </p:txBody>
      </p:sp>
      <p:pic>
        <p:nvPicPr>
          <p:cNvPr id="15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3700" y="3260725"/>
            <a:ext cx="7883525" cy="359727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Линия"/>
          <p:cNvSpPr/>
          <p:nvPr/>
        </p:nvSpPr>
        <p:spPr>
          <a:xfrm flipV="1">
            <a:off x="3252787" y="2085975"/>
            <a:ext cx="590551" cy="312738"/>
          </a:xfrm>
          <a:prstGeom prst="line">
            <a:avLst/>
          </a:prstGeom>
          <a:ln w="57150">
            <a:solidFill>
              <a:srgbClr val="FAC50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Прямоугольник"/>
          <p:cNvSpPr/>
          <p:nvPr/>
        </p:nvSpPr>
        <p:spPr>
          <a:xfrm>
            <a:off x="0" y="6437312"/>
            <a:ext cx="458788" cy="438151"/>
          </a:xfrm>
          <a:prstGeom prst="rect">
            <a:avLst/>
          </a:prstGeom>
          <a:solidFill>
            <a:srgbClr val="407D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1" animBg="1" advAuto="0"/>
      <p:bldP spid="122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4750" y="1289050"/>
            <a:ext cx="5761038" cy="452437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Прямоугольник"/>
          <p:cNvSpPr/>
          <p:nvPr/>
        </p:nvSpPr>
        <p:spPr>
          <a:xfrm>
            <a:off x="0" y="434975"/>
            <a:ext cx="12192000" cy="747713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Як влаштована і працює ТЕС"/>
          <p:cNvSpPr txBox="1"/>
          <p:nvPr/>
        </p:nvSpPr>
        <p:spPr>
          <a:xfrm>
            <a:off x="2994025" y="463550"/>
            <a:ext cx="6166406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/>
            </a:lvl1pPr>
          </a:lstStyle>
          <a:p>
            <a:r>
              <a:t>Як влаштована і працює ТЕС</a:t>
            </a:r>
          </a:p>
        </p:txBody>
      </p:sp>
      <p:sp>
        <p:nvSpPr>
          <p:cNvPr id="160" name="Пара, отримувана…"/>
          <p:cNvSpPr txBox="1"/>
          <p:nvPr/>
        </p:nvSpPr>
        <p:spPr>
          <a:xfrm>
            <a:off x="869950" y="1649412"/>
            <a:ext cx="3114675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Пара, отримувана </a:t>
            </a:r>
          </a:p>
          <a:p>
            <a:pPr algn="ctr">
              <a:defRPr sz="2000"/>
            </a:pPr>
            <a:r>
              <a:t>від нагрівання води</a:t>
            </a:r>
          </a:p>
        </p:txBody>
      </p:sp>
      <p:sp>
        <p:nvSpPr>
          <p:cNvPr id="161" name="Лінії електромережі"/>
          <p:cNvSpPr txBox="1"/>
          <p:nvPr/>
        </p:nvSpPr>
        <p:spPr>
          <a:xfrm>
            <a:off x="7296150" y="1720850"/>
            <a:ext cx="3114675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r>
              <a:t>Лінії електромережі</a:t>
            </a:r>
          </a:p>
        </p:txBody>
      </p:sp>
      <p:sp>
        <p:nvSpPr>
          <p:cNvPr id="162" name="Гази, що виникають при спалюванні вугілля"/>
          <p:cNvSpPr txBox="1"/>
          <p:nvPr/>
        </p:nvSpPr>
        <p:spPr>
          <a:xfrm>
            <a:off x="7953375" y="2927350"/>
            <a:ext cx="3114675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r>
              <a:t>Гази, що виникають при спалюванні вугілля</a:t>
            </a:r>
          </a:p>
        </p:txBody>
      </p:sp>
      <p:sp>
        <p:nvSpPr>
          <p:cNvPr id="163" name="Вода за водойоми використовується станцією, тепла вода скидається назад до водойоми"/>
          <p:cNvSpPr txBox="1"/>
          <p:nvPr/>
        </p:nvSpPr>
        <p:spPr>
          <a:xfrm>
            <a:off x="3986212" y="5338762"/>
            <a:ext cx="3587751" cy="1254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r>
              <a:t>Вода за водойоми використовується станцією, тепла вода скидається назад до водойоми</a:t>
            </a:r>
          </a:p>
        </p:txBody>
      </p:sp>
      <p:sp>
        <p:nvSpPr>
          <p:cNvPr id="164" name="Вугілля, що надходить до станції"/>
          <p:cNvSpPr txBox="1"/>
          <p:nvPr/>
        </p:nvSpPr>
        <p:spPr>
          <a:xfrm>
            <a:off x="8320087" y="5181600"/>
            <a:ext cx="3114676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r>
              <a:t>Вугілля, що надходить до станції</a:t>
            </a:r>
          </a:p>
        </p:txBody>
      </p:sp>
      <p:sp>
        <p:nvSpPr>
          <p:cNvPr id="165" name="Відходи, отримувані…"/>
          <p:cNvSpPr txBox="1"/>
          <p:nvPr/>
        </p:nvSpPr>
        <p:spPr>
          <a:xfrm>
            <a:off x="401637" y="3703637"/>
            <a:ext cx="3114676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Відходи, отримувані </a:t>
            </a:r>
          </a:p>
          <a:p>
            <a:pPr algn="ctr">
              <a:defRPr sz="2000"/>
            </a:pPr>
            <a:r>
              <a:t>по закінченні</a:t>
            </a:r>
          </a:p>
        </p:txBody>
      </p:sp>
      <p:sp>
        <p:nvSpPr>
          <p:cNvPr id="166" name="Линия"/>
          <p:cNvSpPr/>
          <p:nvPr/>
        </p:nvSpPr>
        <p:spPr>
          <a:xfrm flipH="1">
            <a:off x="3165474" y="4900612"/>
            <a:ext cx="350839" cy="1"/>
          </a:xfrm>
          <a:prstGeom prst="line">
            <a:avLst/>
          </a:prstGeom>
          <a:ln w="38100">
            <a:solidFill>
              <a:srgbClr val="39434B"/>
            </a:solidFill>
            <a:prstDash val="dash"/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" name="Линия"/>
          <p:cNvSpPr/>
          <p:nvPr/>
        </p:nvSpPr>
        <p:spPr>
          <a:xfrm flipH="1">
            <a:off x="4291012" y="5205412"/>
            <a:ext cx="254001" cy="411164"/>
          </a:xfrm>
          <a:prstGeom prst="line">
            <a:avLst/>
          </a:prstGeom>
          <a:ln w="38100">
            <a:solidFill>
              <a:srgbClr val="39434B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" name="Линия"/>
          <p:cNvSpPr/>
          <p:nvPr/>
        </p:nvSpPr>
        <p:spPr>
          <a:xfrm flipH="1" flipV="1">
            <a:off x="8021637" y="4695824"/>
            <a:ext cx="596901" cy="485776"/>
          </a:xfrm>
          <a:prstGeom prst="line">
            <a:avLst/>
          </a:prstGeom>
          <a:ln w="38100">
            <a:solidFill>
              <a:srgbClr val="39434B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" name="Линия"/>
          <p:cNvSpPr/>
          <p:nvPr/>
        </p:nvSpPr>
        <p:spPr>
          <a:xfrm>
            <a:off x="6665912" y="2114550"/>
            <a:ext cx="1063626" cy="254000"/>
          </a:xfrm>
          <a:prstGeom prst="line">
            <a:avLst/>
          </a:prstGeom>
          <a:ln w="19050">
            <a:solidFill>
              <a:srgbClr val="39434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" name="Линия"/>
          <p:cNvSpPr/>
          <p:nvPr/>
        </p:nvSpPr>
        <p:spPr>
          <a:xfrm>
            <a:off x="6502400" y="1997074"/>
            <a:ext cx="1144588" cy="223839"/>
          </a:xfrm>
          <a:prstGeom prst="line">
            <a:avLst/>
          </a:prstGeom>
          <a:ln w="19050">
            <a:solidFill>
              <a:srgbClr val="39434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" name="Линия"/>
          <p:cNvSpPr/>
          <p:nvPr/>
        </p:nvSpPr>
        <p:spPr>
          <a:xfrm>
            <a:off x="6096000" y="2136775"/>
            <a:ext cx="1136650" cy="222250"/>
          </a:xfrm>
          <a:prstGeom prst="line">
            <a:avLst/>
          </a:prstGeom>
          <a:ln w="19050">
            <a:solidFill>
              <a:srgbClr val="39434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Линия"/>
          <p:cNvSpPr/>
          <p:nvPr/>
        </p:nvSpPr>
        <p:spPr>
          <a:xfrm>
            <a:off x="6254750" y="2022475"/>
            <a:ext cx="1062038" cy="198438"/>
          </a:xfrm>
          <a:prstGeom prst="line">
            <a:avLst/>
          </a:prstGeom>
          <a:ln w="19050">
            <a:solidFill>
              <a:srgbClr val="39434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" name="Линия"/>
          <p:cNvSpPr/>
          <p:nvPr/>
        </p:nvSpPr>
        <p:spPr>
          <a:xfrm>
            <a:off x="6924675" y="2638424"/>
            <a:ext cx="1028700" cy="136526"/>
          </a:xfrm>
          <a:prstGeom prst="line">
            <a:avLst/>
          </a:prstGeom>
          <a:ln w="38100">
            <a:solidFill>
              <a:srgbClr val="39434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" name="Линия"/>
          <p:cNvSpPr/>
          <p:nvPr/>
        </p:nvSpPr>
        <p:spPr>
          <a:xfrm>
            <a:off x="6729412" y="2474912"/>
            <a:ext cx="1050926" cy="158751"/>
          </a:xfrm>
          <a:prstGeom prst="line">
            <a:avLst/>
          </a:prstGeom>
          <a:ln w="19050">
            <a:solidFill>
              <a:srgbClr val="39434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" name="Линия"/>
          <p:cNvSpPr/>
          <p:nvPr/>
        </p:nvSpPr>
        <p:spPr>
          <a:xfrm>
            <a:off x="5916612" y="2619375"/>
            <a:ext cx="1173163" cy="134938"/>
          </a:xfrm>
          <a:prstGeom prst="line">
            <a:avLst/>
          </a:prstGeom>
          <a:ln w="19050">
            <a:solidFill>
              <a:srgbClr val="39434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" name="Линия"/>
          <p:cNvSpPr/>
          <p:nvPr/>
        </p:nvSpPr>
        <p:spPr>
          <a:xfrm>
            <a:off x="6129337" y="2490787"/>
            <a:ext cx="1068389" cy="177801"/>
          </a:xfrm>
          <a:prstGeom prst="line">
            <a:avLst/>
          </a:prstGeom>
          <a:ln w="19050">
            <a:solidFill>
              <a:srgbClr val="39434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  <p:bldP spid="159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Прямоугольник"/>
          <p:cNvSpPr/>
          <p:nvPr/>
        </p:nvSpPr>
        <p:spPr>
          <a:xfrm>
            <a:off x="0" y="4403725"/>
            <a:ext cx="12192000" cy="1374775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Прямоугольник"/>
          <p:cNvSpPr/>
          <p:nvPr/>
        </p:nvSpPr>
        <p:spPr>
          <a:xfrm>
            <a:off x="0" y="434975"/>
            <a:ext cx="12192000" cy="747713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Ціль 7. «Доступна та чиста енергія»"/>
          <p:cNvSpPr txBox="1"/>
          <p:nvPr/>
        </p:nvSpPr>
        <p:spPr>
          <a:xfrm>
            <a:off x="3070225" y="541337"/>
            <a:ext cx="7719924" cy="117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4000"/>
            </a:pPr>
            <a:r>
              <a:t>Ціль 7. «Доступна та чиста енергія»</a:t>
            </a:r>
            <a:br/>
            <a:endParaRPr/>
          </a:p>
        </p:txBody>
      </p:sp>
      <p:pic>
        <p:nvPicPr>
          <p:cNvPr id="187" name="https://upload.wikimedia.org/wikipedia/commons/thumb/3/3d/SDG_7_%28Ukrainian%29.png/220px-SDG_7_%28Ukrainian%29.png" descr="https://upload.wikimedia.org/wikipedia/commons/thumb/3/3d/SDG_7_%28Ukrainian%29.png/220px-SDG_7_%28Ukrainian%29.pn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12" y="1514475"/>
            <a:ext cx="2552701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З 1990 по 2010 рік кількість людей, забезпечених електроенергією, збільшилася на 1,7 млрд осіб"/>
          <p:cNvSpPr txBox="1"/>
          <p:nvPr/>
        </p:nvSpPr>
        <p:spPr>
          <a:xfrm>
            <a:off x="3922712" y="2314575"/>
            <a:ext cx="8050213" cy="87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З 1990 по 2010 рік кількість людей, забезпечених електроенергією, збільшилася на 1,7 млрд осіб</a:t>
            </a:r>
          </a:p>
        </p:txBody>
      </p:sp>
      <p:sp>
        <p:nvSpPr>
          <p:cNvPr id="189" name="Кожен п’ятий мешканець Землі…"/>
          <p:cNvSpPr txBox="1"/>
          <p:nvPr/>
        </p:nvSpPr>
        <p:spPr>
          <a:xfrm>
            <a:off x="242887" y="4454525"/>
            <a:ext cx="11299826" cy="12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/>
            </a:pPr>
            <a:r>
              <a:t>Кожен п’ятий мешканець Землі </a:t>
            </a:r>
          </a:p>
          <a:p>
            <a:pPr algn="ctr">
              <a:defRPr sz="4000"/>
            </a:pPr>
            <a:r>
              <a:t>не має доступу до електроенергії.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3" animBg="1" advAuto="0"/>
      <p:bldP spid="185" grpId="1" animBg="1" advAuto="0"/>
      <p:bldP spid="186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https://rener.com.ua/lib/imageresize.php?w=848&amp;h=436&amp;imgurl=../photos/news/356.jpg&amp;cache=1&amp;version=1" descr="https://rener.com.ua/lib/imageresize.php?w=848&amp;h=436&amp;imgurl=../photos/news/356.jpg&amp;cache=1&amp;version=1"/>
          <p:cNvPicPr>
            <a:picLocks noChangeAspect="1"/>
          </p:cNvPicPr>
          <p:nvPr/>
        </p:nvPicPr>
        <p:blipFill>
          <a:blip r:embed="rId2">
            <a:extLst/>
          </a:blip>
          <a:srcRect b="17034"/>
          <a:stretch>
            <a:fillRect/>
          </a:stretch>
        </p:blipFill>
        <p:spPr>
          <a:xfrm>
            <a:off x="1497012" y="2855912"/>
            <a:ext cx="9382126" cy="400208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Прямоугольник"/>
          <p:cNvSpPr/>
          <p:nvPr/>
        </p:nvSpPr>
        <p:spPr>
          <a:xfrm>
            <a:off x="0" y="434975"/>
            <a:ext cx="12192000" cy="2854325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АЛЬТЕРНАТИВНА ЕНЕРГІЯ – екологічно чисті види…"/>
          <p:cNvSpPr txBox="1"/>
          <p:nvPr/>
        </p:nvSpPr>
        <p:spPr>
          <a:xfrm>
            <a:off x="676567" y="541337"/>
            <a:ext cx="10838866" cy="326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4000"/>
            </a:pPr>
            <a:r>
              <a:t>АЛЬТЕРНАТИВНА ЕНЕРГІЯ – екологічно чисті види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4000"/>
            </a:pPr>
            <a:r>
              <a:t>й способи отримання енергії: ВІТРОенергетика,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4000"/>
            </a:pPr>
            <a:r>
              <a:t>СОНЯЧНА енергія, ХВИЛЕенергетика,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4000"/>
            </a:pPr>
            <a:r>
              <a:t>ГЕОТЕРМОенергетика тощо.</a:t>
            </a:r>
            <a:br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animBg="1" advAuto="0"/>
      <p:bldP spid="193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ерейдіть за посиланням…"/>
          <p:cNvSpPr txBox="1">
            <a:spLocks noGrp="1"/>
          </p:cNvSpPr>
          <p:nvPr>
            <p:ph type="body" idx="4294967295"/>
          </p:nvPr>
        </p:nvSpPr>
        <p:spPr>
          <a:xfrm>
            <a:off x="838200" y="2239962"/>
            <a:ext cx="10515600" cy="43592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None/>
            </a:pPr>
            <a:r>
              <a:t>Перейдіть за посиланням</a:t>
            </a:r>
          </a:p>
          <a:p>
            <a:pPr marL="0" indent="0" algn="ctr">
              <a:buSzTx/>
              <a:buNone/>
            </a:pPr>
            <a:r>
              <a:t>або скануйте QR код для доступу:</a:t>
            </a:r>
          </a:p>
          <a:p>
            <a:pPr marL="0" indent="0" algn="ctr">
              <a:buSzTx/>
              <a:buNone/>
              <a:defRPr sz="1000"/>
            </a:pPr>
            <a:endParaRPr/>
          </a:p>
          <a:p>
            <a:pPr marL="0" indent="0" algn="ctr">
              <a:buSzTx/>
              <a:buNone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http://e-comon.org.ua/calc/ecoslid/index.php</a:t>
            </a:r>
            <a:r>
              <a:t> </a:t>
            </a:r>
          </a:p>
        </p:txBody>
      </p:sp>
      <p:pic>
        <p:nvPicPr>
          <p:cNvPr id="196" name="http://qrcoder.ru/code/?http%3A%2F%2Fe-comon.org.ua%2Fcalc%2Fecoslid%2Findex.php&amp;4&amp;0" descr="http://qrcoder.ru/code/?http%3A%2F%2Fe-comon.org.ua%2Fcalc%2Fecoslid%2Findex.php&amp;4&amp;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4712" y="4054475"/>
            <a:ext cx="2544763" cy="254476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Прямоугольник"/>
          <p:cNvSpPr/>
          <p:nvPr/>
        </p:nvSpPr>
        <p:spPr>
          <a:xfrm>
            <a:off x="0" y="431800"/>
            <a:ext cx="12192000" cy="1363663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Онлайн калькулятор для розрахунку…"/>
          <p:cNvSpPr txBox="1"/>
          <p:nvPr/>
        </p:nvSpPr>
        <p:spPr>
          <a:xfrm>
            <a:off x="1852930" y="466725"/>
            <a:ext cx="8208328" cy="12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/>
            </a:pPr>
            <a:r>
              <a:t>Онлайн калькулятор для розрахунку </a:t>
            </a:r>
          </a:p>
          <a:p>
            <a:pPr algn="ctr">
              <a:defRPr sz="4000"/>
            </a:pPr>
            <a:r>
              <a:t>екологічного сліду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"/>
          <p:cNvSpPr/>
          <p:nvPr/>
        </p:nvSpPr>
        <p:spPr>
          <a:xfrm>
            <a:off x="1716087" y="1611312"/>
            <a:ext cx="10475913" cy="1519238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Прямоугольник"/>
          <p:cNvSpPr/>
          <p:nvPr/>
        </p:nvSpPr>
        <p:spPr>
          <a:xfrm>
            <a:off x="0" y="434974"/>
            <a:ext cx="9142413" cy="736602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Що таке сталий розвиток?"/>
          <p:cNvSpPr txBox="1"/>
          <p:nvPr/>
        </p:nvSpPr>
        <p:spPr>
          <a:xfrm>
            <a:off x="3282200" y="434975"/>
            <a:ext cx="5862550" cy="12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/>
            </a:pPr>
            <a:r>
              <a:t>Що таке сталий розвиток? </a:t>
            </a:r>
            <a:br/>
            <a:endParaRPr/>
          </a:p>
        </p:txBody>
      </p:sp>
      <p:pic>
        <p:nvPicPr>
          <p:cNvPr id="40" name="A picture containing toy&#10;&#10;Description automatically generated" descr="A picture containing toy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5750" y="3238500"/>
            <a:ext cx="9886950" cy="36195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Сталий розвиток – це такий розвиток суспільства, який задовольняє потреби нинішніх поколінь і не ставить під загрозу можливості наступних поколінь задовольняти свої потреби"/>
          <p:cNvSpPr txBox="1"/>
          <p:nvPr/>
        </p:nvSpPr>
        <p:spPr>
          <a:xfrm>
            <a:off x="1827212" y="1633537"/>
            <a:ext cx="10475913" cy="130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/>
            </a:pPr>
            <a:r>
              <a:t>Сталий розвиток </a:t>
            </a:r>
            <a:r>
              <a:rPr b="0">
                <a:solidFill>
                  <a:srgbClr val="262626"/>
                </a:solidFill>
              </a:rPr>
              <a:t>– </a:t>
            </a:r>
            <a:r>
              <a:rPr b="0"/>
              <a:t>це такий розвиток суспільства, який задовольняє потреби нинішніх поколінь і не ставить під загрозу можливості наступних поколінь задовольняти свої потреби</a:t>
            </a:r>
          </a:p>
        </p:txBody>
      </p:sp>
      <p:sp>
        <p:nvSpPr>
          <p:cNvPr id="42" name="Прямоугольник"/>
          <p:cNvSpPr/>
          <p:nvPr/>
        </p:nvSpPr>
        <p:spPr>
          <a:xfrm>
            <a:off x="11733212" y="0"/>
            <a:ext cx="458788" cy="438150"/>
          </a:xfrm>
          <a:prstGeom prst="rect">
            <a:avLst/>
          </a:prstGeom>
          <a:solidFill>
            <a:srgbClr val="407D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Квадрат"/>
          <p:cNvSpPr/>
          <p:nvPr/>
        </p:nvSpPr>
        <p:spPr>
          <a:xfrm>
            <a:off x="0" y="269240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 advAuto="0"/>
      <p:bldP spid="39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"/>
          <p:cNvSpPr/>
          <p:nvPr/>
        </p:nvSpPr>
        <p:spPr>
          <a:xfrm>
            <a:off x="0" y="434974"/>
            <a:ext cx="12192000" cy="736602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Які чинники визначають сталий розвиток?"/>
          <p:cNvSpPr txBox="1"/>
          <p:nvPr/>
        </p:nvSpPr>
        <p:spPr>
          <a:xfrm>
            <a:off x="1482719" y="434975"/>
            <a:ext cx="9226561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t>Які чинники визначають сталий розвиток?</a:t>
            </a:r>
          </a:p>
        </p:txBody>
      </p:sp>
      <p:sp>
        <p:nvSpPr>
          <p:cNvPr id="47" name="Квадрат"/>
          <p:cNvSpPr/>
          <p:nvPr/>
        </p:nvSpPr>
        <p:spPr>
          <a:xfrm>
            <a:off x="0" y="641985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8" name="A picture containing device&#10;&#10;Description automatically generated" descr="A picture containing device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0250" y="1333500"/>
            <a:ext cx="5741988" cy="5305425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суспільство"/>
          <p:cNvSpPr txBox="1"/>
          <p:nvPr/>
        </p:nvSpPr>
        <p:spPr>
          <a:xfrm>
            <a:off x="5268535" y="2379662"/>
            <a:ext cx="165493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суспільство</a:t>
            </a:r>
          </a:p>
        </p:txBody>
      </p:sp>
      <p:sp>
        <p:nvSpPr>
          <p:cNvPr id="50" name="економіка"/>
          <p:cNvSpPr txBox="1"/>
          <p:nvPr/>
        </p:nvSpPr>
        <p:spPr>
          <a:xfrm>
            <a:off x="7023057" y="5578475"/>
            <a:ext cx="1444711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економіка</a:t>
            </a:r>
          </a:p>
        </p:txBody>
      </p:sp>
      <p:sp>
        <p:nvSpPr>
          <p:cNvPr id="51" name="екологія"/>
          <p:cNvSpPr txBox="1"/>
          <p:nvPr/>
        </p:nvSpPr>
        <p:spPr>
          <a:xfrm>
            <a:off x="4016618" y="5578475"/>
            <a:ext cx="1161564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екологія</a:t>
            </a:r>
          </a:p>
        </p:txBody>
      </p:sp>
      <p:sp>
        <p:nvSpPr>
          <p:cNvPr id="52" name="сталий…"/>
          <p:cNvSpPr txBox="1"/>
          <p:nvPr/>
        </p:nvSpPr>
        <p:spPr>
          <a:xfrm>
            <a:off x="5459965" y="4000500"/>
            <a:ext cx="1272070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 b="1">
                <a:solidFill>
                  <a:srgbClr val="407D3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сталий</a:t>
            </a:r>
          </a:p>
          <a:p>
            <a:pPr algn="ctr">
              <a:defRPr sz="2000" b="1">
                <a:solidFill>
                  <a:srgbClr val="407D3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розвиток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 advAuto="0"/>
      <p:bldP spid="46" grpId="2" animBg="1" advAuto="0"/>
      <p:bldP spid="49" grpId="3" animBg="1" advAuto="0"/>
      <p:bldP spid="50" grpId="4" animBg="1" advAuto="0"/>
      <p:bldP spid="51" grpId="5" animBg="1" advAuto="0"/>
      <p:bldP spid="52" grpId="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3475" y="3559175"/>
            <a:ext cx="1277938" cy="1277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7200" y="3557587"/>
            <a:ext cx="1279525" cy="1277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54562" y="3557587"/>
            <a:ext cx="1277938" cy="1277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13512" y="3557587"/>
            <a:ext cx="1277938" cy="1277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26425" y="3568700"/>
            <a:ext cx="1279525" cy="1276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53625" y="3559175"/>
            <a:ext cx="1277938" cy="1276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55700" y="5145087"/>
            <a:ext cx="1277938" cy="1276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997200" y="5145087"/>
            <a:ext cx="1276350" cy="1276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26425" y="5156200"/>
            <a:ext cx="1279525" cy="1279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.png" descr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952037" y="5143500"/>
            <a:ext cx="1279526" cy="1279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757737" y="5157787"/>
            <a:ext cx="1277938" cy="1276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.png" descr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511925" y="5145087"/>
            <a:ext cx="1277938" cy="1276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.png" descr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131887" y="2014537"/>
            <a:ext cx="1279526" cy="1279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.png" descr="im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997200" y="2020887"/>
            <a:ext cx="1279525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.png" descr="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754562" y="2001837"/>
            <a:ext cx="1277938" cy="1276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.png" descr="image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511925" y="2014537"/>
            <a:ext cx="1279525" cy="1279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.png" descr="image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8232775" y="2016125"/>
            <a:ext cx="1279525" cy="1276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9953625" y="2014537"/>
            <a:ext cx="1279525" cy="1279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A close up of a logo&#10;&#10;Description automatically generated" descr="A close up of a logoDescription automatically generated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7662862" y="654050"/>
            <a:ext cx="1127126" cy="95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A close up of a sign&#10;&#10;Description automatically generated" descr="A close up of a signDescription automatically generated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9075737" y="654050"/>
            <a:ext cx="2138363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Прямоугольник"/>
          <p:cNvSpPr/>
          <p:nvPr/>
        </p:nvSpPr>
        <p:spPr>
          <a:xfrm>
            <a:off x="0" y="434975"/>
            <a:ext cx="7350125" cy="1423988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Глобальні Цілі офіційно вступили…"/>
          <p:cNvSpPr txBox="1"/>
          <p:nvPr/>
        </p:nvSpPr>
        <p:spPr>
          <a:xfrm>
            <a:off x="-261938" y="417512"/>
            <a:ext cx="7612063" cy="128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500"/>
              </a:spcBef>
              <a:defRPr sz="4000"/>
            </a:pPr>
            <a:r>
              <a:t>Глобальні Цілі офіційно вступили</a:t>
            </a:r>
          </a:p>
          <a:p>
            <a:pPr algn="r">
              <a:spcBef>
                <a:spcPts val="500"/>
              </a:spcBef>
              <a:defRPr sz="4000"/>
            </a:pPr>
            <a:r>
              <a:t>в силу 1 січня 2016 року</a:t>
            </a:r>
          </a:p>
        </p:txBody>
      </p:sp>
      <p:sp>
        <p:nvSpPr>
          <p:cNvPr id="76" name="Квадрат"/>
          <p:cNvSpPr/>
          <p:nvPr/>
        </p:nvSpPr>
        <p:spPr>
          <a:xfrm>
            <a:off x="717550" y="641985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Прямоугольник"/>
          <p:cNvSpPr/>
          <p:nvPr/>
        </p:nvSpPr>
        <p:spPr>
          <a:xfrm>
            <a:off x="11733212" y="0"/>
            <a:ext cx="458788" cy="438150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animBg="1" advAuto="0"/>
      <p:bldP spid="75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A picture containing screen, room&#10;&#10;Description automatically generated" descr="A picture containing screen, room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8862" y="1966912"/>
            <a:ext cx="7534276" cy="489108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Прямоугольник"/>
          <p:cNvSpPr/>
          <p:nvPr/>
        </p:nvSpPr>
        <p:spPr>
          <a:xfrm>
            <a:off x="0" y="434975"/>
            <a:ext cx="12192000" cy="1374775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Цілі сталого розвитку на період до 2030 р.…"/>
          <p:cNvSpPr txBox="1"/>
          <p:nvPr/>
        </p:nvSpPr>
        <p:spPr>
          <a:xfrm>
            <a:off x="1756414" y="485775"/>
            <a:ext cx="9428471" cy="12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/>
            </a:pPr>
            <a:r>
              <a:t>Цілі сталого розвитку на період до 2030 р. </a:t>
            </a:r>
          </a:p>
          <a:p>
            <a:pPr algn="ctr">
              <a:defRPr sz="4000"/>
            </a:pPr>
            <a:r>
              <a:t>за окремими сферами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1" animBg="1" advAuto="0"/>
      <p:bldP spid="81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"/>
          <p:cNvSpPr/>
          <p:nvPr/>
        </p:nvSpPr>
        <p:spPr>
          <a:xfrm>
            <a:off x="0" y="434975"/>
            <a:ext cx="12192000" cy="1371600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Екологічний слід – це певна територія Землі,…"/>
          <p:cNvSpPr txBox="1"/>
          <p:nvPr/>
        </p:nvSpPr>
        <p:spPr>
          <a:xfrm>
            <a:off x="472549" y="458787"/>
            <a:ext cx="11246902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/>
            </a:pPr>
            <a:r>
              <a:t>Екологічний слід – це певна </a:t>
            </a:r>
            <a:r>
              <a:rPr b="1" i="1"/>
              <a:t>територія</a:t>
            </a:r>
            <a:r>
              <a:rPr b="1"/>
              <a:t> </a:t>
            </a:r>
            <a:r>
              <a:t>Землі,</a:t>
            </a:r>
          </a:p>
          <a:p>
            <a:pPr algn="ctr">
              <a:defRPr sz="4000"/>
            </a:pPr>
            <a:r>
              <a:t>яку використовує та з якої живиться кожна людина.</a:t>
            </a:r>
          </a:p>
        </p:txBody>
      </p:sp>
      <p:pic>
        <p:nvPicPr>
          <p:cNvPr id="85" name="A picture containing clock, room&#10;&#10;Description automatically generated" descr="A picture containing clock, room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3862" y="1927225"/>
            <a:ext cx="8804276" cy="3013075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МАЄ БУТИ 1,8 ГА…"/>
          <p:cNvSpPr txBox="1"/>
          <p:nvPr/>
        </p:nvSpPr>
        <p:spPr>
          <a:xfrm>
            <a:off x="1273175" y="5060950"/>
            <a:ext cx="10102850" cy="174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/>
            </a:pPr>
            <a:r>
              <a:t>МАЄ БУТИ 1,8 ГА</a:t>
            </a:r>
          </a:p>
          <a:p>
            <a:pPr algn="ctr">
              <a:defRPr sz="2800" b="1">
                <a:solidFill>
                  <a:srgbClr val="407D3D"/>
                </a:solidFill>
              </a:defRPr>
            </a:pPr>
            <a:r>
              <a:t>У 2017 р.  у українців складав 3,1- 3, 19 га на людину = 51 місце серед 149 країн</a:t>
            </a:r>
          </a:p>
        </p:txBody>
      </p:sp>
      <p:sp>
        <p:nvSpPr>
          <p:cNvPr id="87" name="Квадрат"/>
          <p:cNvSpPr/>
          <p:nvPr/>
        </p:nvSpPr>
        <p:spPr>
          <a:xfrm>
            <a:off x="0" y="641985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1" animBg="1" advAuto="0"/>
      <p:bldP spid="84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2341562"/>
            <a:ext cx="3767138" cy="2700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0687" y="2341562"/>
            <a:ext cx="3767138" cy="2700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91475" y="2341562"/>
            <a:ext cx="3767138" cy="2700338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Прямоугольник"/>
          <p:cNvSpPr/>
          <p:nvPr/>
        </p:nvSpPr>
        <p:spPr>
          <a:xfrm>
            <a:off x="0" y="434975"/>
            <a:ext cx="12192000" cy="1470025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Підприємства, що виробляють…"/>
          <p:cNvSpPr txBox="1"/>
          <p:nvPr/>
        </p:nvSpPr>
        <p:spPr>
          <a:xfrm>
            <a:off x="3060645" y="485775"/>
            <a:ext cx="6820010" cy="12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/>
            </a:pPr>
            <a:r>
              <a:t>Підприємства, що виробляють</a:t>
            </a:r>
          </a:p>
          <a:p>
            <a:pPr algn="ctr">
              <a:defRPr sz="4000"/>
            </a:pPr>
            <a:r>
              <a:t>електричну енергію в Україні</a:t>
            </a:r>
          </a:p>
        </p:txBody>
      </p:sp>
      <p:sp>
        <p:nvSpPr>
          <p:cNvPr id="94" name="Хмельницька АЕС"/>
          <p:cNvSpPr txBox="1"/>
          <p:nvPr/>
        </p:nvSpPr>
        <p:spPr>
          <a:xfrm>
            <a:off x="868362" y="4978400"/>
            <a:ext cx="2760376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Хмельницька АЕС</a:t>
            </a:r>
          </a:p>
        </p:txBody>
      </p:sp>
      <p:sp>
        <p:nvSpPr>
          <p:cNvPr id="95" name="Зуївська ТЕС"/>
          <p:cNvSpPr txBox="1"/>
          <p:nvPr/>
        </p:nvSpPr>
        <p:spPr>
          <a:xfrm>
            <a:off x="5076825" y="4984750"/>
            <a:ext cx="1941697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Зуївська ТЕС</a:t>
            </a:r>
          </a:p>
        </p:txBody>
      </p:sp>
      <p:sp>
        <p:nvSpPr>
          <p:cNvPr id="96" name="Дністровська ГЕС"/>
          <p:cNvSpPr txBox="1"/>
          <p:nvPr/>
        </p:nvSpPr>
        <p:spPr>
          <a:xfrm>
            <a:off x="8431212" y="4978400"/>
            <a:ext cx="2673386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Дністровська ГЕС</a:t>
            </a:r>
          </a:p>
        </p:txBody>
      </p:sp>
      <p:sp>
        <p:nvSpPr>
          <p:cNvPr id="97" name="Квадрат"/>
          <p:cNvSpPr/>
          <p:nvPr/>
        </p:nvSpPr>
        <p:spPr>
          <a:xfrm>
            <a:off x="0" y="6423025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1" animBg="1" advAuto="0"/>
      <p:bldP spid="9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925" y="1169987"/>
            <a:ext cx="3511550" cy="2640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9437" y="1103312"/>
            <a:ext cx="3614738" cy="2706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Картинки по запросу &quot;негативний вплив тес на довкілля&quot;" descr="Картинки по запросу &quot;негативний вплив тес на довкілля&quot;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9300" y="4108450"/>
            <a:ext cx="3421063" cy="2500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" name="Группа"/>
          <p:cNvGrpSpPr/>
          <p:nvPr/>
        </p:nvGrpSpPr>
        <p:grpSpPr>
          <a:xfrm>
            <a:off x="4748212" y="2293937"/>
            <a:ext cx="2994026" cy="1654176"/>
            <a:chOff x="0" y="0"/>
            <a:chExt cx="2994025" cy="1654175"/>
          </a:xfrm>
        </p:grpSpPr>
        <p:sp>
          <p:nvSpPr>
            <p:cNvPr id="102" name="Сквиркл"/>
            <p:cNvSpPr/>
            <p:nvPr/>
          </p:nvSpPr>
          <p:spPr>
            <a:xfrm>
              <a:off x="0" y="0"/>
              <a:ext cx="2994025" cy="165417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  <a:endParaRPr/>
            </a:p>
          </p:txBody>
        </p:sp>
        <p:sp>
          <p:nvSpPr>
            <p:cNvPr id="103" name="Вплив енергетики…"/>
            <p:cNvSpPr txBox="1"/>
            <p:nvPr/>
          </p:nvSpPr>
          <p:spPr>
            <a:xfrm>
              <a:off x="80716" y="388808"/>
              <a:ext cx="2832593" cy="8765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800"/>
              </a:pPr>
              <a:r>
                <a:t>Вплив енергетики </a:t>
              </a:r>
            </a:p>
            <a:p>
              <a:pPr algn="ctr">
                <a:defRPr sz="2800"/>
              </a:pPr>
              <a:r>
                <a:t>на довкілля</a:t>
              </a:r>
            </a:p>
          </p:txBody>
        </p:sp>
      </p:grpSp>
      <p:grpSp>
        <p:nvGrpSpPr>
          <p:cNvPr id="107" name="Группа"/>
          <p:cNvGrpSpPr/>
          <p:nvPr/>
        </p:nvGrpSpPr>
        <p:grpSpPr>
          <a:xfrm>
            <a:off x="4441825" y="617537"/>
            <a:ext cx="3605213" cy="1200151"/>
            <a:chOff x="0" y="0"/>
            <a:chExt cx="3605212" cy="1200150"/>
          </a:xfrm>
        </p:grpSpPr>
        <p:sp>
          <p:nvSpPr>
            <p:cNvPr id="105" name="Сквиркл"/>
            <p:cNvSpPr/>
            <p:nvPr/>
          </p:nvSpPr>
          <p:spPr>
            <a:xfrm>
              <a:off x="0" y="0"/>
              <a:ext cx="3605213" cy="1200150"/>
            </a:xfrm>
            <a:prstGeom prst="roundRect">
              <a:avLst>
                <a:gd name="adj" fmla="val 16667"/>
              </a:avLst>
            </a:prstGeom>
            <a:solidFill>
              <a:srgbClr val="6BB5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  <a:endParaRPr/>
            </a:p>
          </p:txBody>
        </p:sp>
        <p:sp>
          <p:nvSpPr>
            <p:cNvPr id="106" name="Порушення і зміна поверхні землі"/>
            <p:cNvSpPr txBox="1"/>
            <p:nvPr/>
          </p:nvSpPr>
          <p:spPr>
            <a:xfrm>
              <a:off x="58562" y="161796"/>
              <a:ext cx="3488088" cy="8765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/>
              </a:lvl1pPr>
            </a:lstStyle>
            <a:p>
              <a:r>
                <a:t>Порушення і зміна поверхні землі</a:t>
              </a:r>
            </a:p>
          </p:txBody>
        </p:sp>
      </p:grpSp>
      <p:sp>
        <p:nvSpPr>
          <p:cNvPr id="119" name="Соединит. линия"/>
          <p:cNvSpPr/>
          <p:nvPr/>
        </p:nvSpPr>
        <p:spPr>
          <a:xfrm>
            <a:off x="6244681" y="1817687"/>
            <a:ext cx="200" cy="476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76200">
            <a:solidFill>
              <a:srgbClr val="FFC000"/>
            </a:solidFill>
            <a:miter/>
          </a:ln>
        </p:spPr>
        <p:txBody>
          <a:bodyPr/>
          <a:lstStyle/>
          <a:p>
            <a:endParaRPr/>
          </a:p>
        </p:txBody>
      </p:sp>
      <p:sp>
        <p:nvSpPr>
          <p:cNvPr id="109" name="Линия"/>
          <p:cNvSpPr/>
          <p:nvPr/>
        </p:nvSpPr>
        <p:spPr>
          <a:xfrm>
            <a:off x="7478712" y="3652837"/>
            <a:ext cx="2620964" cy="1117601"/>
          </a:xfrm>
          <a:prstGeom prst="line">
            <a:avLst/>
          </a:prstGeom>
          <a:ln w="76200">
            <a:solidFill>
              <a:srgbClr val="FFC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" name="Линия"/>
          <p:cNvSpPr/>
          <p:nvPr/>
        </p:nvSpPr>
        <p:spPr>
          <a:xfrm flipH="1">
            <a:off x="4010024" y="3749675"/>
            <a:ext cx="1055689" cy="811213"/>
          </a:xfrm>
          <a:prstGeom prst="line">
            <a:avLst/>
          </a:prstGeom>
          <a:ln w="76200">
            <a:solidFill>
              <a:srgbClr val="FFC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3" name="Группа"/>
          <p:cNvGrpSpPr/>
          <p:nvPr/>
        </p:nvGrpSpPr>
        <p:grpSpPr>
          <a:xfrm>
            <a:off x="8355012" y="4770437"/>
            <a:ext cx="3489326" cy="1452563"/>
            <a:chOff x="0" y="0"/>
            <a:chExt cx="3489325" cy="1452562"/>
          </a:xfrm>
        </p:grpSpPr>
        <p:sp>
          <p:nvSpPr>
            <p:cNvPr id="111" name="Сквиркл"/>
            <p:cNvSpPr/>
            <p:nvPr/>
          </p:nvSpPr>
          <p:spPr>
            <a:xfrm>
              <a:off x="0" y="0"/>
              <a:ext cx="3489325" cy="1452563"/>
            </a:xfrm>
            <a:prstGeom prst="roundRect">
              <a:avLst>
                <a:gd name="adj" fmla="val 16667"/>
              </a:avLst>
            </a:prstGeom>
            <a:solidFill>
              <a:srgbClr val="6BB5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  <a:endParaRPr/>
            </a:p>
          </p:txBody>
        </p:sp>
        <p:sp>
          <p:nvSpPr>
            <p:cNvPr id="112" name="Утворення токсичних відходів під час горіння"/>
            <p:cNvSpPr txBox="1"/>
            <p:nvPr/>
          </p:nvSpPr>
          <p:spPr>
            <a:xfrm>
              <a:off x="70879" y="72102"/>
              <a:ext cx="3347567" cy="1308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/>
              </a:lvl1pPr>
            </a:lstStyle>
            <a:p>
              <a:r>
                <a:t>Утворення токсичних відходів під час горіння</a:t>
              </a:r>
            </a:p>
          </p:txBody>
        </p:sp>
      </p:grpSp>
      <p:grpSp>
        <p:nvGrpSpPr>
          <p:cNvPr id="116" name="Группа"/>
          <p:cNvGrpSpPr/>
          <p:nvPr/>
        </p:nvGrpSpPr>
        <p:grpSpPr>
          <a:xfrm>
            <a:off x="603250" y="4103687"/>
            <a:ext cx="3406775" cy="1289051"/>
            <a:chOff x="0" y="0"/>
            <a:chExt cx="3406775" cy="1289050"/>
          </a:xfrm>
        </p:grpSpPr>
        <p:sp>
          <p:nvSpPr>
            <p:cNvPr id="114" name="Сквиркл"/>
            <p:cNvSpPr/>
            <p:nvPr/>
          </p:nvSpPr>
          <p:spPr>
            <a:xfrm>
              <a:off x="0" y="0"/>
              <a:ext cx="3406775" cy="1289050"/>
            </a:xfrm>
            <a:prstGeom prst="roundRect">
              <a:avLst>
                <a:gd name="adj" fmla="val 16667"/>
              </a:avLst>
            </a:prstGeom>
            <a:solidFill>
              <a:srgbClr val="6BB5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  <a:endParaRPr/>
            </a:p>
          </p:txBody>
        </p:sp>
        <p:sp>
          <p:nvSpPr>
            <p:cNvPr id="115" name="Теплове забруднення"/>
            <p:cNvSpPr txBox="1"/>
            <p:nvPr/>
          </p:nvSpPr>
          <p:spPr>
            <a:xfrm>
              <a:off x="62900" y="206246"/>
              <a:ext cx="3280975" cy="8765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/>
              </a:lvl1pPr>
            </a:lstStyle>
            <a:p>
              <a:r>
                <a:t>Теплове забруднення</a:t>
              </a:r>
            </a:p>
          </p:txBody>
        </p:sp>
      </p:grpSp>
      <p:sp>
        <p:nvSpPr>
          <p:cNvPr id="117" name="Квадрат"/>
          <p:cNvSpPr/>
          <p:nvPr/>
        </p:nvSpPr>
        <p:spPr>
          <a:xfrm>
            <a:off x="0" y="641985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Прямоугольник"/>
          <p:cNvSpPr/>
          <p:nvPr/>
        </p:nvSpPr>
        <p:spPr>
          <a:xfrm>
            <a:off x="11733212" y="0"/>
            <a:ext cx="458788" cy="438150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рямоугольник"/>
          <p:cNvSpPr/>
          <p:nvPr/>
        </p:nvSpPr>
        <p:spPr>
          <a:xfrm>
            <a:off x="0" y="434975"/>
            <a:ext cx="12192000" cy="1357313"/>
          </a:xfrm>
          <a:prstGeom prst="rect">
            <a:avLst/>
          </a:prstGeom>
          <a:solidFill>
            <a:srgbClr val="6BB5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Приклади видів палива, що дають енергію…"/>
          <p:cNvSpPr txBox="1"/>
          <p:nvPr/>
        </p:nvSpPr>
        <p:spPr>
          <a:xfrm>
            <a:off x="401637" y="463550"/>
            <a:ext cx="11636376" cy="129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4000"/>
            </a:pPr>
            <a:r>
              <a:t>Приклади видів палива, що дають енергію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4000"/>
            </a:pPr>
            <a:r>
              <a:t>для опалення в Україні</a:t>
            </a:r>
          </a:p>
        </p:txBody>
      </p:sp>
      <p:pic>
        <p:nvPicPr>
          <p:cNvPr id="1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425" y="2541587"/>
            <a:ext cx="3614738" cy="284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9262" y="2541587"/>
            <a:ext cx="3614738" cy="2867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39100" y="2541587"/>
            <a:ext cx="3616325" cy="3214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animBg="1" advAuto="0"/>
      <p:bldP spid="179" grpId="2" animBg="1" advAuto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Произвольный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g</cp:lastModifiedBy>
  <cp:revision>1</cp:revision>
  <dcterms:modified xsi:type="dcterms:W3CDTF">2020-05-26T14:31:27Z</dcterms:modified>
</cp:coreProperties>
</file>