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s/comment1.xml" ContentType="application/vnd.openxmlformats-officedocument.presentationml.comment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Author id="0" name="Gala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comments" Target="comments/comment1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0-02-13T12:20:29.432" idx="1">
    <p:pos x="146" y="146"/>
    <p:text>На слайде: Безликое фото с дядями подписывающих Соглашение с ЕС; над ним появляется флаг Украины и логотип ЕС, затем по одной высыпаются 18 квадратиков с целями устойчивого развития (ЦУР): квадратик с названием и 17 пронумерованных квадратиков.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заголовка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" name="Уровень текста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2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1" name="Уровень текста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0" name="Уровень текста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Уровень текста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0" name="Текст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4" name="Уровень текста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5" name="Текст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4" name="Рисунок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5" name="Уровень текста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495425"/>
            <a:ext cx="12192000" cy="861536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" name="Уровень текста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6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Заголовок 1"/>
          <p:cNvSpPr txBox="1"/>
          <p:nvPr>
            <p:ph type="ctrTitle"/>
          </p:nvPr>
        </p:nvSpPr>
        <p:spPr>
          <a:xfrm>
            <a:off x="997903" y="3064661"/>
            <a:ext cx="2071980" cy="2090057"/>
          </a:xfrm>
          <a:prstGeom prst="rect">
            <a:avLst/>
          </a:prstGeom>
        </p:spPr>
        <p:txBody>
          <a:bodyPr anchor="ctr"/>
          <a:lstStyle>
            <a:lvl1pPr algn="l">
              <a:defRPr b="1" sz="4000">
                <a:solidFill>
                  <a:srgbClr val="FAC50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Тема 2</a:t>
            </a:r>
          </a:p>
        </p:txBody>
      </p:sp>
      <p:sp>
        <p:nvSpPr>
          <p:cNvPr id="96" name="Rectangle 10"/>
          <p:cNvSpPr/>
          <p:nvPr/>
        </p:nvSpPr>
        <p:spPr>
          <a:xfrm>
            <a:off x="3225800" y="888653"/>
            <a:ext cx="8966200" cy="3375026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Rectangle 23"/>
          <p:cNvSpPr/>
          <p:nvPr/>
        </p:nvSpPr>
        <p:spPr>
          <a:xfrm>
            <a:off x="11753850" y="6448425"/>
            <a:ext cx="438150" cy="409575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TextBox 4"/>
          <p:cNvSpPr txBox="1"/>
          <p:nvPr/>
        </p:nvSpPr>
        <p:spPr>
          <a:xfrm>
            <a:off x="3595811" y="1238567"/>
            <a:ext cx="7100888" cy="2468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/>
            </a:pPr>
            <a:r>
              <a:t>ЩО ТАКЕ</a:t>
            </a:r>
            <a:endParaRPr sz="2800"/>
          </a:p>
          <a:p>
            <a:pPr>
              <a:defRPr b="1" sz="4000"/>
            </a:pPr>
            <a:r>
              <a:t>ЕНЕРГОЕФЕКТИВНІСТЬ </a:t>
            </a:r>
            <a:endParaRPr sz="2800"/>
          </a:p>
          <a:p>
            <a:pPr>
              <a:defRPr b="1" sz="4000"/>
            </a:pPr>
            <a:r>
              <a:t>І ЕНЕРГОЕФЕКТИВНА</a:t>
            </a:r>
            <a:endParaRPr sz="2800"/>
          </a:p>
          <a:p>
            <a:pPr>
              <a:defRPr b="1" sz="4000"/>
            </a:pPr>
            <a:r>
              <a:t>ПОВЕДІНКА</a:t>
            </a:r>
          </a:p>
        </p:txBody>
      </p:sp>
      <p:sp>
        <p:nvSpPr>
          <p:cNvPr id="99" name="Rectangle 11"/>
          <p:cNvSpPr/>
          <p:nvPr/>
        </p:nvSpPr>
        <p:spPr>
          <a:xfrm>
            <a:off x="2792413" y="6004"/>
            <a:ext cx="438151" cy="43180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9343"/>
                </a:solidFill>
              </a:defRPr>
            </a:pPr>
          </a:p>
        </p:txBody>
      </p:sp>
      <p:sp>
        <p:nvSpPr>
          <p:cNvPr id="100" name="Rectangle 12"/>
          <p:cNvSpPr/>
          <p:nvPr/>
        </p:nvSpPr>
        <p:spPr>
          <a:xfrm>
            <a:off x="735012" y="2953991"/>
            <a:ext cx="438151" cy="438151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1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5012" y="444153"/>
            <a:ext cx="2071688" cy="2071688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Rectangle 18"/>
          <p:cNvSpPr/>
          <p:nvPr/>
        </p:nvSpPr>
        <p:spPr>
          <a:xfrm>
            <a:off x="3225800" y="450503"/>
            <a:ext cx="438150" cy="438151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Rectangle 12"/>
          <p:cNvSpPr/>
          <p:nvPr/>
        </p:nvSpPr>
        <p:spPr>
          <a:xfrm>
            <a:off x="3663950" y="10888"/>
            <a:ext cx="438150" cy="438151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4" name="Graphic 2" descr="Graphic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18032" y="4795653"/>
            <a:ext cx="1735819" cy="1111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Graphic 3" descr="Graphic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46255" y="5170134"/>
            <a:ext cx="2564779" cy="686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Graphic 4" descr="Graphic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62975" y="4795653"/>
            <a:ext cx="1266050" cy="126604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Прямоугольник 14"/>
          <p:cNvSpPr txBox="1"/>
          <p:nvPr/>
        </p:nvSpPr>
        <p:spPr>
          <a:xfrm>
            <a:off x="245164" y="6458536"/>
            <a:ext cx="1209923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Навчальний курс для учн</a:t>
            </a:r>
            <a:r>
              <a:t>ів</a:t>
            </a:r>
            <a:r>
              <a:t> </a:t>
            </a:r>
            <a:r>
              <a:t>5-</a:t>
            </a:r>
            <a:r>
              <a:t>7 класів «</a:t>
            </a:r>
            <a:r>
              <a:t>Школярам про сталий розвиток: енергозбереження</a:t>
            </a:r>
            <a:r>
              <a:t>», О.І. Пометун, Г.В. Сєрова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raphic 65" descr="Graphic 6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1912" y="2092325"/>
            <a:ext cx="3205163" cy="3844925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Rectangle 4"/>
          <p:cNvSpPr/>
          <p:nvPr/>
        </p:nvSpPr>
        <p:spPr>
          <a:xfrm>
            <a:off x="0" y="438150"/>
            <a:ext cx="11328400" cy="7366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0" name="Заголовок 1"/>
          <p:cNvSpPr txBox="1"/>
          <p:nvPr/>
        </p:nvSpPr>
        <p:spPr>
          <a:xfrm>
            <a:off x="3540371" y="454839"/>
            <a:ext cx="8396042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sz="4000"/>
            </a:lvl1pPr>
          </a:lstStyle>
          <a:p>
            <a:pPr/>
            <a:r>
              <a:t>Як не втратити тепло у будинку</a:t>
            </a:r>
          </a:p>
        </p:txBody>
      </p:sp>
      <p:sp>
        <p:nvSpPr>
          <p:cNvPr id="281" name="Rectangle 6"/>
          <p:cNvSpPr/>
          <p:nvPr/>
        </p:nvSpPr>
        <p:spPr>
          <a:xfrm>
            <a:off x="11753850" y="45085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82" name="Graphic 7" descr="Graphic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6988" y="2032000"/>
            <a:ext cx="2124076" cy="390525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TextBox 32"/>
          <p:cNvSpPr txBox="1"/>
          <p:nvPr/>
        </p:nvSpPr>
        <p:spPr>
          <a:xfrm>
            <a:off x="718742" y="1414630"/>
            <a:ext cx="2155826" cy="949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20</a:t>
            </a:r>
            <a:r>
              <a:t>/</a:t>
            </a:r>
            <a:r>
              <a:t>100 – 30</a:t>
            </a:r>
            <a:r>
              <a:t>/</a:t>
            </a:r>
            <a:r>
              <a:t>100</a:t>
            </a:r>
          </a:p>
          <a:p>
            <a:pPr>
              <a:defRPr sz="2000"/>
            </a:pPr>
            <a:r>
              <a:t>через городище</a:t>
            </a:r>
            <a:endParaRPr>
              <a:solidFill>
                <a:schemeClr val="accent2"/>
              </a:solidFill>
            </a:endParaRPr>
          </a:p>
          <a:p>
            <a:pPr>
              <a:defRPr sz="2000"/>
            </a:pPr>
            <a:r>
              <a:t>та дах</a:t>
            </a:r>
          </a:p>
        </p:txBody>
      </p:sp>
      <p:sp>
        <p:nvSpPr>
          <p:cNvPr id="284" name="Straight Arrow Connector 10"/>
          <p:cNvSpPr/>
          <p:nvPr/>
        </p:nvSpPr>
        <p:spPr>
          <a:xfrm flipV="1">
            <a:off x="1389062" y="2447924"/>
            <a:ext cx="1" cy="1008064"/>
          </a:xfrm>
          <a:prstGeom prst="line">
            <a:avLst/>
          </a:prstGeom>
          <a:ln w="57150">
            <a:solidFill>
              <a:srgbClr val="000000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5" name="Straight Arrow Connector 35"/>
          <p:cNvSpPr/>
          <p:nvPr/>
        </p:nvSpPr>
        <p:spPr>
          <a:xfrm flipV="1">
            <a:off x="3852862" y="1609724"/>
            <a:ext cx="1" cy="838201"/>
          </a:xfrm>
          <a:prstGeom prst="line">
            <a:avLst/>
          </a:prstGeom>
          <a:ln w="57150">
            <a:solidFill>
              <a:srgbClr val="000000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6" name="Straight Arrow Connector 36"/>
          <p:cNvSpPr/>
          <p:nvPr/>
        </p:nvSpPr>
        <p:spPr>
          <a:xfrm>
            <a:off x="4144962" y="3935412"/>
            <a:ext cx="1028701" cy="1"/>
          </a:xfrm>
          <a:prstGeom prst="line">
            <a:avLst/>
          </a:prstGeom>
          <a:ln w="57150">
            <a:solidFill>
              <a:srgbClr val="000000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7" name="Straight Arrow Connector 43"/>
          <p:cNvSpPr/>
          <p:nvPr/>
        </p:nvSpPr>
        <p:spPr>
          <a:xfrm flipH="1" flipV="1">
            <a:off x="6800849" y="2968624"/>
            <a:ext cx="1676401" cy="1"/>
          </a:xfrm>
          <a:prstGeom prst="line">
            <a:avLst/>
          </a:prstGeom>
          <a:ln w="57150">
            <a:solidFill>
              <a:srgbClr val="000000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8" name="Straight Arrow Connector 46"/>
          <p:cNvSpPr/>
          <p:nvPr/>
        </p:nvSpPr>
        <p:spPr>
          <a:xfrm>
            <a:off x="9256713" y="3355975"/>
            <a:ext cx="1028701" cy="0"/>
          </a:xfrm>
          <a:prstGeom prst="line">
            <a:avLst/>
          </a:prstGeom>
          <a:ln w="57150">
            <a:solidFill>
              <a:srgbClr val="000000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9" name="Straight Arrow Connector 47"/>
          <p:cNvSpPr/>
          <p:nvPr/>
        </p:nvSpPr>
        <p:spPr>
          <a:xfrm>
            <a:off x="9398000" y="5745162"/>
            <a:ext cx="0" cy="600076"/>
          </a:xfrm>
          <a:prstGeom prst="line">
            <a:avLst/>
          </a:prstGeom>
          <a:ln w="57150">
            <a:solidFill>
              <a:srgbClr val="000000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0" name="Straight Arrow Connector 50"/>
          <p:cNvSpPr/>
          <p:nvPr/>
        </p:nvSpPr>
        <p:spPr>
          <a:xfrm flipV="1">
            <a:off x="8648700" y="1535112"/>
            <a:ext cx="0" cy="504826"/>
          </a:xfrm>
          <a:prstGeom prst="line">
            <a:avLst/>
          </a:prstGeom>
          <a:ln w="57150">
            <a:solidFill>
              <a:srgbClr val="000000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1" name="Straight Arrow Connector 52"/>
          <p:cNvSpPr/>
          <p:nvPr/>
        </p:nvSpPr>
        <p:spPr>
          <a:xfrm flipV="1">
            <a:off x="9256713" y="1457324"/>
            <a:ext cx="1" cy="930276"/>
          </a:xfrm>
          <a:prstGeom prst="line">
            <a:avLst/>
          </a:prstGeom>
          <a:ln w="57150">
            <a:solidFill>
              <a:srgbClr val="000000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2" name="TextBox 54"/>
          <p:cNvSpPr txBox="1"/>
          <p:nvPr/>
        </p:nvSpPr>
        <p:spPr>
          <a:xfrm>
            <a:off x="3914776" y="1397863"/>
            <a:ext cx="2260601" cy="644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15/</a:t>
            </a:r>
            <a:r>
              <a:t>100 – </a:t>
            </a:r>
            <a:r>
              <a:t>25/</a:t>
            </a:r>
            <a:r>
              <a:t>100</a:t>
            </a:r>
          </a:p>
          <a:p>
            <a:pPr>
              <a:defRPr sz="2000"/>
            </a:pPr>
            <a:r>
              <a:t>через вентиляцію</a:t>
            </a:r>
          </a:p>
        </p:txBody>
      </p:sp>
      <p:sp>
        <p:nvSpPr>
          <p:cNvPr id="293" name="TextBox 55"/>
          <p:cNvSpPr txBox="1"/>
          <p:nvPr/>
        </p:nvSpPr>
        <p:spPr>
          <a:xfrm>
            <a:off x="9369549" y="1334532"/>
            <a:ext cx="2533651" cy="949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20</a:t>
            </a:r>
            <a:r>
              <a:t>/</a:t>
            </a:r>
            <a:r>
              <a:t>100 – 30</a:t>
            </a:r>
            <a:r>
              <a:t>/</a:t>
            </a:r>
            <a:r>
              <a:t>100</a:t>
            </a:r>
          </a:p>
          <a:p>
            <a:pPr>
              <a:defRPr sz="2000"/>
            </a:pPr>
            <a:r>
              <a:t>через городище</a:t>
            </a:r>
            <a:endParaRPr sz="2800"/>
          </a:p>
          <a:p>
            <a:pPr>
              <a:defRPr sz="2000"/>
            </a:pPr>
            <a:r>
              <a:t>та дах</a:t>
            </a:r>
          </a:p>
        </p:txBody>
      </p:sp>
      <p:sp>
        <p:nvSpPr>
          <p:cNvPr id="294" name="TextBox 56"/>
          <p:cNvSpPr txBox="1"/>
          <p:nvPr/>
        </p:nvSpPr>
        <p:spPr>
          <a:xfrm>
            <a:off x="5995194" y="1354137"/>
            <a:ext cx="2533651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000"/>
            </a:pPr>
            <a:r>
              <a:t>10/</a:t>
            </a:r>
            <a:r>
              <a:t>100 – </a:t>
            </a:r>
            <a:r>
              <a:t>20/</a:t>
            </a:r>
            <a:r>
              <a:t>100</a:t>
            </a:r>
          </a:p>
          <a:p>
            <a:pPr algn="r">
              <a:defRPr sz="2000"/>
            </a:pPr>
            <a:r>
              <a:t>через вентиляцію</a:t>
            </a:r>
          </a:p>
        </p:txBody>
      </p:sp>
      <p:sp>
        <p:nvSpPr>
          <p:cNvPr id="295" name="TextBox 57"/>
          <p:cNvSpPr txBox="1"/>
          <p:nvPr/>
        </p:nvSpPr>
        <p:spPr>
          <a:xfrm>
            <a:off x="4252852" y="2567196"/>
            <a:ext cx="2533651" cy="644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000"/>
            </a:pPr>
            <a:r>
              <a:t>10/</a:t>
            </a:r>
            <a:r>
              <a:t>100 – </a:t>
            </a:r>
            <a:r>
              <a:t>15/</a:t>
            </a:r>
            <a:r>
              <a:t>100</a:t>
            </a:r>
          </a:p>
          <a:p>
            <a:pPr algn="r">
              <a:defRPr sz="2000"/>
            </a:pPr>
            <a:r>
              <a:t>через вікна</a:t>
            </a:r>
          </a:p>
        </p:txBody>
      </p:sp>
      <p:sp>
        <p:nvSpPr>
          <p:cNvPr id="296" name="TextBox 58"/>
          <p:cNvSpPr txBox="1"/>
          <p:nvPr/>
        </p:nvSpPr>
        <p:spPr>
          <a:xfrm>
            <a:off x="5072062" y="3570173"/>
            <a:ext cx="2533651" cy="644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25/</a:t>
            </a:r>
            <a:r>
              <a:t>100 – </a:t>
            </a:r>
            <a:r>
              <a:t>35/</a:t>
            </a:r>
            <a:r>
              <a:t>100</a:t>
            </a:r>
          </a:p>
          <a:p>
            <a:pPr>
              <a:defRPr sz="2000"/>
            </a:pPr>
            <a:r>
              <a:t>через стіни</a:t>
            </a:r>
          </a:p>
        </p:txBody>
      </p:sp>
      <p:sp>
        <p:nvSpPr>
          <p:cNvPr id="297" name="TextBox 59"/>
          <p:cNvSpPr txBox="1"/>
          <p:nvPr/>
        </p:nvSpPr>
        <p:spPr>
          <a:xfrm>
            <a:off x="5043182" y="4424200"/>
            <a:ext cx="2533651" cy="644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10/</a:t>
            </a:r>
            <a:r>
              <a:t>100 – </a:t>
            </a:r>
            <a:r>
              <a:t>15/</a:t>
            </a:r>
            <a:r>
              <a:t>100</a:t>
            </a:r>
          </a:p>
          <a:p>
            <a:pPr>
              <a:defRPr sz="2000"/>
            </a:pPr>
            <a:r>
              <a:t>через вікна</a:t>
            </a:r>
          </a:p>
        </p:txBody>
      </p:sp>
      <p:sp>
        <p:nvSpPr>
          <p:cNvPr id="298" name="TextBox 60"/>
          <p:cNvSpPr txBox="1"/>
          <p:nvPr/>
        </p:nvSpPr>
        <p:spPr>
          <a:xfrm>
            <a:off x="4370479" y="5449887"/>
            <a:ext cx="2112962" cy="949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10/</a:t>
            </a:r>
            <a:r>
              <a:t>100 – </a:t>
            </a:r>
            <a:r>
              <a:t>15/</a:t>
            </a:r>
            <a:r>
              <a:t>100</a:t>
            </a:r>
          </a:p>
          <a:p>
            <a:pPr>
              <a:defRPr sz="2000"/>
            </a:pPr>
            <a:r>
              <a:t>через підлогу та підвал</a:t>
            </a:r>
          </a:p>
        </p:txBody>
      </p:sp>
      <p:sp>
        <p:nvSpPr>
          <p:cNvPr id="299" name="TextBox 61"/>
          <p:cNvSpPr txBox="1"/>
          <p:nvPr/>
        </p:nvSpPr>
        <p:spPr>
          <a:xfrm>
            <a:off x="9682344" y="5481989"/>
            <a:ext cx="2022476" cy="949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10/</a:t>
            </a:r>
            <a:r>
              <a:t>100 – </a:t>
            </a:r>
            <a:r>
              <a:t>15/</a:t>
            </a:r>
            <a:r>
              <a:t>100</a:t>
            </a:r>
          </a:p>
          <a:p>
            <a:pPr>
              <a:defRPr sz="2000"/>
            </a:pPr>
            <a:r>
              <a:t>через підлогу та підвал</a:t>
            </a:r>
          </a:p>
        </p:txBody>
      </p:sp>
      <p:sp>
        <p:nvSpPr>
          <p:cNvPr id="300" name="TextBox 63"/>
          <p:cNvSpPr txBox="1"/>
          <p:nvPr/>
        </p:nvSpPr>
        <p:spPr>
          <a:xfrm>
            <a:off x="9771063" y="3443356"/>
            <a:ext cx="2533651" cy="644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30/</a:t>
            </a:r>
            <a:r>
              <a:t>100 – </a:t>
            </a:r>
            <a:r>
              <a:t>40/</a:t>
            </a:r>
            <a:r>
              <a:t>100</a:t>
            </a:r>
          </a:p>
          <a:p>
            <a:pPr>
              <a:defRPr sz="2000"/>
            </a:pPr>
            <a:r>
              <a:t>через стіни</a:t>
            </a:r>
          </a:p>
        </p:txBody>
      </p:sp>
      <p:sp>
        <p:nvSpPr>
          <p:cNvPr id="301" name="Straight Arrow Connector 66"/>
          <p:cNvSpPr/>
          <p:nvPr/>
        </p:nvSpPr>
        <p:spPr>
          <a:xfrm>
            <a:off x="4208462" y="5591175"/>
            <a:ext cx="1" cy="638176"/>
          </a:xfrm>
          <a:prstGeom prst="line">
            <a:avLst/>
          </a:prstGeom>
          <a:ln w="57150">
            <a:solidFill>
              <a:srgbClr val="000000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2" name="Straight Arrow Connector 68"/>
          <p:cNvSpPr/>
          <p:nvPr/>
        </p:nvSpPr>
        <p:spPr>
          <a:xfrm>
            <a:off x="4017962" y="4764087"/>
            <a:ext cx="1054101" cy="1"/>
          </a:xfrm>
          <a:prstGeom prst="line">
            <a:avLst/>
          </a:prstGeom>
          <a:ln w="57150">
            <a:solidFill>
              <a:srgbClr val="000000"/>
            </a:solidFill>
            <a:prstDash val="sysDash"/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3" name="Rectangle 70"/>
          <p:cNvSpPr/>
          <p:nvPr/>
        </p:nvSpPr>
        <p:spPr>
          <a:xfrm>
            <a:off x="11328400" y="12700"/>
            <a:ext cx="438150" cy="4381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4" name="Rectangle 71"/>
          <p:cNvSpPr/>
          <p:nvPr/>
        </p:nvSpPr>
        <p:spPr>
          <a:xfrm>
            <a:off x="0" y="6419850"/>
            <a:ext cx="438150" cy="438150"/>
          </a:xfrm>
          <a:prstGeom prst="rect">
            <a:avLst/>
          </a:prstGeom>
          <a:solidFill>
            <a:srgbClr val="0093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Class="entr" nodeType="after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Class="entr" nodeType="afterEffect" presetSubtype="4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Class="entr" nodeType="after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1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Class="entr" nodeType="afterEffect" presetSubtype="1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2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Class="entr" nodeType="afterEffect" presetSubtype="2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4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8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Class="entr" nodeType="afterEffect" presetSubtype="4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86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4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9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Class="entr" nodeType="afterEffect" presetSubtype="4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9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clickEffect" presetSubtype="8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Class="entr" nodeType="afterEffect" presetSubtype="8" presetID="2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clickEffect" presetSubtype="1" presetID="2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0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Class="entr" nodeType="afterEffect" presetSubtype="1" presetID="2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1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7"/>
      <p:bldP build="whole" bldLvl="1" animBg="1" rev="0" advAuto="0" spid="279" grpId="1"/>
      <p:bldP build="whole" bldLvl="1" animBg="1" rev="0" advAuto="0" spid="290" grpId="17"/>
      <p:bldP build="whole" bldLvl="1" animBg="1" rev="0" advAuto="0" spid="288" grpId="22"/>
      <p:bldP build="whole" bldLvl="1" animBg="1" rev="0" advAuto="0" spid="299" grpId="23"/>
      <p:bldP build="whole" bldLvl="1" animBg="1" rev="0" advAuto="0" spid="300" grpId="21"/>
      <p:bldP build="whole" bldLvl="1" animBg="1" rev="0" advAuto="0" spid="282" grpId="14"/>
      <p:bldP build="whole" bldLvl="1" animBg="1" rev="0" advAuto="0" spid="291" grpId="20"/>
      <p:bldP build="whole" bldLvl="1" animBg="1" rev="0" advAuto="0" spid="301" grpId="13"/>
      <p:bldP build="whole" bldLvl="1" animBg="1" rev="0" advAuto="0" spid="278" grpId="3"/>
      <p:bldP build="whole" bldLvl="1" animBg="1" rev="0" advAuto="0" spid="285" grpId="6"/>
      <p:bldP build="whole" bldLvl="1" animBg="1" rev="0" advAuto="0" spid="302" grpId="10"/>
      <p:bldP build="whole" bldLvl="1" animBg="1" rev="0" advAuto="0" spid="293" grpId="19"/>
      <p:bldP build="whole" bldLvl="1" animBg="1" rev="0" advAuto="0" spid="296" grpId="9"/>
      <p:bldP build="whole" bldLvl="1" animBg="1" rev="0" advAuto="0" spid="294" grpId="18"/>
      <p:bldP build="whole" bldLvl="1" animBg="1" rev="0" advAuto="0" spid="295" grpId="16"/>
      <p:bldP build="whole" bldLvl="1" animBg="1" rev="0" advAuto="0" spid="286" grpId="8"/>
      <p:bldP build="whole" bldLvl="1" animBg="1" rev="0" advAuto="0" spid="297" grpId="11"/>
      <p:bldP build="whole" bldLvl="1" animBg="1" rev="0" advAuto="0" spid="289" grpId="24"/>
      <p:bldP build="whole" bldLvl="1" animBg="1" rev="0" advAuto="0" spid="284" grpId="4"/>
      <p:bldP build="whole" bldLvl="1" animBg="1" rev="0" advAuto="0" spid="298" grpId="12"/>
      <p:bldP build="whole" bldLvl="1" animBg="1" rev="0" advAuto="0" spid="283" grpId="5"/>
      <p:bldP build="whole" bldLvl="1" animBg="1" rev="0" advAuto="0" spid="280" grpId="2"/>
      <p:bldP build="whole" bldLvl="1" animBg="1" rev="0" advAuto="0" spid="287" grpId="1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32" descr="Picture 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9300" y="1439862"/>
            <a:ext cx="2463800" cy="492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07" name="Rectangle 36"/>
          <p:cNvSpPr/>
          <p:nvPr/>
        </p:nvSpPr>
        <p:spPr>
          <a:xfrm>
            <a:off x="0" y="438150"/>
            <a:ext cx="11176000" cy="10477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8" name="Заголовок 1"/>
          <p:cNvSpPr txBox="1"/>
          <p:nvPr/>
        </p:nvSpPr>
        <p:spPr>
          <a:xfrm>
            <a:off x="0" y="352554"/>
            <a:ext cx="11176000" cy="1172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lnSpc>
                <a:spcPct val="90000"/>
              </a:lnSpc>
              <a:defRPr sz="4000"/>
            </a:pPr>
            <a:r>
              <a:t>Що написано на етикетці за маркуванням енергоефективності пральної машини</a:t>
            </a:r>
            <a:r>
              <a:rPr sz="3200"/>
              <a:t>?</a:t>
            </a:r>
          </a:p>
        </p:txBody>
      </p:sp>
      <p:sp>
        <p:nvSpPr>
          <p:cNvPr id="309" name="TextBox 4"/>
          <p:cNvSpPr txBox="1"/>
          <p:nvPr/>
        </p:nvSpPr>
        <p:spPr>
          <a:xfrm>
            <a:off x="7820024" y="1571465"/>
            <a:ext cx="2625726" cy="917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Виробник</a:t>
            </a:r>
            <a:endParaRPr sz="2800"/>
          </a:p>
          <a:p>
            <a:pPr/>
            <a:r>
              <a:t>і маркування пральної машини</a:t>
            </a:r>
          </a:p>
        </p:txBody>
      </p:sp>
      <p:sp>
        <p:nvSpPr>
          <p:cNvPr id="310" name="Straight Connector 5"/>
          <p:cNvSpPr/>
          <p:nvPr/>
        </p:nvSpPr>
        <p:spPr>
          <a:xfrm flipH="1">
            <a:off x="3623529" y="1938215"/>
            <a:ext cx="1214195" cy="369274"/>
          </a:xfrm>
          <a:prstGeom prst="line">
            <a:avLst/>
          </a:prstGeom>
          <a:ln w="28575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1" name="TextBox 6"/>
          <p:cNvSpPr txBox="1"/>
          <p:nvPr/>
        </p:nvSpPr>
        <p:spPr>
          <a:xfrm>
            <a:off x="770913" y="1568823"/>
            <a:ext cx="2852617" cy="1501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/>
            <a:r>
              <a:t>Прапор Євросоюзу, оскільки визначення енергоефективності проводиться </a:t>
            </a:r>
          </a:p>
          <a:p>
            <a:pPr algn="r"/>
            <a:r>
              <a:t>за</a:t>
            </a:r>
            <a:r>
              <a:t> </a:t>
            </a:r>
            <a:r>
              <a:t>директивами ЄС</a:t>
            </a:r>
          </a:p>
        </p:txBody>
      </p:sp>
      <p:sp>
        <p:nvSpPr>
          <p:cNvPr id="312" name="Straight Connector 12"/>
          <p:cNvSpPr/>
          <p:nvPr/>
        </p:nvSpPr>
        <p:spPr>
          <a:xfrm flipH="1">
            <a:off x="5984148" y="2033428"/>
            <a:ext cx="1835876" cy="170511"/>
          </a:xfrm>
          <a:prstGeom prst="line">
            <a:avLst/>
          </a:prstGeom>
          <a:ln w="28575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3" name="Straight Connector 15"/>
          <p:cNvSpPr/>
          <p:nvPr/>
        </p:nvSpPr>
        <p:spPr>
          <a:xfrm flipH="1">
            <a:off x="6856782" y="2033428"/>
            <a:ext cx="963243" cy="352707"/>
          </a:xfrm>
          <a:prstGeom prst="line">
            <a:avLst/>
          </a:prstGeom>
          <a:ln w="28575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4" name="Straight Connector 20"/>
          <p:cNvSpPr/>
          <p:nvPr/>
        </p:nvSpPr>
        <p:spPr>
          <a:xfrm flipH="1" flipV="1">
            <a:off x="6680934" y="2930830"/>
            <a:ext cx="1139089" cy="174499"/>
          </a:xfrm>
          <a:prstGeom prst="line">
            <a:avLst/>
          </a:prstGeom>
          <a:ln w="28575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5" name="Straight Connector 22"/>
          <p:cNvSpPr/>
          <p:nvPr/>
        </p:nvSpPr>
        <p:spPr>
          <a:xfrm flipH="1">
            <a:off x="6750053" y="4182672"/>
            <a:ext cx="1185248" cy="424213"/>
          </a:xfrm>
          <a:prstGeom prst="line">
            <a:avLst/>
          </a:prstGeom>
          <a:ln w="28575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6" name="Straight Connector 24"/>
          <p:cNvSpPr/>
          <p:nvPr/>
        </p:nvSpPr>
        <p:spPr>
          <a:xfrm flipH="1" flipV="1">
            <a:off x="3647099" y="3758331"/>
            <a:ext cx="1511055" cy="1393359"/>
          </a:xfrm>
          <a:prstGeom prst="line">
            <a:avLst/>
          </a:prstGeom>
          <a:ln w="28575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7" name="Straight Connector 26"/>
          <p:cNvSpPr/>
          <p:nvPr/>
        </p:nvSpPr>
        <p:spPr>
          <a:xfrm flipH="1" flipV="1">
            <a:off x="3623530" y="4727828"/>
            <a:ext cx="1818417" cy="804512"/>
          </a:xfrm>
          <a:prstGeom prst="line">
            <a:avLst/>
          </a:prstGeom>
          <a:ln w="28575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8" name="Straight Connector 29"/>
          <p:cNvSpPr/>
          <p:nvPr/>
        </p:nvSpPr>
        <p:spPr>
          <a:xfrm flipH="1">
            <a:off x="6750053" y="4930051"/>
            <a:ext cx="1129807" cy="391370"/>
          </a:xfrm>
          <a:prstGeom prst="line">
            <a:avLst/>
          </a:prstGeom>
          <a:ln w="28575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9" name="Straight Connector 30"/>
          <p:cNvSpPr/>
          <p:nvPr/>
        </p:nvSpPr>
        <p:spPr>
          <a:xfrm flipH="1">
            <a:off x="6856782" y="5649228"/>
            <a:ext cx="1023080" cy="141973"/>
          </a:xfrm>
          <a:prstGeom prst="line">
            <a:avLst/>
          </a:prstGeom>
          <a:ln w="28575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20" name="Straight Connector 33"/>
          <p:cNvSpPr/>
          <p:nvPr/>
        </p:nvSpPr>
        <p:spPr>
          <a:xfrm flipH="1" flipV="1">
            <a:off x="3587262" y="5663253"/>
            <a:ext cx="2390657" cy="192647"/>
          </a:xfrm>
          <a:prstGeom prst="line">
            <a:avLst/>
          </a:prstGeom>
          <a:ln w="28575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21" name="TextBox 48"/>
          <p:cNvSpPr txBox="1"/>
          <p:nvPr/>
        </p:nvSpPr>
        <p:spPr>
          <a:xfrm>
            <a:off x="7820022" y="2643664"/>
            <a:ext cx="2625726" cy="917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Встановлений під час випробування клас енергоефективності</a:t>
            </a:r>
          </a:p>
        </p:txBody>
      </p:sp>
      <p:sp>
        <p:nvSpPr>
          <p:cNvPr id="322" name="TextBox 49"/>
          <p:cNvSpPr txBox="1"/>
          <p:nvPr/>
        </p:nvSpPr>
        <p:spPr>
          <a:xfrm>
            <a:off x="7935300" y="3859507"/>
            <a:ext cx="2625726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Річне споживання електроенергії</a:t>
            </a:r>
          </a:p>
        </p:txBody>
      </p:sp>
      <p:sp>
        <p:nvSpPr>
          <p:cNvPr id="323" name="TextBox 50"/>
          <p:cNvSpPr txBox="1"/>
          <p:nvPr/>
        </p:nvSpPr>
        <p:spPr>
          <a:xfrm>
            <a:off x="7879860" y="4606885"/>
            <a:ext cx="2625726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Максимальний шум при пранні</a:t>
            </a:r>
          </a:p>
        </p:txBody>
      </p:sp>
      <p:sp>
        <p:nvSpPr>
          <p:cNvPr id="324" name="TextBox 51"/>
          <p:cNvSpPr txBox="1"/>
          <p:nvPr/>
        </p:nvSpPr>
        <p:spPr>
          <a:xfrm>
            <a:off x="7879860" y="5447134"/>
            <a:ext cx="2625726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Максимальний шум при віджимі</a:t>
            </a:r>
          </a:p>
        </p:txBody>
      </p:sp>
      <p:sp>
        <p:nvSpPr>
          <p:cNvPr id="325" name="TextBox 69"/>
          <p:cNvSpPr txBox="1"/>
          <p:nvPr/>
        </p:nvSpPr>
        <p:spPr>
          <a:xfrm>
            <a:off x="794484" y="3435165"/>
            <a:ext cx="2852617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/>
            <a:r>
              <a:t>Річне споживання</a:t>
            </a:r>
            <a:r>
              <a:t> </a:t>
            </a:r>
            <a:r>
              <a:t>води,</a:t>
            </a:r>
            <a:r>
              <a:t> літри</a:t>
            </a:r>
          </a:p>
        </p:txBody>
      </p:sp>
      <p:sp>
        <p:nvSpPr>
          <p:cNvPr id="326" name="TextBox 70"/>
          <p:cNvSpPr txBox="1"/>
          <p:nvPr/>
        </p:nvSpPr>
        <p:spPr>
          <a:xfrm>
            <a:off x="770913" y="4404662"/>
            <a:ext cx="2852617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/>
          </a:lstStyle>
          <a:p>
            <a:pPr/>
            <a:r>
              <a:t>Максимальне навантаження</a:t>
            </a:r>
          </a:p>
        </p:txBody>
      </p:sp>
      <p:sp>
        <p:nvSpPr>
          <p:cNvPr id="327" name="TextBox 71"/>
          <p:cNvSpPr txBox="1"/>
          <p:nvPr/>
        </p:nvSpPr>
        <p:spPr>
          <a:xfrm>
            <a:off x="734646" y="5478586"/>
            <a:ext cx="2852616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/>
          </a:lstStyle>
          <a:p>
            <a:pPr/>
            <a:r>
              <a:t>Клас віджиму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6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4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9" grpId="3"/>
      <p:bldP build="whole" bldLvl="1" animBg="1" rev="0" advAuto="0" spid="322" grpId="5"/>
      <p:bldP build="whole" bldLvl="1" animBg="1" rev="0" advAuto="0" spid="307" grpId="1"/>
      <p:bldP build="whole" bldLvl="1" animBg="1" rev="0" advAuto="0" spid="323" grpId="6"/>
      <p:bldP build="whole" bldLvl="1" animBg="1" rev="0" advAuto="0" spid="308" grpId="2"/>
      <p:bldP build="whole" bldLvl="1" animBg="1" rev="0" advAuto="0" spid="321" grpId="4"/>
      <p:bldP build="whole" bldLvl="1" animBg="1" rev="0" advAuto="0" spid="324" grpId="7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1900" y="1582737"/>
            <a:ext cx="3573463" cy="4932364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Rectangle 10"/>
          <p:cNvSpPr/>
          <p:nvPr/>
        </p:nvSpPr>
        <p:spPr>
          <a:xfrm>
            <a:off x="11753850" y="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331" name="TextBox 7"/>
          <p:cNvSpPr txBox="1"/>
          <p:nvPr/>
        </p:nvSpPr>
        <p:spPr>
          <a:xfrm>
            <a:off x="4805362" y="1677877"/>
            <a:ext cx="6948487" cy="4531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Європейська етикетка енергоефективності холодильників.</a:t>
            </a:r>
          </a:p>
          <a:p>
            <a:pPr>
              <a:spcBef>
                <a:spcPts val="200"/>
              </a:spcBef>
              <a:defRPr sz="2000"/>
            </a:pPr>
            <a:r>
              <a:t>1 - Найменування або товарний знак виробника</a:t>
            </a:r>
          </a:p>
          <a:p>
            <a:pPr>
              <a:spcBef>
                <a:spcPts val="200"/>
              </a:spcBef>
              <a:defRPr sz="2000"/>
            </a:pPr>
            <a:r>
              <a:t>2 - Назва/маркування моделі</a:t>
            </a:r>
          </a:p>
          <a:p>
            <a:pPr>
              <a:spcBef>
                <a:spcPts val="200"/>
              </a:spcBef>
              <a:defRPr sz="2000"/>
            </a:pPr>
            <a:r>
              <a:t>3 - Клас енергетичної ефективності приладу</a:t>
            </a:r>
          </a:p>
          <a:p>
            <a:pPr>
              <a:spcBef>
                <a:spcPts val="200"/>
              </a:spcBef>
              <a:defRPr sz="2000"/>
            </a:pPr>
            <a:r>
              <a:t>4 - Річне споживання електроенергії, кВт/год, виміряне</a:t>
            </a:r>
            <a:endParaRPr sz="2800"/>
          </a:p>
          <a:p>
            <a:pPr>
              <a:spcBef>
                <a:spcPts val="200"/>
              </a:spcBef>
              <a:defRPr sz="2000"/>
            </a:pPr>
            <a:r>
              <a:t>у відповідності зі стандартом, із розрахунку роботи приладу  24 год протягом 365 днів</a:t>
            </a:r>
          </a:p>
          <a:p>
            <a:pPr>
              <a:spcBef>
                <a:spcPts val="200"/>
              </a:spcBef>
              <a:defRPr sz="2000"/>
            </a:pPr>
            <a:r>
              <a:t>5 - Загальний корисний об'єм для зберігання свіжих продуктів</a:t>
            </a:r>
          </a:p>
          <a:p>
            <a:pPr>
              <a:spcBef>
                <a:spcPts val="200"/>
              </a:spcBef>
              <a:defRPr sz="2000"/>
            </a:pPr>
            <a:r>
              <a:t>6 - Загальний корисний об'єм для зберігання заморожених продуктів</a:t>
            </a:r>
          </a:p>
          <a:p>
            <a:pPr>
              <a:spcBef>
                <a:spcPts val="200"/>
              </a:spcBef>
              <a:defRPr sz="2000"/>
            </a:pPr>
            <a:r>
              <a:t>7 - Маркування низькотемпературного відділення</a:t>
            </a:r>
          </a:p>
          <a:p>
            <a:pPr>
              <a:spcBef>
                <a:spcPts val="200"/>
              </a:spcBef>
              <a:defRPr sz="2000"/>
            </a:pPr>
            <a:r>
              <a:t>8 - Необов'язковий параметр: корегований рівень звукової потужності, дБА, виміряний у відповідності зі стандартом. Характеризує шум, видаваний приладом.</a:t>
            </a:r>
          </a:p>
        </p:txBody>
      </p:sp>
      <p:sp>
        <p:nvSpPr>
          <p:cNvPr id="332" name="Заголовок 1"/>
          <p:cNvSpPr txBox="1"/>
          <p:nvPr/>
        </p:nvSpPr>
        <p:spPr>
          <a:xfrm>
            <a:off x="4011612" y="1959293"/>
            <a:ext cx="21113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b="1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33" name="Rectangle 53"/>
          <p:cNvSpPr/>
          <p:nvPr/>
        </p:nvSpPr>
        <p:spPr>
          <a:xfrm>
            <a:off x="0" y="438150"/>
            <a:ext cx="11753850" cy="10477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334" name="Заголовок 1"/>
          <p:cNvSpPr txBox="1"/>
          <p:nvPr/>
        </p:nvSpPr>
        <p:spPr>
          <a:xfrm>
            <a:off x="469900" y="374779"/>
            <a:ext cx="11176000" cy="1172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lnSpc>
                <a:spcPct val="90000"/>
              </a:lnSpc>
              <a:defRPr sz="4000"/>
            </a:pPr>
            <a:r>
              <a:t>Що написано на етикетці за маркуванням енергоефективності </a:t>
            </a:r>
            <a:r>
              <a:t>холодильника?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2"/>
      <p:bldP build="whole" bldLvl="1" animBg="1" rev="0" advAuto="0" spid="334" grpId="3"/>
      <p:bldP build="whole" bldLvl="1" animBg="1" rev="0" advAuto="0" spid="33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Объект 3"/>
          <p:cNvGrpSpPr/>
          <p:nvPr/>
        </p:nvGrpSpPr>
        <p:grpSpPr>
          <a:xfrm>
            <a:off x="939800" y="1742831"/>
            <a:ext cx="2562837" cy="4677020"/>
            <a:chOff x="0" y="0"/>
            <a:chExt cx="2562836" cy="4677019"/>
          </a:xfrm>
        </p:grpSpPr>
        <p:sp>
          <p:nvSpPr>
            <p:cNvPr id="336" name="Прямоугольник"/>
            <p:cNvSpPr/>
            <p:nvPr/>
          </p:nvSpPr>
          <p:spPr>
            <a:xfrm>
              <a:off x="0" y="0"/>
              <a:ext cx="2562837" cy="467702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337" name="image79.jpeg" descr="image79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62837" cy="4677020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339" name="Rectangle 4"/>
          <p:cNvSpPr/>
          <p:nvPr/>
        </p:nvSpPr>
        <p:spPr>
          <a:xfrm>
            <a:off x="863600" y="438148"/>
            <a:ext cx="11328400" cy="1127126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0" name="Заголовок 1"/>
          <p:cNvSpPr txBox="1"/>
          <p:nvPr/>
        </p:nvSpPr>
        <p:spPr>
          <a:xfrm>
            <a:off x="939799" y="374779"/>
            <a:ext cx="10602845" cy="1172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lnSpc>
                <a:spcPct val="90000"/>
              </a:lnSpc>
              <a:defRPr sz="4000"/>
            </a:pPr>
            <a:r>
              <a:t>Що написано на етикетці за маркуванням енергоефективності </a:t>
            </a:r>
            <a:r>
              <a:t>кондиціонера?</a:t>
            </a:r>
          </a:p>
        </p:txBody>
      </p:sp>
      <p:sp>
        <p:nvSpPr>
          <p:cNvPr id="341" name="TextBox 6"/>
          <p:cNvSpPr txBox="1"/>
          <p:nvPr/>
        </p:nvSpPr>
        <p:spPr>
          <a:xfrm>
            <a:off x="3759200" y="1907829"/>
            <a:ext cx="8064500" cy="3731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2000"/>
            </a:pPr>
            <a:r>
              <a:t>На етикетці енергоефективності для спліт-системи, що має тільки режим виробництва холоду, зазначаються:</a:t>
            </a:r>
          </a:p>
          <a:p>
            <a:pPr>
              <a:spcBef>
                <a:spcPts val="300"/>
              </a:spcBef>
              <a:defRPr sz="2000"/>
            </a:pPr>
            <a:r>
              <a:t>1 - Торгова марка виробника</a:t>
            </a:r>
          </a:p>
          <a:p>
            <a:pPr>
              <a:spcBef>
                <a:spcPts val="300"/>
              </a:spcBef>
              <a:defRPr sz="2000"/>
            </a:pPr>
            <a:r>
              <a:t>2 - Модель зовнішнього блоку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300"/>
              </a:spcBef>
              <a:defRPr sz="2000"/>
            </a:pPr>
            <a:r>
              <a:t>3 - Модель внутрішнього блоку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300"/>
              </a:spcBef>
              <a:defRPr sz="2000"/>
            </a:pPr>
            <a:r>
              <a:t>4 - Клас енергоспоживання</a:t>
            </a:r>
          </a:p>
          <a:p>
            <a:pPr>
              <a:spcBef>
                <a:spcPts val="300"/>
              </a:spcBef>
              <a:defRPr sz="2000"/>
            </a:pPr>
            <a:r>
              <a:t>5 - Річне енергоспоживання в режимі виробництва холоду (кВт год)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300"/>
              </a:spcBef>
              <a:defRPr sz="2000"/>
            </a:pPr>
            <a:r>
              <a:t>6 - Продуктивність по холоду (кВт)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300"/>
              </a:spcBef>
              <a:defRPr sz="2000"/>
            </a:pPr>
            <a:r>
              <a:t>7 - Величина EER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300"/>
              </a:spcBef>
              <a:defRPr sz="2000"/>
            </a:pPr>
            <a:r>
              <a:t>8 - Режим роботи (стрілкою вказаний режим виробництва холоду)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300"/>
              </a:spcBef>
              <a:defRPr sz="2000"/>
            </a:pPr>
            <a:r>
              <a:t>9 - Тип охолодження (стрілкою вказано повітряне охолодження)</a:t>
            </a:r>
          </a:p>
        </p:txBody>
      </p:sp>
      <p:sp>
        <p:nvSpPr>
          <p:cNvPr id="342" name="Rectangle 7"/>
          <p:cNvSpPr/>
          <p:nvPr/>
        </p:nvSpPr>
        <p:spPr>
          <a:xfrm>
            <a:off x="0" y="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3" name="Rectangle 8"/>
          <p:cNvSpPr/>
          <p:nvPr/>
        </p:nvSpPr>
        <p:spPr>
          <a:xfrm>
            <a:off x="425450" y="43815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4" name="Rectangle 9"/>
          <p:cNvSpPr/>
          <p:nvPr/>
        </p:nvSpPr>
        <p:spPr>
          <a:xfrm>
            <a:off x="0" y="641985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Class="entr" nodeType="after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3" grpId="4"/>
      <p:bldP build="whole" bldLvl="1" animBg="1" rev="0" advAuto="0" spid="339" grpId="1"/>
      <p:bldP build="whole" bldLvl="1" animBg="1" rev="0" advAuto="0" spid="344" grpId="5"/>
      <p:bldP build="whole" bldLvl="1" animBg="1" rev="0" advAuto="0" spid="342" grpId="3"/>
      <p:bldP build="whole" bldLvl="1" animBg="1" rev="0" advAuto="0" spid="340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Rectangle 3"/>
          <p:cNvSpPr/>
          <p:nvPr/>
        </p:nvSpPr>
        <p:spPr>
          <a:xfrm>
            <a:off x="11753850" y="641985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49" name="Объект 3"/>
          <p:cNvGrpSpPr/>
          <p:nvPr/>
        </p:nvGrpSpPr>
        <p:grpSpPr>
          <a:xfrm>
            <a:off x="865187" y="1565275"/>
            <a:ext cx="3643314" cy="4854575"/>
            <a:chOff x="0" y="0"/>
            <a:chExt cx="3643312" cy="4854575"/>
          </a:xfrm>
        </p:grpSpPr>
        <p:sp>
          <p:nvSpPr>
            <p:cNvPr id="347" name="Прямоугольник"/>
            <p:cNvSpPr/>
            <p:nvPr/>
          </p:nvSpPr>
          <p:spPr>
            <a:xfrm>
              <a:off x="0" y="0"/>
              <a:ext cx="3643313" cy="4854575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348" name="image80.jpeg" descr="image80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643313" cy="4854575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350" name="Rectangle 5"/>
          <p:cNvSpPr/>
          <p:nvPr/>
        </p:nvSpPr>
        <p:spPr>
          <a:xfrm>
            <a:off x="863600" y="438150"/>
            <a:ext cx="11328400" cy="10477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1" name="Заголовок 1"/>
          <p:cNvSpPr txBox="1"/>
          <p:nvPr/>
        </p:nvSpPr>
        <p:spPr>
          <a:xfrm>
            <a:off x="1534745" y="377056"/>
            <a:ext cx="9986110" cy="1172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lnSpc>
                <a:spcPct val="90000"/>
              </a:lnSpc>
              <a:defRPr sz="4000"/>
            </a:pPr>
            <a:r>
              <a:t>Що написано на етикетці за маркуванням енергоефективності </a:t>
            </a:r>
            <a:r>
              <a:t>посудомийної машини?</a:t>
            </a:r>
          </a:p>
        </p:txBody>
      </p:sp>
      <p:sp>
        <p:nvSpPr>
          <p:cNvPr id="352" name="TextBox 7"/>
          <p:cNvSpPr txBox="1"/>
          <p:nvPr/>
        </p:nvSpPr>
        <p:spPr>
          <a:xfrm>
            <a:off x="4664807" y="1701799"/>
            <a:ext cx="7245351" cy="4340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2000"/>
            </a:pPr>
            <a:r>
              <a:t>Європейська етикетка енергоефективності посудомийних машин</a:t>
            </a:r>
          </a:p>
          <a:p>
            <a:pPr>
              <a:spcBef>
                <a:spcPts val="300"/>
              </a:spcBef>
              <a:defRPr sz="2000"/>
            </a:pPr>
            <a:r>
              <a:t>1 - Найменування або товарний знак виробника</a:t>
            </a:r>
          </a:p>
          <a:p>
            <a:pPr>
              <a:spcBef>
                <a:spcPts val="300"/>
              </a:spcBef>
              <a:defRPr sz="2000"/>
            </a:pPr>
            <a:r>
              <a:t>2 - Назва/маркування моделі</a:t>
            </a:r>
          </a:p>
          <a:p>
            <a:pPr>
              <a:spcBef>
                <a:spcPts val="300"/>
              </a:spcBef>
              <a:defRPr sz="2000"/>
            </a:pPr>
            <a:r>
              <a:t>3 - Клас енергетичної ефективності приладу</a:t>
            </a:r>
          </a:p>
          <a:p>
            <a:pPr>
              <a:spcBef>
                <a:spcPts val="300"/>
              </a:spcBef>
              <a:defRPr sz="2000"/>
            </a:pPr>
            <a:r>
              <a:t>4 - Споживання електроенергії в стандартній програмі, кВт/цикл</a:t>
            </a:r>
          </a:p>
          <a:p>
            <a:pPr>
              <a:spcBef>
                <a:spcPts val="300"/>
              </a:spcBef>
              <a:defRPr sz="2000"/>
            </a:pPr>
            <a:r>
              <a:t>5 - Клас якості миття від А (вища якість) до G (нижча якість)</a:t>
            </a:r>
          </a:p>
          <a:p>
            <a:pPr>
              <a:spcBef>
                <a:spcPts val="300"/>
              </a:spcBef>
              <a:defRPr sz="2000"/>
            </a:pPr>
            <a:r>
              <a:t>6 - Клас якості сушіння від А (вища якість) до G (нижча якість)</a:t>
            </a:r>
          </a:p>
          <a:p>
            <a:pPr>
              <a:spcBef>
                <a:spcPts val="300"/>
              </a:spcBef>
              <a:defRPr sz="2000"/>
            </a:pPr>
            <a:r>
              <a:t>7 - Номінальне завантаження (кількість стандартних столових комплектів)</a:t>
            </a:r>
          </a:p>
          <a:p>
            <a:pPr>
              <a:spcBef>
                <a:spcPts val="300"/>
              </a:spcBef>
              <a:defRPr sz="2000"/>
            </a:pPr>
            <a:r>
              <a:t>8 - Витрата води за цикл в стандартній програмі, л</a:t>
            </a:r>
          </a:p>
          <a:p>
            <a:pPr>
              <a:spcBef>
                <a:spcPts val="300"/>
              </a:spcBef>
              <a:defRPr sz="2000"/>
            </a:pPr>
            <a:r>
              <a:t>9 - Необов'язковий параметр: корегований рівень звукової потужності, дБА, виміряний у відповідності зі стандартом. Характеризує шум, видаваний приладом.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6" grpId="1"/>
      <p:bldP build="whole" bldLvl="1" animBg="1" rev="0" advAuto="0" spid="350" grpId="2"/>
      <p:bldP build="whole" bldLvl="1" animBg="1" rev="0" advAuto="0" spid="351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Объект 3"/>
          <p:cNvGrpSpPr/>
          <p:nvPr/>
        </p:nvGrpSpPr>
        <p:grpSpPr>
          <a:xfrm>
            <a:off x="1386012" y="1786682"/>
            <a:ext cx="3198690" cy="4633168"/>
            <a:chOff x="0" y="0"/>
            <a:chExt cx="3198688" cy="4633167"/>
          </a:xfrm>
        </p:grpSpPr>
        <p:sp>
          <p:nvSpPr>
            <p:cNvPr id="354" name="Прямоугольник"/>
            <p:cNvSpPr/>
            <p:nvPr/>
          </p:nvSpPr>
          <p:spPr>
            <a:xfrm>
              <a:off x="0" y="0"/>
              <a:ext cx="3198689" cy="4633168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355" name="image81.jpeg" descr="image8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198689" cy="4633168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357" name="Rectangle 4"/>
          <p:cNvSpPr/>
          <p:nvPr/>
        </p:nvSpPr>
        <p:spPr>
          <a:xfrm>
            <a:off x="0" y="641985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8" name="Rectangle 5"/>
          <p:cNvSpPr/>
          <p:nvPr/>
        </p:nvSpPr>
        <p:spPr>
          <a:xfrm>
            <a:off x="11753850" y="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9" name="Rectangle 6"/>
          <p:cNvSpPr/>
          <p:nvPr/>
        </p:nvSpPr>
        <p:spPr>
          <a:xfrm>
            <a:off x="0" y="438148"/>
            <a:ext cx="11753850" cy="1124928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0" name="Заголовок 1"/>
          <p:cNvSpPr txBox="1"/>
          <p:nvPr/>
        </p:nvSpPr>
        <p:spPr>
          <a:xfrm>
            <a:off x="469900" y="374779"/>
            <a:ext cx="11176000" cy="1172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lnSpc>
                <a:spcPct val="90000"/>
              </a:lnSpc>
              <a:defRPr sz="4000"/>
            </a:pPr>
            <a:r>
              <a:t>Що написано на етикетці за маркуванням енергоефективності </a:t>
            </a:r>
            <a:r>
              <a:t>духових шаф?</a:t>
            </a:r>
          </a:p>
        </p:txBody>
      </p:sp>
      <p:sp>
        <p:nvSpPr>
          <p:cNvPr id="361" name="Rectangle 9"/>
          <p:cNvSpPr txBox="1"/>
          <p:nvPr/>
        </p:nvSpPr>
        <p:spPr>
          <a:xfrm>
            <a:off x="4924425" y="1890713"/>
            <a:ext cx="7048500" cy="4219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</a:pPr>
            <a:r>
              <a:t>Європейська етикетка енергоефективності духових шаф</a:t>
            </a:r>
          </a:p>
          <a:p>
            <a:pPr>
              <a:spcBef>
                <a:spcPts val="300"/>
              </a:spcBef>
            </a:pPr>
            <a:r>
              <a:t>1 - Найменування або товарний знак виробника</a:t>
            </a:r>
          </a:p>
          <a:p>
            <a:pPr>
              <a:spcBef>
                <a:spcPts val="300"/>
              </a:spcBef>
            </a:pPr>
            <a:r>
              <a:t>2 - Назва/маркування моделі</a:t>
            </a:r>
          </a:p>
          <a:p>
            <a:pPr>
              <a:spcBef>
                <a:spcPts val="300"/>
              </a:spcBef>
            </a:pPr>
            <a:r>
              <a:t>3 - Клас енергетичної ефективності приладу</a:t>
            </a:r>
          </a:p>
          <a:p>
            <a:pPr>
              <a:spcBef>
                <a:spcPts val="300"/>
              </a:spcBef>
            </a:pPr>
            <a:r>
              <a:t>4 - Споживання електроенергії, кВт/год (звичайний нагрів та/або посилений нагрів з обдувом)</a:t>
            </a:r>
          </a:p>
          <a:p>
            <a:pPr>
              <a:spcBef>
                <a:spcPts val="300"/>
              </a:spcBef>
            </a:pPr>
            <a:r>
              <a:t>5 - Корисний об'єм в л</a:t>
            </a:r>
          </a:p>
          <a:p>
            <a:pPr>
              <a:spcBef>
                <a:spcPts val="300"/>
              </a:spcBef>
            </a:pPr>
            <a:r>
              <a:t>6 - Тип приладу:</a:t>
            </a:r>
          </a:p>
          <a:p>
            <a:pPr>
              <a:spcBef>
                <a:spcPts val="300"/>
              </a:spcBef>
            </a:pPr>
            <a:r>
              <a:t>малий: 12 л ≤ обсяг &lt; 35 л</a:t>
            </a:r>
            <a:endParaRPr sz="2800"/>
          </a:p>
          <a:p>
            <a:pPr>
              <a:spcBef>
                <a:spcPts val="300"/>
              </a:spcBef>
            </a:pPr>
            <a:r>
              <a:t>середній: 35 л ≤ обсяг &lt; 65 л</a:t>
            </a:r>
            <a:endParaRPr sz="2800"/>
          </a:p>
          <a:p>
            <a:pPr>
              <a:spcBef>
                <a:spcPts val="300"/>
              </a:spcBef>
            </a:pPr>
            <a:r>
              <a:t>великий: 65 л ≤ обсяг</a:t>
            </a:r>
            <a:endParaRPr sz="2800"/>
          </a:p>
          <a:p>
            <a:pPr>
              <a:spcBef>
                <a:spcPts val="300"/>
              </a:spcBef>
            </a:pPr>
            <a:r>
              <a:t>7 - Необов'язковий параметр: рівень звукової потужності, характеризує шум, видаваний приладом.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9" grpId="3"/>
      <p:bldP build="whole" bldLvl="1" animBg="1" rev="0" advAuto="0" spid="358" grpId="2"/>
      <p:bldP build="whole" bldLvl="1" animBg="1" rev="0" advAuto="0" spid="357" grpId="1"/>
      <p:bldP build="whole" bldLvl="1" animBg="1" rev="0" advAuto="0" spid="360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2"/>
          <p:cNvGrpSpPr/>
          <p:nvPr/>
        </p:nvGrpSpPr>
        <p:grpSpPr>
          <a:xfrm>
            <a:off x="5978525" y="2001838"/>
            <a:ext cx="5832476" cy="1277938"/>
            <a:chOff x="0" y="0"/>
            <a:chExt cx="5832475" cy="1277937"/>
          </a:xfrm>
        </p:grpSpPr>
        <p:pic>
          <p:nvPicPr>
            <p:cNvPr id="109" name="Picture 12" descr="Picture 1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277939" cy="1277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Picture 13" descr="Picture 13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17649" y="0"/>
              <a:ext cx="1279526" cy="1277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" name="Picture 14" descr="Picture 1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36888" y="0"/>
              <a:ext cx="1277938" cy="1277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Picture 15" descr="Picture 1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54538" y="0"/>
              <a:ext cx="1277938" cy="1277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8" name="Group 3"/>
          <p:cNvGrpSpPr/>
          <p:nvPr/>
        </p:nvGrpSpPr>
        <p:grpSpPr>
          <a:xfrm>
            <a:off x="5978525" y="3571875"/>
            <a:ext cx="5834063" cy="1276350"/>
            <a:chOff x="0" y="0"/>
            <a:chExt cx="5834063" cy="1276350"/>
          </a:xfrm>
        </p:grpSpPr>
        <p:pic>
          <p:nvPicPr>
            <p:cNvPr id="114" name="Picture 16" descr="Picture 1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1279526" cy="1276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Picture 17" descr="Picture 1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20824" y="0"/>
              <a:ext cx="1277938" cy="1276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Picture 18" descr="Picture 18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40061" y="0"/>
              <a:ext cx="1277939" cy="1276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" name="Picture 19" descr="Picture 19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57712" y="0"/>
              <a:ext cx="1276351" cy="1276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3" name="Group 4"/>
          <p:cNvGrpSpPr/>
          <p:nvPr/>
        </p:nvGrpSpPr>
        <p:grpSpPr>
          <a:xfrm>
            <a:off x="5978525" y="5140325"/>
            <a:ext cx="5834063" cy="1279525"/>
            <a:chOff x="0" y="0"/>
            <a:chExt cx="5834063" cy="1279525"/>
          </a:xfrm>
        </p:grpSpPr>
        <p:pic>
          <p:nvPicPr>
            <p:cNvPr id="119" name="Picture 4" descr="Picture 4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35299" y="0"/>
              <a:ext cx="1279526" cy="12795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Picture 5" descr="Picture 5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554537" y="0"/>
              <a:ext cx="1279526" cy="12795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Picture 20" descr="Picture 2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1" y="1588"/>
              <a:ext cx="1277939" cy="1276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Picture 21" descr="Picture 21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517649" y="1588"/>
              <a:ext cx="1277939" cy="1276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0" name="Group 1"/>
          <p:cNvGrpSpPr/>
          <p:nvPr/>
        </p:nvGrpSpPr>
        <p:grpSpPr>
          <a:xfrm>
            <a:off x="2941638" y="438150"/>
            <a:ext cx="8869362" cy="1279525"/>
            <a:chOff x="0" y="0"/>
            <a:chExt cx="8869362" cy="1279525"/>
          </a:xfrm>
        </p:grpSpPr>
        <p:pic>
          <p:nvPicPr>
            <p:cNvPr id="124" name="Picture 6" descr="Picture 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1" y="0"/>
              <a:ext cx="1279526" cy="12795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Picture 7" descr="Picture 7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519236" y="4763"/>
              <a:ext cx="1279526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Picture 8" descr="Picture 8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036886" y="1588"/>
              <a:ext cx="1277939" cy="1276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Picture 9" descr="Picture 9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552949" y="0"/>
              <a:ext cx="1279526" cy="12795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Picture 10" descr="Picture 10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072186" y="1588"/>
              <a:ext cx="1279526" cy="1276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Picture 11" descr="Picture 11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589836" y="0"/>
              <a:ext cx="1279526" cy="12795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1" name="Rectangle 38"/>
          <p:cNvSpPr/>
          <p:nvPr/>
        </p:nvSpPr>
        <p:spPr>
          <a:xfrm>
            <a:off x="0" y="6419850"/>
            <a:ext cx="438150" cy="438150"/>
          </a:xfrm>
          <a:prstGeom prst="rect">
            <a:avLst/>
          </a:prstGeom>
          <a:solidFill>
            <a:srgbClr val="1B79D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2" name="Picture 43" descr="Picture 43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438150" y="2001838"/>
            <a:ext cx="5318125" cy="4416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46" descr="Picture 46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438150" y="438150"/>
            <a:ext cx="2265364" cy="127476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ctangle 53"/>
          <p:cNvSpPr/>
          <p:nvPr/>
        </p:nvSpPr>
        <p:spPr>
          <a:xfrm>
            <a:off x="11811000" y="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Class="entr" nodeType="afterEffect" presetSubtype="8" presetID="2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Class="entr" nodeType="afterEffect" presetSubtype="2" presetID="22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Class="entr" nodeType="afterEffect" presetSubtype="8" presetID="22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Class="entr" nodeType="afterEffect" presetSubtype="2" presetID="2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3"/>
      <p:bldP build="whole" bldLvl="1" animBg="1" rev="0" advAuto="0" spid="113" grpId="4"/>
      <p:bldP build="whole" bldLvl="1" animBg="1" rev="0" advAuto="0" spid="133" grpId="2"/>
      <p:bldP build="whole" bldLvl="1" animBg="1" rev="0" advAuto="0" spid="118" grpId="5"/>
      <p:bldP build="whole" bldLvl="1" animBg="1" rev="0" advAuto="0" spid="123" grpId="6"/>
      <p:bldP build="whole" bldLvl="1" animBg="1" rev="0" advAuto="0" spid="1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61"/>
          <p:cNvSpPr/>
          <p:nvPr/>
        </p:nvSpPr>
        <p:spPr>
          <a:xfrm>
            <a:off x="8343900" y="1903413"/>
            <a:ext cx="3124200" cy="19637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Rectangle 60"/>
          <p:cNvSpPr/>
          <p:nvPr/>
        </p:nvSpPr>
        <p:spPr>
          <a:xfrm>
            <a:off x="4657725" y="1893888"/>
            <a:ext cx="2790825" cy="19637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Rectangle 58"/>
          <p:cNvSpPr/>
          <p:nvPr/>
        </p:nvSpPr>
        <p:spPr>
          <a:xfrm>
            <a:off x="879474" y="2165349"/>
            <a:ext cx="2589215" cy="19637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Rectangle 4"/>
          <p:cNvSpPr/>
          <p:nvPr/>
        </p:nvSpPr>
        <p:spPr>
          <a:xfrm>
            <a:off x="1473200" y="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0" name="Rectangle 5"/>
          <p:cNvSpPr/>
          <p:nvPr/>
        </p:nvSpPr>
        <p:spPr>
          <a:xfrm>
            <a:off x="3049587" y="434975"/>
            <a:ext cx="9142414" cy="7366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Прямоугольник 3"/>
          <p:cNvSpPr txBox="1"/>
          <p:nvPr/>
        </p:nvSpPr>
        <p:spPr>
          <a:xfrm>
            <a:off x="3111301" y="434974"/>
            <a:ext cx="4813310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pPr/>
            <a:r>
              <a:t>Енергія і життя людей</a:t>
            </a:r>
          </a:p>
        </p:txBody>
      </p:sp>
      <p:grpSp>
        <p:nvGrpSpPr>
          <p:cNvPr id="144" name="Group 3"/>
          <p:cNvGrpSpPr/>
          <p:nvPr/>
        </p:nvGrpSpPr>
        <p:grpSpPr>
          <a:xfrm>
            <a:off x="539750" y="438150"/>
            <a:ext cx="933450" cy="933450"/>
            <a:chOff x="0" y="0"/>
            <a:chExt cx="933450" cy="933450"/>
          </a:xfrm>
        </p:grpSpPr>
        <p:sp>
          <p:nvSpPr>
            <p:cNvPr id="142" name="Rectangle 36"/>
            <p:cNvSpPr/>
            <p:nvPr/>
          </p:nvSpPr>
          <p:spPr>
            <a:xfrm>
              <a:off x="0" y="0"/>
              <a:ext cx="933450" cy="933450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3" name="Freeform 28"/>
            <p:cNvSpPr/>
            <p:nvPr/>
          </p:nvSpPr>
          <p:spPr>
            <a:xfrm>
              <a:off x="392113" y="250824"/>
              <a:ext cx="149226" cy="381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1" y="0"/>
                  </a:moveTo>
                  <a:lnTo>
                    <a:pt x="0" y="12330"/>
                  </a:lnTo>
                  <a:lnTo>
                    <a:pt x="21600" y="12330"/>
                  </a:lnTo>
                  <a:lnTo>
                    <a:pt x="8272" y="21600"/>
                  </a:lnTo>
                </a:path>
              </a:pathLst>
            </a:custGeom>
            <a:solidFill>
              <a:srgbClr val="92D050"/>
            </a:solidFill>
            <a:ln w="3175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45" name="Graphic 11" descr="Graphic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50" y="1558925"/>
            <a:ext cx="2589214" cy="233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Graphic 13" descr="Graphic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1862" y="1385887"/>
            <a:ext cx="2706688" cy="244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Graphic 14" descr="Graphic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26438" y="1497012"/>
            <a:ext cx="3313113" cy="2338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Graphic 15" descr="Graphic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39300" y="4818062"/>
            <a:ext cx="619125" cy="5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Graphic 24" descr="Graphic 2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04075" y="4981575"/>
            <a:ext cx="2152650" cy="981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Graphic 32" descr="Graphic 3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81213" y="4084637"/>
            <a:ext cx="5233988" cy="2227263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Arrow: Right 1"/>
          <p:cNvSpPr/>
          <p:nvPr/>
        </p:nvSpPr>
        <p:spPr>
          <a:xfrm>
            <a:off x="3652837" y="2892912"/>
            <a:ext cx="744538" cy="3673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Arrow: Right 20"/>
          <p:cNvSpPr/>
          <p:nvPr/>
        </p:nvSpPr>
        <p:spPr>
          <a:xfrm>
            <a:off x="7485061" y="2876061"/>
            <a:ext cx="708026" cy="3673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" name="Arrow: Right 21"/>
          <p:cNvSpPr/>
          <p:nvPr/>
        </p:nvSpPr>
        <p:spPr>
          <a:xfrm rot="5400000">
            <a:off x="9613166" y="4158944"/>
            <a:ext cx="671390" cy="3673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8"/>
      <p:bldP build="whole" bldLvl="1" animBg="1" rev="0" advAuto="0" spid="145" grpId="3"/>
      <p:bldP build="whole" bldLvl="1" animBg="1" rev="0" advAuto="0" spid="140" grpId="1"/>
      <p:bldP build="whole" bldLvl="1" animBg="1" rev="0" advAuto="0" spid="146" grpId="4"/>
      <p:bldP build="whole" bldLvl="1" animBg="1" rev="0" advAuto="0" spid="149" grpId="7"/>
      <p:bldP build="whole" bldLvl="1" animBg="1" rev="0" advAuto="0" spid="141" grpId="2"/>
      <p:bldP build="whole" bldLvl="1" animBg="1" rev="0" advAuto="0" spid="147" grpId="5"/>
      <p:bldP build="whole" bldLvl="1" animBg="1" rev="0" advAuto="0" spid="148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34"/>
          <p:cNvSpPr/>
          <p:nvPr/>
        </p:nvSpPr>
        <p:spPr>
          <a:xfrm>
            <a:off x="3713162" y="2574925"/>
            <a:ext cx="2095501" cy="345440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Rectangle 35"/>
          <p:cNvSpPr/>
          <p:nvPr/>
        </p:nvSpPr>
        <p:spPr>
          <a:xfrm>
            <a:off x="6242050" y="2574925"/>
            <a:ext cx="2095500" cy="345440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" name="Rectangle 36"/>
          <p:cNvSpPr/>
          <p:nvPr/>
        </p:nvSpPr>
        <p:spPr>
          <a:xfrm>
            <a:off x="8770938" y="2574925"/>
            <a:ext cx="2095501" cy="345440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" name="Rectangle 33"/>
          <p:cNvSpPr/>
          <p:nvPr/>
        </p:nvSpPr>
        <p:spPr>
          <a:xfrm>
            <a:off x="1127125" y="2574925"/>
            <a:ext cx="2095500" cy="345440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" name="Rectangle 6"/>
          <p:cNvSpPr/>
          <p:nvPr/>
        </p:nvSpPr>
        <p:spPr>
          <a:xfrm>
            <a:off x="0" y="390524"/>
            <a:ext cx="10861675" cy="111003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0" name="Заголовок 1"/>
          <p:cNvSpPr txBox="1"/>
          <p:nvPr>
            <p:ph type="title"/>
          </p:nvPr>
        </p:nvSpPr>
        <p:spPr>
          <a:xfrm>
            <a:off x="1127124" y="431800"/>
            <a:ext cx="9739315" cy="996950"/>
          </a:xfrm>
          <a:prstGeom prst="rect">
            <a:avLst/>
          </a:prstGeom>
        </p:spPr>
        <p:txBody>
          <a:bodyPr/>
          <a:lstStyle/>
          <a:p>
            <a:pPr algn="r" defTabSz="768095">
              <a:defRPr sz="3359">
                <a:latin typeface="+mn-lt"/>
                <a:ea typeface="+mn-ea"/>
                <a:cs typeface="+mn-cs"/>
                <a:sym typeface="Calibri"/>
              </a:defRPr>
            </a:pPr>
            <a:r>
              <a:t>Головні мотивуючі чинники, які стимулюють</a:t>
            </a:r>
            <a:br/>
            <a:r>
              <a:t>нас рухатися в напрямку енергозбереження</a:t>
            </a:r>
          </a:p>
        </p:txBody>
      </p:sp>
      <p:sp>
        <p:nvSpPr>
          <p:cNvPr id="161" name="Rectangle 23"/>
          <p:cNvSpPr/>
          <p:nvPr/>
        </p:nvSpPr>
        <p:spPr>
          <a:xfrm>
            <a:off x="10861675" y="-7939"/>
            <a:ext cx="438150" cy="398465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Rectangle 37"/>
          <p:cNvSpPr/>
          <p:nvPr/>
        </p:nvSpPr>
        <p:spPr>
          <a:xfrm>
            <a:off x="11299825" y="390525"/>
            <a:ext cx="438150" cy="438150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3" name="TextBox 11"/>
          <p:cNvSpPr txBox="1"/>
          <p:nvPr/>
        </p:nvSpPr>
        <p:spPr>
          <a:xfrm>
            <a:off x="1222375" y="3922712"/>
            <a:ext cx="1895475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/>
            </a:pPr>
            <a:r>
              <a:t>Зменшення</a:t>
            </a:r>
            <a:endParaRPr sz="2800"/>
          </a:p>
          <a:p>
            <a:pPr algn="ctr">
              <a:defRPr sz="2400"/>
            </a:pPr>
            <a:r>
              <a:t>впливу</a:t>
            </a:r>
            <a:endParaRPr sz="2800"/>
          </a:p>
          <a:p>
            <a:pPr algn="ctr">
              <a:defRPr sz="2400"/>
            </a:pPr>
            <a:r>
              <a:t>на вколишнє</a:t>
            </a:r>
            <a:endParaRPr sz="2800"/>
          </a:p>
          <a:p>
            <a:pPr algn="ctr">
              <a:defRPr sz="2400"/>
            </a:pPr>
            <a:r>
              <a:t>середовище</a:t>
            </a:r>
          </a:p>
        </p:txBody>
      </p:sp>
      <p:sp>
        <p:nvSpPr>
          <p:cNvPr id="164" name="TextBox 41"/>
          <p:cNvSpPr txBox="1"/>
          <p:nvPr/>
        </p:nvSpPr>
        <p:spPr>
          <a:xfrm>
            <a:off x="3813175" y="3922712"/>
            <a:ext cx="1895475" cy="112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/>
            </a:pPr>
            <a:r>
              <a:t>Підвищення</a:t>
            </a:r>
            <a:endParaRPr sz="2800"/>
          </a:p>
          <a:p>
            <a:pPr algn="ctr">
              <a:defRPr sz="2400"/>
            </a:pPr>
            <a:r>
              <a:t>комфорту</a:t>
            </a:r>
            <a:endParaRPr sz="2800"/>
          </a:p>
          <a:p>
            <a:pPr algn="ctr">
              <a:defRPr sz="2400"/>
            </a:pPr>
            <a:r>
              <a:t>житла</a:t>
            </a:r>
          </a:p>
        </p:txBody>
      </p:sp>
      <p:pic>
        <p:nvPicPr>
          <p:cNvPr id="165" name="Graphic 12" descr="Graphic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7125" y="1655763"/>
            <a:ext cx="2095500" cy="1939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Graphic 13" descr="Graphic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3162" y="1655763"/>
            <a:ext cx="2095501" cy="1939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Graphic 14" descr="Graphic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42050" y="1655763"/>
            <a:ext cx="2095500" cy="1939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Graphic 16" descr="Graphic 1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70938" y="1655763"/>
            <a:ext cx="2095501" cy="1939926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extBox 47"/>
          <p:cNvSpPr txBox="1"/>
          <p:nvPr/>
        </p:nvSpPr>
        <p:spPr>
          <a:xfrm>
            <a:off x="6342062" y="3922712"/>
            <a:ext cx="1895476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/>
            </a:pPr>
            <a:r>
              <a:t>Економія</a:t>
            </a:r>
            <a:endParaRPr sz="2800"/>
          </a:p>
          <a:p>
            <a:pPr algn="ctr">
              <a:defRPr sz="2400"/>
            </a:pPr>
            <a:r>
              <a:t>грошей</a:t>
            </a:r>
          </a:p>
        </p:txBody>
      </p:sp>
      <p:sp>
        <p:nvSpPr>
          <p:cNvPr id="170" name="TextBox 48"/>
          <p:cNvSpPr txBox="1"/>
          <p:nvPr/>
        </p:nvSpPr>
        <p:spPr>
          <a:xfrm>
            <a:off x="8770938" y="3898657"/>
            <a:ext cx="2095501" cy="1865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/>
            </a:pPr>
            <a:r>
              <a:t>Пошук</a:t>
            </a:r>
            <a:endParaRPr sz="2800"/>
          </a:p>
          <a:p>
            <a:pPr algn="ctr">
              <a:defRPr sz="2400"/>
            </a:pPr>
            <a:r>
              <a:t>і освоєння альтернатив-них джерел енергії</a:t>
            </a:r>
          </a:p>
        </p:txBody>
      </p:sp>
      <p:sp>
        <p:nvSpPr>
          <p:cNvPr id="171" name="Rectangle 49"/>
          <p:cNvSpPr/>
          <p:nvPr/>
        </p:nvSpPr>
        <p:spPr>
          <a:xfrm>
            <a:off x="690562" y="6029325"/>
            <a:ext cx="438151" cy="43815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Rectangle 18"/>
          <p:cNvSpPr/>
          <p:nvPr/>
        </p:nvSpPr>
        <p:spPr>
          <a:xfrm>
            <a:off x="11737975" y="828675"/>
            <a:ext cx="438150" cy="4381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Class="entr" nodeType="after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Class="entr" nodeType="after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Class="entr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1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Class="entr" nodeType="afterEffect" presetSubtype="1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Class="entr" nodeType="afterEffect" presetSubtype="1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10"/>
      <p:bldP build="whole" bldLvl="1" animBg="1" rev="0" advAuto="0" spid="158" grpId="2"/>
      <p:bldP build="whole" bldLvl="1" animBg="1" rev="0" advAuto="0" spid="155" grpId="7"/>
      <p:bldP build="whole" bldLvl="1" animBg="1" rev="0" advAuto="0" spid="165" grpId="3"/>
      <p:bldP build="whole" bldLvl="1" animBg="1" rev="0" advAuto="0" spid="157" grpId="12"/>
      <p:bldP build="whole" bldLvl="1" animBg="1" rev="0" advAuto="0" spid="167" grpId="8"/>
      <p:bldP build="whole" bldLvl="1" animBg="1" rev="0" advAuto="0" spid="159" grpId="1"/>
      <p:bldP build="whole" bldLvl="1" animBg="1" rev="0" advAuto="0" spid="170" grpId="11"/>
      <p:bldP build="whole" bldLvl="1" animBg="1" rev="0" advAuto="0" spid="164" grpId="6"/>
      <p:bldP build="whole" bldLvl="1" animBg="1" rev="0" advAuto="0" spid="169" grpId="9"/>
      <p:bldP build="whole" bldLvl="1" animBg="1" rev="0" advAuto="0" spid="168" grpId="13"/>
      <p:bldP build="whole" bldLvl="1" animBg="1" rev="0" advAuto="0" spid="163" grpId="4"/>
      <p:bldP build="whole" bldLvl="1" animBg="1" rev="0" advAuto="0" spid="166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47"/>
          <p:cNvSpPr/>
          <p:nvPr/>
        </p:nvSpPr>
        <p:spPr>
          <a:xfrm>
            <a:off x="11753850" y="641985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1589087"/>
            <a:ext cx="3530600" cy="237013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ectangle 30"/>
          <p:cNvSpPr/>
          <p:nvPr/>
        </p:nvSpPr>
        <p:spPr>
          <a:xfrm>
            <a:off x="0" y="358775"/>
            <a:ext cx="12192000" cy="1139825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7" name="Прямоугольник 3"/>
          <p:cNvSpPr txBox="1"/>
          <p:nvPr/>
        </p:nvSpPr>
        <p:spPr>
          <a:xfrm>
            <a:off x="495299" y="310971"/>
            <a:ext cx="11269665" cy="1108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/>
            </a:pPr>
            <a:r>
              <a:t>Що бачимо на рисунках? Чим відрізняються будинки?</a:t>
            </a:r>
          </a:p>
          <a:p>
            <a:pPr algn="ctr">
              <a:defRPr sz="3600"/>
            </a:pPr>
            <a:r>
              <a:t>Що спільного і чому у всіх типах житла? </a:t>
            </a:r>
          </a:p>
        </p:txBody>
      </p:sp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9100" y="1589087"/>
            <a:ext cx="3530600" cy="2370138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  <a:miter/>
          </a:ln>
        </p:spPr>
      </p:pic>
      <p:pic>
        <p:nvPicPr>
          <p:cNvPr id="179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5300" y="4127500"/>
            <a:ext cx="3522663" cy="2371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29100" y="4127500"/>
            <a:ext cx="3522663" cy="2371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62900" y="1595437"/>
            <a:ext cx="3522663" cy="237013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Box 3"/>
          <p:cNvSpPr txBox="1"/>
          <p:nvPr/>
        </p:nvSpPr>
        <p:spPr>
          <a:xfrm>
            <a:off x="8064500" y="4127499"/>
            <a:ext cx="3421063" cy="2016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300"/>
              </a:spcBef>
              <a:buSzPct val="100000"/>
              <a:buAutoNum type="arabicParenR" startAt="1"/>
              <a:defRPr sz="2000"/>
            </a:pPr>
            <a:r>
              <a:t>Печера</a:t>
            </a:r>
            <a:endParaRPr sz="2800"/>
          </a:p>
          <a:p>
            <a:pPr marL="342900" indent="-342900">
              <a:spcBef>
                <a:spcPts val="300"/>
              </a:spcBef>
              <a:buSzPct val="100000"/>
              <a:buAutoNum type="arabicParenR" startAt="1"/>
              <a:defRPr sz="2000"/>
            </a:pPr>
            <a:r>
              <a:t>Житло з кісток мамонта</a:t>
            </a:r>
            <a:endParaRPr sz="2800"/>
          </a:p>
          <a:p>
            <a:pPr marL="342900" indent="-342900">
              <a:spcBef>
                <a:spcPts val="300"/>
              </a:spcBef>
              <a:buSzPct val="100000"/>
              <a:buAutoNum type="arabicParenR" startAt="1"/>
              <a:defRPr sz="2000"/>
            </a:pPr>
            <a:r>
              <a:t>Вігвам – житло індіанців</a:t>
            </a:r>
            <a:endParaRPr sz="2800"/>
          </a:p>
          <a:p>
            <a:pPr marL="342900" indent="-342900">
              <a:spcBef>
                <a:spcPts val="300"/>
              </a:spcBef>
              <a:buSzPct val="100000"/>
              <a:buAutoNum type="arabicParenR" startAt="1"/>
              <a:defRPr sz="2000"/>
            </a:pPr>
            <a:r>
              <a:t>Чум – житло північних народів</a:t>
            </a:r>
            <a:endParaRPr sz="2800"/>
          </a:p>
          <a:p>
            <a:pPr marL="342900" indent="-342900">
              <a:spcBef>
                <a:spcPts val="300"/>
              </a:spcBef>
              <a:buSzPct val="100000"/>
              <a:buAutoNum type="arabicParenR" startAt="1"/>
              <a:defRPr sz="2000"/>
            </a:pPr>
            <a:r>
              <a:t>Українська хата - мазанка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7"/>
      <p:bldP build="whole" bldLvl="1" animBg="1" rev="0" advAuto="0" spid="181" grpId="5"/>
      <p:bldP build="whole" bldLvl="1" animBg="1" rev="0" advAuto="0" spid="179" grpId="6"/>
      <p:bldP build="whole" bldLvl="1" animBg="1" rev="0" advAuto="0" spid="182" grpId="8"/>
      <p:bldP build="whole" bldLvl="1" animBg="1" rev="0" advAuto="0" spid="175" grpId="3"/>
      <p:bldP build="whole" bldLvl="1" animBg="1" rev="0" advAuto="0" spid="177" grpId="2"/>
      <p:bldP build="whole" bldLvl="1" animBg="1" rev="0" advAuto="0" spid="176" grpId="1"/>
      <p:bldP build="whole" bldLvl="1" animBg="1" rev="0" advAuto="0" spid="178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6"/>
          <p:cNvSpPr/>
          <p:nvPr/>
        </p:nvSpPr>
        <p:spPr>
          <a:xfrm>
            <a:off x="419100" y="438150"/>
            <a:ext cx="11772900" cy="2460625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87" name="Content Placeholder 2"/>
          <p:cNvGrpSpPr/>
          <p:nvPr/>
        </p:nvGrpSpPr>
        <p:grpSpPr>
          <a:xfrm>
            <a:off x="465245" y="3429000"/>
            <a:ext cx="3397064" cy="2388730"/>
            <a:chOff x="0" y="0"/>
            <a:chExt cx="3397063" cy="2388729"/>
          </a:xfrm>
        </p:grpSpPr>
        <p:sp>
          <p:nvSpPr>
            <p:cNvPr id="185" name="Прямоугольник"/>
            <p:cNvSpPr/>
            <p:nvPr/>
          </p:nvSpPr>
          <p:spPr>
            <a:xfrm>
              <a:off x="0" y="0"/>
              <a:ext cx="3397064" cy="238873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86" name="image43.png" descr="image4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397064" cy="2388730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90" name="Picture 3"/>
          <p:cNvGrpSpPr/>
          <p:nvPr/>
        </p:nvGrpSpPr>
        <p:grpSpPr>
          <a:xfrm>
            <a:off x="8231137" y="3429000"/>
            <a:ext cx="3397064" cy="2388730"/>
            <a:chOff x="0" y="0"/>
            <a:chExt cx="3397063" cy="2388729"/>
          </a:xfrm>
        </p:grpSpPr>
        <p:sp>
          <p:nvSpPr>
            <p:cNvPr id="188" name="Прямоугольник"/>
            <p:cNvSpPr/>
            <p:nvPr/>
          </p:nvSpPr>
          <p:spPr>
            <a:xfrm>
              <a:off x="0" y="0"/>
              <a:ext cx="3397064" cy="238873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89" name="image44.png" descr="image4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397064" cy="2388730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93" name="Picture 4"/>
          <p:cNvGrpSpPr/>
          <p:nvPr/>
        </p:nvGrpSpPr>
        <p:grpSpPr>
          <a:xfrm>
            <a:off x="4348191" y="3429000"/>
            <a:ext cx="3397064" cy="2388730"/>
            <a:chOff x="0" y="0"/>
            <a:chExt cx="3397063" cy="2388729"/>
          </a:xfrm>
        </p:grpSpPr>
        <p:sp>
          <p:nvSpPr>
            <p:cNvPr id="191" name="Прямоугольник"/>
            <p:cNvSpPr/>
            <p:nvPr/>
          </p:nvSpPr>
          <p:spPr>
            <a:xfrm>
              <a:off x="0" y="0"/>
              <a:ext cx="3397064" cy="238873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92" name="image45.png" descr="image4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397064" cy="2388730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94" name="Прямоугольник 3"/>
          <p:cNvSpPr txBox="1"/>
          <p:nvPr/>
        </p:nvSpPr>
        <p:spPr>
          <a:xfrm>
            <a:off x="670718" y="636442"/>
            <a:ext cx="11269664" cy="1937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/>
            </a:pPr>
            <a:r>
              <a:t>Як би ви назвали три типи сучасного житла? </a:t>
            </a:r>
          </a:p>
          <a:p>
            <a:pPr>
              <a:defRPr sz="3000"/>
            </a:pPr>
            <a:r>
              <a:t>Чим вони відрізняються один від одного і від жител минулого? </a:t>
            </a:r>
          </a:p>
          <a:p>
            <a:pPr>
              <a:defRPr sz="3000"/>
            </a:pPr>
            <a:r>
              <a:t>Чим вони подібні до них? </a:t>
            </a:r>
          </a:p>
          <a:p>
            <a:pPr>
              <a:defRPr sz="3000"/>
            </a:pPr>
            <a:r>
              <a:t>Хто відповідає за електрику чи гарячу воду у кожному з будинків?</a:t>
            </a:r>
          </a:p>
        </p:txBody>
      </p:sp>
      <p:sp>
        <p:nvSpPr>
          <p:cNvPr id="195" name="Rectangle 9"/>
          <p:cNvSpPr/>
          <p:nvPr/>
        </p:nvSpPr>
        <p:spPr>
          <a:xfrm>
            <a:off x="0" y="2898775"/>
            <a:ext cx="438150" cy="438150"/>
          </a:xfrm>
          <a:prstGeom prst="rect">
            <a:avLst/>
          </a:prstGeom>
          <a:solidFill>
            <a:srgbClr val="0093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6" name="Rectangle 10"/>
          <p:cNvSpPr/>
          <p:nvPr/>
        </p:nvSpPr>
        <p:spPr>
          <a:xfrm>
            <a:off x="-19050" y="0"/>
            <a:ext cx="438150" cy="438150"/>
          </a:xfrm>
          <a:prstGeom prst="rect">
            <a:avLst/>
          </a:prstGeom>
          <a:solidFill>
            <a:srgbClr val="0093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4"/>
      <p:bldP build="whole" bldLvl="1" animBg="1" rev="0" advAuto="0" spid="187" grpId="5"/>
      <p:bldP build="whole" bldLvl="1" animBg="1" rev="0" advAuto="0" spid="194" grpId="2"/>
      <p:bldP build="whole" bldLvl="1" animBg="1" rev="0" advAuto="0" spid="193" grpId="3"/>
      <p:bldP build="whole" bldLvl="1" animBg="1" rev="0" advAuto="0" spid="18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raphic 25" descr="Graphic 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4587" y="1346200"/>
            <a:ext cx="5168901" cy="23050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16200000">
              <a:srgbClr val="000000">
                <a:alpha val="40000"/>
              </a:srgbClr>
            </a:outerShdw>
          </a:effectLst>
        </p:spPr>
      </p:pic>
      <p:grpSp>
        <p:nvGrpSpPr>
          <p:cNvPr id="201" name="Rectangle 9"/>
          <p:cNvGrpSpPr/>
          <p:nvPr/>
        </p:nvGrpSpPr>
        <p:grpSpPr>
          <a:xfrm>
            <a:off x="11753850" y="0"/>
            <a:ext cx="438150" cy="438150"/>
            <a:chOff x="0" y="0"/>
            <a:chExt cx="438150" cy="438150"/>
          </a:xfrm>
        </p:grpSpPr>
        <p:sp>
          <p:nvSpPr>
            <p:cNvPr id="199" name="Квадрат"/>
            <p:cNvSpPr/>
            <p:nvPr/>
          </p:nvSpPr>
          <p:spPr>
            <a:xfrm>
              <a:off x="0" y="0"/>
              <a:ext cx="438150" cy="438150"/>
            </a:xfrm>
            <a:prstGeom prst="rect">
              <a:avLst/>
            </a:prstGeom>
            <a:solidFill>
              <a:srgbClr val="FAC50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0" name="Текст"/>
            <p:cNvSpPr txBox="1"/>
            <p:nvPr/>
          </p:nvSpPr>
          <p:spPr>
            <a:xfrm>
              <a:off x="0" y="52531"/>
              <a:ext cx="438150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202" name="Rectangle 10"/>
          <p:cNvSpPr/>
          <p:nvPr/>
        </p:nvSpPr>
        <p:spPr>
          <a:xfrm>
            <a:off x="0" y="438150"/>
            <a:ext cx="11236325" cy="7366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3" name="Заголовок 1"/>
          <p:cNvSpPr txBox="1"/>
          <p:nvPr/>
        </p:nvSpPr>
        <p:spPr>
          <a:xfrm>
            <a:off x="395653" y="497701"/>
            <a:ext cx="12207144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sz="4000"/>
            </a:lvl1pPr>
          </a:lstStyle>
          <a:p>
            <a:pPr/>
            <a:r>
              <a:t>Хто і чому надає нам комунальні послуги?</a:t>
            </a:r>
          </a:p>
        </p:txBody>
      </p:sp>
      <p:pic>
        <p:nvPicPr>
          <p:cNvPr id="204" name="Graphic 8" descr="Graphic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9013" y="1795463"/>
            <a:ext cx="760413" cy="7604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205" name="Graphic 15" descr="Graphic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40725" y="1833563"/>
            <a:ext cx="760413" cy="7604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206" name="Graphic 16" descr="Graphic 1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51963" y="1855788"/>
            <a:ext cx="760413" cy="7604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207" name="Graphic 17" descr="Graphic 1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460038" y="1855788"/>
            <a:ext cx="760413" cy="7604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208" name="Graphic 19" descr="Graphic 1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39013" y="2933700"/>
            <a:ext cx="760413" cy="7604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209" name="Graphic 20" descr="Graphic 2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47075" y="2933700"/>
            <a:ext cx="760413" cy="7604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210" name="Graphic 21" descr="Graphic 2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396413" y="2933700"/>
            <a:ext cx="758826" cy="7604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211" name="Graphic 22" descr="Graphic 22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460038" y="2933700"/>
            <a:ext cx="760413" cy="7604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212" name="Graphic 23" descr="Graphic 23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408863" y="4054475"/>
            <a:ext cx="1976438" cy="219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Graphic 24" descr="Graphic 24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60425" y="1530350"/>
            <a:ext cx="5638800" cy="21637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16200000">
              <a:srgbClr val="000000">
                <a:alpha val="40000"/>
              </a:srgbClr>
            </a:outerShdw>
          </a:effectLst>
        </p:spPr>
      </p:pic>
      <p:pic>
        <p:nvPicPr>
          <p:cNvPr id="214" name="Graphic 26" descr="Graphic 26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000625" y="4887912"/>
            <a:ext cx="930275" cy="9302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215" name="Graphic 27" descr="Graphic 27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493837" y="4878387"/>
            <a:ext cx="930276" cy="9302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216" name="Graphic 28" descr="Graphic 28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224213" y="3957637"/>
            <a:ext cx="930276" cy="9302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217" name="Graphic 29" descr="Graphic 29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224462" y="3876675"/>
            <a:ext cx="485776" cy="8461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218" name="Graphic 30" descr="Graphic 30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450975" y="3895725"/>
            <a:ext cx="1047750" cy="8858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grpSp>
        <p:nvGrpSpPr>
          <p:cNvPr id="221" name="Group 31"/>
          <p:cNvGrpSpPr/>
          <p:nvPr/>
        </p:nvGrpSpPr>
        <p:grpSpPr>
          <a:xfrm>
            <a:off x="4186510" y="5175311"/>
            <a:ext cx="665923" cy="491047"/>
            <a:chOff x="0" y="0"/>
            <a:chExt cx="665921" cy="491045"/>
          </a:xfrm>
        </p:grpSpPr>
        <p:pic>
          <p:nvPicPr>
            <p:cNvPr id="219" name="Graphic 38" descr="Graphic 38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 rot="1803256">
              <a:off x="150798" y="194739"/>
              <a:ext cx="503238" cy="1825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Graphic 39" descr="Graphic 39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 flipH="1" rot="1803256">
              <a:off x="6336" y="134414"/>
              <a:ext cx="585789" cy="1825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4" name="Group 41"/>
          <p:cNvGrpSpPr/>
          <p:nvPr/>
        </p:nvGrpSpPr>
        <p:grpSpPr>
          <a:xfrm>
            <a:off x="2438715" y="5174685"/>
            <a:ext cx="663713" cy="492972"/>
            <a:chOff x="0" y="0"/>
            <a:chExt cx="663711" cy="492970"/>
          </a:xfrm>
        </p:grpSpPr>
        <p:pic>
          <p:nvPicPr>
            <p:cNvPr id="222" name="Graphic 42" descr="Graphic 42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 rot="19771930">
              <a:off x="150412" y="114577"/>
              <a:ext cx="501651" cy="1825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Graphic 43" descr="Graphic 43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 flipH="1" rot="19771930">
              <a:off x="5949" y="174902"/>
              <a:ext cx="584201" cy="1825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5" name="TextBox 32"/>
          <p:cNvSpPr txBox="1"/>
          <p:nvPr/>
        </p:nvSpPr>
        <p:spPr>
          <a:xfrm>
            <a:off x="2751591" y="4897397"/>
            <a:ext cx="1782764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00"/>
              </a:spcBef>
              <a:defRPr sz="2000"/>
            </a:lvl1pPr>
          </a:lstStyle>
          <a:p>
            <a:pPr/>
            <a:r>
              <a:t>Споживач</a:t>
            </a:r>
          </a:p>
        </p:txBody>
      </p:sp>
      <p:sp>
        <p:nvSpPr>
          <p:cNvPr id="226" name="TextBox 33"/>
          <p:cNvSpPr txBox="1"/>
          <p:nvPr/>
        </p:nvSpPr>
        <p:spPr>
          <a:xfrm>
            <a:off x="4205926" y="5891281"/>
            <a:ext cx="2562226" cy="644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00"/>
              </a:spcBef>
              <a:defRPr sz="2000"/>
            </a:lvl1pPr>
          </a:lstStyle>
          <a:p>
            <a:pPr/>
            <a:r>
              <a:t>Виконавець комунальної послуги</a:t>
            </a:r>
          </a:p>
        </p:txBody>
      </p:sp>
      <p:sp>
        <p:nvSpPr>
          <p:cNvPr id="227" name="TextBox 34"/>
          <p:cNvSpPr txBox="1"/>
          <p:nvPr/>
        </p:nvSpPr>
        <p:spPr>
          <a:xfrm>
            <a:off x="212725" y="5863692"/>
            <a:ext cx="3492500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00"/>
              </a:spcBef>
              <a:defRPr sz="2000"/>
            </a:lvl1pPr>
          </a:lstStyle>
          <a:p>
            <a:pPr/>
            <a:r>
              <a:t>Управитель багатоквартирного будинку</a:t>
            </a:r>
          </a:p>
        </p:txBody>
      </p:sp>
      <p:sp>
        <p:nvSpPr>
          <p:cNvPr id="228" name="TextBox 35"/>
          <p:cNvSpPr txBox="1"/>
          <p:nvPr/>
        </p:nvSpPr>
        <p:spPr>
          <a:xfrm>
            <a:off x="2692400" y="1328737"/>
            <a:ext cx="2308225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pPr/>
            <a:r>
              <a:t>Споживач</a:t>
            </a:r>
          </a:p>
        </p:txBody>
      </p:sp>
      <p:sp>
        <p:nvSpPr>
          <p:cNvPr id="229" name="TextBox 36"/>
          <p:cNvSpPr txBox="1"/>
          <p:nvPr/>
        </p:nvSpPr>
        <p:spPr>
          <a:xfrm>
            <a:off x="8212138" y="1328737"/>
            <a:ext cx="3886201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Виконавці послуг</a:t>
            </a:r>
          </a:p>
        </p:txBody>
      </p:sp>
      <p:sp>
        <p:nvSpPr>
          <p:cNvPr id="230" name="TextBox 40"/>
          <p:cNvSpPr txBox="1"/>
          <p:nvPr/>
        </p:nvSpPr>
        <p:spPr>
          <a:xfrm>
            <a:off x="9216842" y="4589619"/>
            <a:ext cx="2625726" cy="949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/>
            </a:pPr>
            <a:r>
              <a:t>Договір </a:t>
            </a:r>
            <a:endParaRPr sz="2800"/>
          </a:p>
          <a:p>
            <a:pPr algn="ctr">
              <a:defRPr sz="2000"/>
            </a:pPr>
            <a:r>
              <a:t>про надання</a:t>
            </a:r>
            <a:endParaRPr sz="2800"/>
          </a:p>
          <a:p>
            <a:pPr algn="ctr">
              <a:defRPr sz="2000"/>
            </a:pPr>
            <a:r>
              <a:t>послуг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mph" nodeType="clickEffect" presetSubtype="0" presetID="26" grpId="6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26" dur="500" fill="hold" tmFilter="0, 0; .2, .5; .8, .5; 1, 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fill="hold" autoRev="1"/>
                                        <p:tgtEl>
                                          <p:spTgt spid="2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mph" nodeType="afterEffect" presetSubtype="0" presetID="26" grpId="7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30" dur="500" fill="hold" tmFilter="0, 0; .2, .5; .8, .5; 1, 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fill="hold" autoRev="1"/>
                                        <p:tgtEl>
                                          <p:spTgt spid="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mph" nodeType="clickEffect" presetSubtype="0" presetID="26" grpId="16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7" dur="500" fill="hold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fill="hold" autoRev="1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mph" nodeType="clickEffect" presetSubtype="0" presetID="26" grpId="17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72" dur="500" fill="hold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fill="hold" autoRev="1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mph" nodeType="clickEffect" presetSubtype="0" presetID="26" grpId="18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77" dur="500" fill="hold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fill="hold" autoRev="1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mph" nodeType="clickEffect" presetSubtype="0" presetID="26" grpId="19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82" dur="500" fill="hold" tmFilter="0, 0; .2, .5; .8, .5; 1, 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fill="hold" autoRev="1"/>
                                        <p:tgtEl>
                                          <p:spTgt spid="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mph" nodeType="clickEffect" presetSubtype="0" presetID="26" grpId="20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87" dur="500" fill="hold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fill="hold" autoRev="1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Class="emph" nodeType="clickEffect" presetSubtype="0" presetID="26" grpId="2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92" dur="500" fill="hold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fill="hold" autoRev="1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Class="emph" nodeType="clickEffect" presetSubtype="0" presetID="26" grpId="22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97" dur="500" fill="hold" tmFilter="0, 0; .2, .5; .8, .5; 1, 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fill="hold" autoRev="1"/>
                                        <p:tgtEl>
                                          <p:spTgt spid="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mph" nodeType="clickEffect" presetSubtype="0" presetID="26" grpId="23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102" dur="500" fill="hold" tmFilter="0, 0; .2, .5; .8, .5; 1, 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fill="hold" autoRev="1"/>
                                        <p:tgtEl>
                                          <p:spTgt spid="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Class="entr" nodeType="click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ntr" nodeType="click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Class="entr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Class="entr" nodeType="click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Class="entr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Class="entr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Class="entr" nodeType="clickEffect" presetSubtype="8" presetID="22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Class="entr" nodeType="afterEffect" presetSubtype="8" presetID="22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Class="entr" nodeType="clickEffect" presetSubtype="4" presetID="22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4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Class="entr" nodeType="clickEffect" presetSubtype="4" presetID="22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4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Class="entr" nodeType="click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Class="emph" nodeType="clickEffect" presetSubtype="0" presetID="26" grpId="36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156" dur="500" fill="hold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fill="hold" autoRev="1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Class="entr" nodeType="clickEffect" presetSubtype="4" presetID="22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6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3"/>
      <p:bldP build="whole" bldLvl="1" animBg="1" rev="0" advAuto="0" spid="213" grpId="6"/>
      <p:bldP build="whole" bldLvl="1" animBg="1" rev="0" advAuto="0" spid="206" grpId="10"/>
      <p:bldP build="whole" bldLvl="1" animBg="1" rev="0" advAuto="0" spid="227" grpId="28"/>
      <p:bldP build="whole" bldLvl="1" animBg="1" rev="0" advAuto="0" spid="206" grpId="18"/>
      <p:bldP build="whole" bldLvl="1" animBg="1" rev="0" advAuto="0" spid="202" grpId="1"/>
      <p:bldP build="whole" bldLvl="1" animBg="1" rev="0" advAuto="0" spid="217" grpId="34"/>
      <p:bldP build="whole" bldLvl="1" animBg="1" rev="0" advAuto="0" spid="215" grpId="27"/>
      <p:bldP build="whole" bldLvl="1" animBg="1" rev="0" advAuto="0" spid="218" grpId="33"/>
      <p:bldP build="whole" bldLvl="1" animBg="1" rev="0" advAuto="0" spid="211" grpId="15"/>
      <p:bldP build="whole" bldLvl="1" animBg="1" rev="0" advAuto="0" spid="221" grpId="32"/>
      <p:bldP build="whole" bldLvl="1" animBg="1" rev="0" advAuto="0" spid="226" grpId="30"/>
      <p:bldP build="whole" bldLvl="1" animBg="1" rev="0" advAuto="0" spid="209" grpId="13"/>
      <p:bldP build="whole" bldLvl="1" animBg="1" rev="0" advAuto="0" spid="211" grpId="23"/>
      <p:bldP build="whole" bldLvl="1" animBg="1" rev="0" advAuto="0" spid="203" grpId="2"/>
      <p:bldP build="whole" bldLvl="1" animBg="1" rev="0" advAuto="0" spid="230" grpId="37"/>
      <p:bldP build="whole" bldLvl="1" animBg="1" rev="0" advAuto="0" spid="208" grpId="12"/>
      <p:bldP build="whole" bldLvl="1" animBg="1" rev="0" advAuto="0" spid="207" grpId="11"/>
      <p:bldP build="whole" bldLvl="1" animBg="1" rev="0" advAuto="0" spid="209" grpId="21"/>
      <p:bldP build="whole" bldLvl="1" animBg="1" rev="0" advAuto="0" spid="229" grpId="24"/>
      <p:bldP build="whole" bldLvl="1" animBg="1" rev="0" advAuto="0" spid="228" grpId="5"/>
      <p:bldP build="whole" bldLvl="1" animBg="1" rev="0" advAuto="0" spid="225" grpId="26"/>
      <p:bldP build="whole" bldLvl="1" animBg="1" rev="0" advAuto="0" spid="208" grpId="20"/>
      <p:bldP build="whole" bldLvl="1" animBg="1" rev="0" advAuto="0" spid="224" grpId="31"/>
      <p:bldP build="whole" bldLvl="1" animBg="1" rev="0" advAuto="0" spid="207" grpId="19"/>
      <p:bldP build="whole" bldLvl="1" animBg="1" rev="0" advAuto="0" spid="198" grpId="4"/>
      <p:bldP build="whole" bldLvl="1" animBg="1" rev="0" advAuto="0" spid="205" grpId="9"/>
      <p:bldP build="whole" bldLvl="1" animBg="1" rev="0" advAuto="0" spid="198" grpId="7"/>
      <p:bldP build="whole" bldLvl="1" animBg="1" rev="0" advAuto="0" spid="212" grpId="35"/>
      <p:bldP build="whole" bldLvl="1" animBg="1" rev="0" advAuto="0" spid="214" grpId="29"/>
      <p:bldP build="whole" bldLvl="1" animBg="1" rev="0" advAuto="0" spid="212" grpId="36"/>
      <p:bldP build="whole" bldLvl="1" animBg="1" rev="0" advAuto="0" spid="205" grpId="17"/>
      <p:bldP build="whole" bldLvl="1" animBg="1" rev="0" advAuto="0" spid="210" grpId="14"/>
      <p:bldP build="whole" bldLvl="1" animBg="1" rev="0" advAuto="0" spid="204" grpId="8"/>
      <p:bldP build="whole" bldLvl="1" animBg="1" rev="0" advAuto="0" spid="216" grpId="25"/>
      <p:bldP build="whole" bldLvl="1" animBg="1" rev="0" advAuto="0" spid="210" grpId="22"/>
      <p:bldP build="whole" bldLvl="1" animBg="1" rev="0" advAuto="0" spid="204" grpId="1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19"/>
          <p:cNvSpPr/>
          <p:nvPr/>
        </p:nvSpPr>
        <p:spPr>
          <a:xfrm>
            <a:off x="0" y="334963"/>
            <a:ext cx="12192000" cy="6523036"/>
          </a:xfrm>
          <a:prstGeom prst="rect">
            <a:avLst/>
          </a:prstGeom>
          <a:solidFill>
            <a:srgbClr val="FAC502">
              <a:alpha val="58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35" name="Picture 7"/>
          <p:cNvGrpSpPr/>
          <p:nvPr/>
        </p:nvGrpSpPr>
        <p:grpSpPr>
          <a:xfrm>
            <a:off x="523653" y="3951006"/>
            <a:ext cx="2940637" cy="2402211"/>
            <a:chOff x="0" y="0"/>
            <a:chExt cx="2940636" cy="2402209"/>
          </a:xfrm>
        </p:grpSpPr>
        <p:sp>
          <p:nvSpPr>
            <p:cNvPr id="233" name="Прямоугольник"/>
            <p:cNvSpPr/>
            <p:nvPr/>
          </p:nvSpPr>
          <p:spPr>
            <a:xfrm>
              <a:off x="0" y="0"/>
              <a:ext cx="2940637" cy="240221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34" name="image63.png" descr="image6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940637" cy="2402210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38" name="Picture 2"/>
          <p:cNvGrpSpPr/>
          <p:nvPr/>
        </p:nvGrpSpPr>
        <p:grpSpPr>
          <a:xfrm>
            <a:off x="523653" y="640032"/>
            <a:ext cx="3528393" cy="2956459"/>
            <a:chOff x="0" y="0"/>
            <a:chExt cx="3528391" cy="2956457"/>
          </a:xfrm>
        </p:grpSpPr>
        <p:sp>
          <p:nvSpPr>
            <p:cNvPr id="236" name="Прямоугольник"/>
            <p:cNvSpPr/>
            <p:nvPr/>
          </p:nvSpPr>
          <p:spPr>
            <a:xfrm>
              <a:off x="0" y="0"/>
              <a:ext cx="3528392" cy="2956458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37" name="image64.png" descr="image6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528392" cy="2956458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41" name="Picture 3"/>
          <p:cNvGrpSpPr/>
          <p:nvPr/>
        </p:nvGrpSpPr>
        <p:grpSpPr>
          <a:xfrm>
            <a:off x="3803541" y="2285442"/>
            <a:ext cx="2654053" cy="3481395"/>
            <a:chOff x="0" y="0"/>
            <a:chExt cx="2654051" cy="3481394"/>
          </a:xfrm>
        </p:grpSpPr>
        <p:sp>
          <p:nvSpPr>
            <p:cNvPr id="239" name="Прямоугольник"/>
            <p:cNvSpPr/>
            <p:nvPr/>
          </p:nvSpPr>
          <p:spPr>
            <a:xfrm>
              <a:off x="0" y="0"/>
              <a:ext cx="2654052" cy="3481395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40" name="image65.png" descr="image6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654052" cy="3481395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44" name="Picture 4"/>
          <p:cNvGrpSpPr/>
          <p:nvPr/>
        </p:nvGrpSpPr>
        <p:grpSpPr>
          <a:xfrm>
            <a:off x="5999040" y="966326"/>
            <a:ext cx="2880320" cy="2462674"/>
            <a:chOff x="0" y="0"/>
            <a:chExt cx="2880319" cy="2462672"/>
          </a:xfrm>
        </p:grpSpPr>
        <p:sp>
          <p:nvSpPr>
            <p:cNvPr id="242" name="Прямоугольник"/>
            <p:cNvSpPr/>
            <p:nvPr/>
          </p:nvSpPr>
          <p:spPr>
            <a:xfrm>
              <a:off x="0" y="0"/>
              <a:ext cx="2880320" cy="2462673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43" name="image66.png" descr="image66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880320" cy="2462673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47" name="Picture 5"/>
          <p:cNvGrpSpPr/>
          <p:nvPr/>
        </p:nvGrpSpPr>
        <p:grpSpPr>
          <a:xfrm>
            <a:off x="8485943" y="1338283"/>
            <a:ext cx="3266546" cy="2592111"/>
            <a:chOff x="0" y="0"/>
            <a:chExt cx="3266545" cy="2592109"/>
          </a:xfrm>
        </p:grpSpPr>
        <p:sp>
          <p:nvSpPr>
            <p:cNvPr id="245" name="Прямоугольник"/>
            <p:cNvSpPr/>
            <p:nvPr/>
          </p:nvSpPr>
          <p:spPr>
            <a:xfrm>
              <a:off x="0" y="0"/>
              <a:ext cx="3266546" cy="259211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46" name="image67.png" descr="image67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266546" cy="2592110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6000"/>
                </a:srgbClr>
              </a:outerShdw>
            </a:effectLst>
          </p:spPr>
        </p:pic>
      </p:grpSp>
      <p:grpSp>
        <p:nvGrpSpPr>
          <p:cNvPr id="250" name="Picture 6"/>
          <p:cNvGrpSpPr/>
          <p:nvPr/>
        </p:nvGrpSpPr>
        <p:grpSpPr>
          <a:xfrm>
            <a:off x="7206808" y="3775371"/>
            <a:ext cx="3340943" cy="2592112"/>
            <a:chOff x="0" y="0"/>
            <a:chExt cx="3340941" cy="2592110"/>
          </a:xfrm>
        </p:grpSpPr>
        <p:sp>
          <p:nvSpPr>
            <p:cNvPr id="248" name="Прямоугольник"/>
            <p:cNvSpPr/>
            <p:nvPr/>
          </p:nvSpPr>
          <p:spPr>
            <a:xfrm>
              <a:off x="0" y="0"/>
              <a:ext cx="3340942" cy="259211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49" name="image68.png" descr="image68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340942" cy="2592111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51" name="Rectangle 20"/>
          <p:cNvSpPr/>
          <p:nvPr/>
        </p:nvSpPr>
        <p:spPr>
          <a:xfrm>
            <a:off x="2938584" y="334963"/>
            <a:ext cx="9253416" cy="73660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2" name="Прямоугольник 3"/>
          <p:cNvSpPr txBox="1"/>
          <p:nvPr/>
        </p:nvSpPr>
        <p:spPr>
          <a:xfrm>
            <a:off x="3010096" y="412328"/>
            <a:ext cx="7096459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Про чиї обов</a:t>
            </a:r>
            <a:r>
              <a:t>’</a:t>
            </a:r>
            <a:r>
              <a:t>язки і які саме йдеться?</a:t>
            </a:r>
          </a:p>
        </p:txBody>
      </p:sp>
      <p:sp>
        <p:nvSpPr>
          <p:cNvPr id="253" name="Rectangle 22"/>
          <p:cNvSpPr/>
          <p:nvPr/>
        </p:nvSpPr>
        <p:spPr>
          <a:xfrm>
            <a:off x="11753850" y="6419850"/>
            <a:ext cx="438150" cy="4381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mph" nodeType="clickEffect" presetSubtype="0" presetID="26" grpId="9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38" dur="500" fill="hold" tmFilter="0, 0; .2, .5; .8, .5; 1, 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fill="hold" autoRev="1"/>
                                        <p:tgtEl>
                                          <p:spTgt spid="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mph" nodeType="clickEffect" presetSubtype="0" presetID="26" grpId="10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43" dur="500" fill="hold" tmFilter="0, 0; .2, .5; .8, .5; 1, 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fill="hold" autoRev="1"/>
                                        <p:tgtEl>
                                          <p:spTgt spid="2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mph" nodeType="clickEffect" presetSubtype="0" presetID="26" grpId="1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48" dur="500" fill="hold" tmFilter="0, 0; .2, .5; .8, .5; 1, 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fill="hold" autoRev="1"/>
                                        <p:tgtEl>
                                          <p:spTgt spid="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mph" nodeType="clickEffect" presetSubtype="0" presetID="26" grpId="12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53" dur="500" fill="hold" tmFilter="0, 0; .2, .5; .8, .5; 1, 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fill="hold" autoRev="1"/>
                                        <p:tgtEl>
                                          <p:spTgt spid="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mph" nodeType="clickEffect" presetSubtype="0" presetID="26" grpId="13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58" dur="500" fill="hold" tmFilter="0, 0; .2, .5; .8, .5; 1, 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fill="hold" autoRev="1"/>
                                        <p:tgtEl>
                                          <p:spTgt spid="2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mph" nodeType="clickEffect" presetSubtype="0" presetID="26" grpId="14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3" dur="500" fill="hold" tmFilter="0, 0; .2, .5; .8, .5; 1, 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fill="hold" autoRev="1"/>
                                        <p:tgtEl>
                                          <p:spTgt spid="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4"/>
      <p:bldP build="whole" bldLvl="1" animBg="1" rev="0" advAuto="0" spid="247" grpId="8"/>
      <p:bldP build="whole" bldLvl="1" animBg="1" rev="0" advAuto="0" spid="250" grpId="5"/>
      <p:bldP build="whole" bldLvl="1" animBg="1" rev="0" advAuto="0" spid="247" grpId="13"/>
      <p:bldP build="whole" bldLvl="1" animBg="1" rev="0" advAuto="0" spid="241" grpId="10"/>
      <p:bldP build="whole" bldLvl="1" animBg="1" rev="0" advAuto="0" spid="235" grpId="6"/>
      <p:bldP build="whole" bldLvl="1" animBg="1" rev="0" advAuto="0" spid="250" grpId="11"/>
      <p:bldP build="whole" bldLvl="1" animBg="1" rev="0" advAuto="0" spid="244" grpId="7"/>
      <p:bldP build="whole" bldLvl="1" animBg="1" rev="0" advAuto="0" spid="238" grpId="3"/>
      <p:bldP build="whole" bldLvl="1" animBg="1" rev="0" advAuto="0" spid="244" grpId="12"/>
      <p:bldP build="whole" bldLvl="1" animBg="1" rev="0" advAuto="0" spid="251" grpId="1"/>
      <p:bldP build="whole" bldLvl="1" animBg="1" rev="0" advAuto="0" spid="238" grpId="9"/>
      <p:bldP build="whole" bldLvl="1" animBg="1" rev="0" advAuto="0" spid="252" grpId="2"/>
      <p:bldP build="whole" bldLvl="1" animBg="1" rev="0" advAuto="0" spid="235" grpId="1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23"/>
          <p:cNvSpPr/>
          <p:nvPr/>
        </p:nvSpPr>
        <p:spPr>
          <a:xfrm>
            <a:off x="11753850" y="641985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5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350" y="1665288"/>
            <a:ext cx="6143625" cy="2570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Graphic 4" descr="Graphic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6937" y="3890962"/>
            <a:ext cx="1863726" cy="25225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58" name="Rectangle 30"/>
          <p:cNvSpPr/>
          <p:nvPr/>
        </p:nvSpPr>
        <p:spPr>
          <a:xfrm>
            <a:off x="0" y="438150"/>
            <a:ext cx="11236325" cy="7366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9" name="Заголовок 1"/>
          <p:cNvSpPr txBox="1"/>
          <p:nvPr/>
        </p:nvSpPr>
        <p:spPr>
          <a:xfrm>
            <a:off x="2014536" y="488922"/>
            <a:ext cx="9426576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lnSpc>
                <a:spcPct val="90000"/>
              </a:lnSpc>
              <a:defRPr sz="4000"/>
            </a:lvl1pPr>
          </a:lstStyle>
          <a:p>
            <a:pPr/>
            <a:r>
              <a:t>Як розраховується і оплачується послуга</a:t>
            </a:r>
          </a:p>
        </p:txBody>
      </p:sp>
      <p:pic>
        <p:nvPicPr>
          <p:cNvPr id="260" name="Graphic 5" descr="Graphic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0988" y="2406650"/>
            <a:ext cx="4852988" cy="33623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grpSp>
        <p:nvGrpSpPr>
          <p:cNvPr id="263" name="Picture 5"/>
          <p:cNvGrpSpPr/>
          <p:nvPr/>
        </p:nvGrpSpPr>
        <p:grpSpPr>
          <a:xfrm>
            <a:off x="7074003" y="2668683"/>
            <a:ext cx="3981008" cy="2164196"/>
            <a:chOff x="0" y="0"/>
            <a:chExt cx="3981007" cy="2164195"/>
          </a:xfrm>
        </p:grpSpPr>
        <p:sp>
          <p:nvSpPr>
            <p:cNvPr id="261" name="Прямоугольник"/>
            <p:cNvSpPr/>
            <p:nvPr/>
          </p:nvSpPr>
          <p:spPr>
            <a:xfrm>
              <a:off x="0" y="0"/>
              <a:ext cx="3981008" cy="2164196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62" name="image72.jpeg" descr="image72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981008" cy="2164196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66" name="Picture 8"/>
          <p:cNvGrpSpPr/>
          <p:nvPr/>
        </p:nvGrpSpPr>
        <p:grpSpPr>
          <a:xfrm>
            <a:off x="5799146" y="4673267"/>
            <a:ext cx="2536025" cy="1639501"/>
            <a:chOff x="0" y="0"/>
            <a:chExt cx="2536024" cy="1639499"/>
          </a:xfrm>
        </p:grpSpPr>
        <p:sp>
          <p:nvSpPr>
            <p:cNvPr id="264" name="Прямоугольник"/>
            <p:cNvSpPr/>
            <p:nvPr/>
          </p:nvSpPr>
          <p:spPr>
            <a:xfrm>
              <a:off x="0" y="0"/>
              <a:ext cx="2536025" cy="163950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65" name="image73.jpeg" descr="image73.jpe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536025" cy="1639500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67" name="Graphic 6" descr="Graphic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4471987"/>
            <a:ext cx="2692400" cy="23860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68" name="Rectangle 36"/>
          <p:cNvSpPr/>
          <p:nvPr/>
        </p:nvSpPr>
        <p:spPr>
          <a:xfrm>
            <a:off x="4870450" y="1289049"/>
            <a:ext cx="7321550" cy="1039936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9" name="TextBox 9"/>
          <p:cNvSpPr txBox="1"/>
          <p:nvPr/>
        </p:nvSpPr>
        <p:spPr>
          <a:xfrm>
            <a:off x="4763346" y="1412874"/>
            <a:ext cx="2422526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/>
            </a:pPr>
            <a:r>
              <a:t>Тар</a:t>
            </a:r>
            <a:r>
              <a:t>иф/Ціна</a:t>
            </a:r>
            <a:endParaRPr sz="2800"/>
          </a:p>
          <a:p>
            <a:pPr algn="ctr">
              <a:defRPr sz="2400"/>
            </a:pPr>
            <a:r>
              <a:t>за послугу</a:t>
            </a:r>
          </a:p>
        </p:txBody>
      </p:sp>
      <p:sp>
        <p:nvSpPr>
          <p:cNvPr id="270" name="TextBox 38"/>
          <p:cNvSpPr txBox="1"/>
          <p:nvPr/>
        </p:nvSpPr>
        <p:spPr>
          <a:xfrm>
            <a:off x="7133686" y="1412874"/>
            <a:ext cx="2635790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/>
            </a:pPr>
            <a:r>
              <a:t>Кількість послуги</a:t>
            </a:r>
            <a:endParaRPr sz="2800"/>
          </a:p>
          <a:p>
            <a:pPr algn="ctr">
              <a:defRPr sz="2400"/>
            </a:pPr>
            <a:r>
              <a:t>на місяць</a:t>
            </a:r>
          </a:p>
        </p:txBody>
      </p:sp>
      <p:sp>
        <p:nvSpPr>
          <p:cNvPr id="271" name="TextBox 39"/>
          <p:cNvSpPr txBox="1"/>
          <p:nvPr/>
        </p:nvSpPr>
        <p:spPr>
          <a:xfrm>
            <a:off x="9839070" y="1416049"/>
            <a:ext cx="2422526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/>
            </a:pPr>
            <a:r>
              <a:t>Місячна плата</a:t>
            </a:r>
            <a:endParaRPr sz="2800"/>
          </a:p>
          <a:p>
            <a:pPr algn="ctr">
              <a:defRPr sz="2400"/>
            </a:pPr>
            <a:r>
              <a:t>за послугу</a:t>
            </a:r>
          </a:p>
        </p:txBody>
      </p:sp>
      <p:sp>
        <p:nvSpPr>
          <p:cNvPr id="272" name="Multiplication Sign 10"/>
          <p:cNvSpPr/>
          <p:nvPr/>
        </p:nvSpPr>
        <p:spPr>
          <a:xfrm>
            <a:off x="6909854" y="1692344"/>
            <a:ext cx="304911" cy="304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237"/>
                </a:moveTo>
                <a:lnTo>
                  <a:pt x="5237" y="0"/>
                </a:lnTo>
                <a:lnTo>
                  <a:pt x="10800" y="5563"/>
                </a:lnTo>
                <a:lnTo>
                  <a:pt x="16363" y="0"/>
                </a:lnTo>
                <a:lnTo>
                  <a:pt x="21600" y="5237"/>
                </a:lnTo>
                <a:lnTo>
                  <a:pt x="16037" y="10800"/>
                </a:lnTo>
                <a:lnTo>
                  <a:pt x="21600" y="16363"/>
                </a:lnTo>
                <a:lnTo>
                  <a:pt x="16363" y="21600"/>
                </a:lnTo>
                <a:lnTo>
                  <a:pt x="10800" y="16037"/>
                </a:lnTo>
                <a:lnTo>
                  <a:pt x="5237" y="21600"/>
                </a:lnTo>
                <a:lnTo>
                  <a:pt x="0" y="16363"/>
                </a:lnTo>
                <a:lnTo>
                  <a:pt x="5563" y="10800"/>
                </a:lnTo>
                <a:close/>
              </a:path>
            </a:pathLst>
          </a:custGeom>
          <a:solidFill>
            <a:srgbClr val="009343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3" name="Equals 11"/>
          <p:cNvSpPr/>
          <p:nvPr/>
        </p:nvSpPr>
        <p:spPr>
          <a:xfrm>
            <a:off x="9642049" y="1751333"/>
            <a:ext cx="339497" cy="270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8640"/>
                </a:lnTo>
                <a:lnTo>
                  <a:pt x="0" y="8640"/>
                </a:lnTo>
                <a:close/>
                <a:moveTo>
                  <a:pt x="0" y="12960"/>
                </a:moveTo>
                <a:lnTo>
                  <a:pt x="21600" y="1296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9343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74" name="Rectangle 42"/>
          <p:cNvSpPr/>
          <p:nvPr/>
        </p:nvSpPr>
        <p:spPr>
          <a:xfrm>
            <a:off x="11315700" y="5975350"/>
            <a:ext cx="438150" cy="438150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5" name="Rectangle 43"/>
          <p:cNvSpPr/>
          <p:nvPr/>
        </p:nvSpPr>
        <p:spPr>
          <a:xfrm>
            <a:off x="11753850" y="0"/>
            <a:ext cx="438150" cy="4381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6" name="Rectangle 44"/>
          <p:cNvSpPr/>
          <p:nvPr/>
        </p:nvSpPr>
        <p:spPr>
          <a:xfrm>
            <a:off x="225425" y="4100512"/>
            <a:ext cx="438150" cy="438151"/>
          </a:xfrm>
          <a:prstGeom prst="rect">
            <a:avLst/>
          </a:prstGeom>
          <a:solidFill>
            <a:srgbClr val="FAC50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10"/>
      <p:bldP build="whole" bldLvl="1" animBg="1" rev="0" advAuto="0" spid="257" grpId="13"/>
      <p:bldP build="whole" bldLvl="1" animBg="1" rev="0" advAuto="0" spid="259" grpId="2"/>
      <p:bldP build="whole" bldLvl="1" animBg="1" rev="0" advAuto="0" spid="270" grpId="5"/>
      <p:bldP build="whole" bldLvl="1" animBg="1" rev="0" advAuto="0" spid="266" grpId="12"/>
      <p:bldP build="whole" bldLvl="1" animBg="1" rev="0" advAuto="0" spid="256" grpId="9"/>
      <p:bldP build="whole" bldLvl="1" animBg="1" rev="0" advAuto="0" spid="273" grpId="4"/>
      <p:bldP build="whole" bldLvl="1" animBg="1" rev="0" advAuto="0" spid="258" grpId="1"/>
      <p:bldP build="whole" bldLvl="1" animBg="1" rev="0" advAuto="0" spid="271" grpId="3"/>
      <p:bldP build="whole" bldLvl="1" animBg="1" rev="0" advAuto="0" spid="269" grpId="7"/>
      <p:bldP build="whole" bldLvl="1" animBg="1" rev="0" advAuto="0" spid="263" grpId="11"/>
      <p:bldP build="whole" bldLvl="1" animBg="1" rev="0" advAuto="0" spid="272" grpId="6"/>
      <p:bldP build="whole" bldLvl="1" animBg="1" rev="0" advAuto="0" spid="268" grpId="8"/>
      <p:bldP build="whole" bldLvl="1" animBg="1" rev="0" advAuto="0" spid="267" grpId="1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