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96" r:id="rId2"/>
    <p:sldId id="331" r:id="rId3"/>
    <p:sldId id="342" r:id="rId4"/>
    <p:sldId id="333" r:id="rId5"/>
    <p:sldId id="344" r:id="rId6"/>
    <p:sldId id="588" r:id="rId7"/>
    <p:sldId id="589" r:id="rId8"/>
    <p:sldId id="590" r:id="rId9"/>
    <p:sldId id="591" r:id="rId10"/>
    <p:sldId id="592" r:id="rId11"/>
    <p:sldId id="593" r:id="rId12"/>
    <p:sldId id="594" r:id="rId13"/>
    <p:sldId id="595" r:id="rId14"/>
    <p:sldId id="347" r:id="rId15"/>
    <p:sldId id="348" r:id="rId16"/>
    <p:sldId id="353" r:id="rId17"/>
    <p:sldId id="587" r:id="rId18"/>
    <p:sldId id="349" r:id="rId19"/>
    <p:sldId id="586" r:id="rId20"/>
    <p:sldId id="340" r:id="rId21"/>
    <p:sldId id="329" r:id="rId22"/>
    <p:sldId id="341" r:id="rId23"/>
  </p:sldIdLst>
  <p:sldSz cx="12192000" cy="6858000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la" initials="" lastIdx="14" clrIdx="0"/>
  <p:cmAuthor id="2" name="Gala" initials="G" lastIdx="3" clrIdx="1">
    <p:extLst>
      <p:ext uri="{19B8F6BF-5375-455C-9EA6-DF929625EA0E}">
        <p15:presenceInfo xmlns:p15="http://schemas.microsoft.com/office/powerpoint/2012/main" xmlns="" userId="Gal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C0E5"/>
    <a:srgbClr val="76ACDD"/>
    <a:srgbClr val="407D3D"/>
    <a:srgbClr val="AF5A94"/>
    <a:srgbClr val="C08D2C"/>
    <a:srgbClr val="28A8E0"/>
    <a:srgbClr val="FBAF43"/>
    <a:srgbClr val="009343"/>
    <a:srgbClr val="FAC5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4" autoAdjust="0"/>
    <p:restoredTop sz="96120" autoAdjust="0"/>
  </p:normalViewPr>
  <p:slideViewPr>
    <p:cSldViewPr snapToGrid="0">
      <p:cViewPr>
        <p:scale>
          <a:sx n="75" d="100"/>
          <a:sy n="75" d="100"/>
        </p:scale>
        <p:origin x="-198" y="-8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3B67FC9A-496E-4E5B-BEE5-FDBE47B2EA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7D8D6BD-50B3-43BF-B94E-21476938BF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4DF8C84-8856-4DFC-B9D6-5C7B3D590B56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C58FA4B-88CC-40D6-AA7A-35D2DB67EB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8A94E03-2585-4FBE-B16D-182B7687D8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D5F8B8-5523-4AAA-8196-6F0EC6DC41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7998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4CA8AF3-1A08-41B0-B8FC-793F51E4C6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A37C23A-18E2-4C51-9CBC-2B03EAD0796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6C3A4E5-18D5-402F-8176-7E14A4C9E789}" type="datetimeFigureOut">
              <a:rPr lang="en-US"/>
              <a:pPr>
                <a:defRPr/>
              </a:pPr>
              <a:t>5/26/2020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82AE9FDB-3FD7-4E1B-A9EF-3BBE6254A1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DBCE03D5-BF35-4FFC-B64D-D67D2F6D60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740E166-49F0-4AE6-B093-6AD14F9A052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573564B-D316-41C3-8196-7CCB94171F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9CC2D72-1505-46E6-9EA1-90F070CB60F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8176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D831C8D-447D-4744-A698-0DC143292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A8515-B501-4786-A402-8019CEDFBF59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2413621-0B1F-4F2C-AF44-F1B508127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CAC3206-E30C-42E2-88C9-F4DE40DD9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57DBE-AE01-4F3E-9683-78DA491D75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886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BE3A19-88ED-42D3-9780-00044B943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CBDB-22BF-4A81-ADC4-009601856536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1CF6840-0A1E-4E8D-AE9E-C37BF13D6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DED3EC9-3698-4F88-B7FC-62F3A6377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50A67-FD22-4D08-BD3D-B475C16656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046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4434DA-54C6-463C-98BD-C9B1B36D5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3D5EE-249D-46FE-8363-A09CC3B38701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8D69DF2-9255-4AA7-95C9-AC64A3E58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8C5A585-273E-496D-AD46-20EF6257E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32A46-08E2-4583-A325-C12A52BBB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701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6E0BE0-F289-4331-804E-A28DCE8B5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5EC97-B869-475B-B886-FE6F3C2E5B5A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D4AEC38-C086-4654-87E5-C0392D8D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92771F-8BD3-4129-852B-A08EA9E8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1EA0D-0F8A-4989-912F-B46C580FDB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309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56842AA-598A-4B60-951C-D202AACBF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C37C-6D94-4FEA-848F-9880278D1BE6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BD77D3B-FC6B-4B50-9C54-987F8BE48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EBF9DD-558A-4338-879B-8055408E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23B7E-7A6B-4B66-B6F2-AF7EDE6ACD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9329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086FD666-0990-47FA-BF30-EBE52FB94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1E480-2755-492B-86E3-77B84F823F8C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1F90ABA8-6E16-4960-AAA2-EA752BBC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E3B8B4B5-36B2-4DAA-9FB9-B6B0C356F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E2196-69EB-4996-A335-08512569DB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7665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30F0A150-5332-4158-8E95-A20AC92D1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AF1E6-0846-463D-A268-5475FC5E1745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BD6F7B90-A655-4233-9370-2B7A83412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14B8B3C3-A794-4386-85FB-5EFF09C89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0D4EA-A59D-4D50-8A59-A6720A80B3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348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3D363D11-1EA1-4788-BDE1-E58A47C0A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FCE79-FEF4-4BB3-B173-F2F90B1A4237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DB8A709D-5E31-4527-9DD2-E3DCD0118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10CFC9BE-583D-4E72-8EEC-3DB2DBBAA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5561A-D144-48E2-B231-C9E20C504E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1067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C59DD50C-70C7-42FA-8445-08D1DF4B3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DEF64-1FD3-4D52-B1B5-70DA41793CC7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45775657-3EC5-46D4-BA36-56BBBF02A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88379825-A9B8-43E7-A486-BA0EC3E1E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85C05-552D-47B1-82C5-B43F9F8610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1586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3591ECC3-79DF-402B-A984-739545E34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9C19F-D478-4739-8E3F-A30A9AD52CAC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8C8B044F-7A57-4846-A893-13E045331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B4A644F3-0F32-4636-8046-D6C014A9A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7A150-6C0F-44BE-85CE-DA4104F228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730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4CE6241E-BEAA-4326-B221-AA569B99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61C7-C214-44B1-AE69-4FB95E546415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C6BE5C99-4F3F-4637-9D7E-C6D635124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1AAB9CA7-25C5-4D90-9B76-8B05F7462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DAD26-E1B0-4549-8063-4E6CF81B83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82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xmlns="" id="{68D4A734-4781-4E0A-886F-A1C45E3F026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xmlns="" id="{E24E7657-F070-4A0F-9BF1-C8CE06D071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E914C64-3B36-430C-9919-C9514BDBB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568031-C3A5-4FC5-B2A4-54DE3A93861B}" type="datetimeFigureOut">
              <a:rPr lang="ru-RU"/>
              <a:pPr>
                <a:defRPr/>
              </a:pPr>
              <a:t>26.05.2020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76FFCF6-BDBD-4ECB-8859-6359D88BAD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FBDF4C-1E6B-42B5-A414-50C956C293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3455AC-E032-4CE6-A76E-EE4FE93C3F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Picture 6">
            <a:extLst>
              <a:ext uri="{FF2B5EF4-FFF2-40B4-BE49-F238E27FC236}">
                <a16:creationId xmlns:a16="http://schemas.microsoft.com/office/drawing/2014/main" xmlns="" id="{3E0A6C4E-BB42-46A6-8550-CBE04F01595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5425"/>
            <a:ext cx="12192000" cy="861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image" Target="../media/image30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hyperlink" Target="https://globalcompact.org.ua/tsili-stijkogo-rozvytku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image" Target="../media/image30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DC2447-0871-4CC0-A2D1-DA11652CCB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5780" y="392537"/>
            <a:ext cx="3179676" cy="2090057"/>
          </a:xfrm>
          <a:noFill/>
          <a:effectLst>
            <a:softEdge rad="12700"/>
          </a:effec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uk-UA" sz="3200" b="1" dirty="0">
                <a:solidFill>
                  <a:srgbClr val="407D3D"/>
                </a:solidFill>
                <a:latin typeface="Century Gothic" panose="020B0502020202020204" pitchFamily="34" charset="0"/>
              </a:rPr>
              <a:t>Заняття 1</a:t>
            </a:r>
            <a:endParaRPr lang="ru-RU" sz="3200" b="1" dirty="0">
              <a:solidFill>
                <a:srgbClr val="407D3D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BC726B1-811D-4D20-BCAE-848AAB299F07}"/>
              </a:ext>
            </a:extLst>
          </p:cNvPr>
          <p:cNvSpPr/>
          <p:nvPr/>
        </p:nvSpPr>
        <p:spPr bwMode="auto">
          <a:xfrm>
            <a:off x="2524125" y="1643063"/>
            <a:ext cx="9667875" cy="209073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02" name="TextBox 4">
            <a:extLst>
              <a:ext uri="{FF2B5EF4-FFF2-40B4-BE49-F238E27FC236}">
                <a16:creationId xmlns:a16="http://schemas.microsoft.com/office/drawing/2014/main" xmlns="" id="{E4E0FF5E-0D45-44E0-82E3-6BD5AF81C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525" y="1800225"/>
            <a:ext cx="92281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800" dirty="0">
                <a:latin typeface="+mn-lt"/>
              </a:rPr>
              <a:t>Ц</a:t>
            </a:r>
            <a:r>
              <a:rPr lang="uk-UA" altLang="ru-RU" sz="4800" dirty="0">
                <a:latin typeface="+mn-lt"/>
              </a:rPr>
              <a:t>ілі сталого розвитку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sz="4800" dirty="0">
                <a:latin typeface="+mn-lt"/>
              </a:rPr>
              <a:t>й зміна клімату на планеті</a:t>
            </a:r>
            <a:endParaRPr lang="en-US" altLang="ru-RU" sz="4800" dirty="0"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0771962-60EA-4348-BF55-BF9534DEB53B}"/>
              </a:ext>
            </a:extLst>
          </p:cNvPr>
          <p:cNvSpPr/>
          <p:nvPr/>
        </p:nvSpPr>
        <p:spPr bwMode="auto">
          <a:xfrm>
            <a:off x="1301750" y="-17463"/>
            <a:ext cx="438150" cy="438151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08C763F-E86B-4B23-86FF-521AC66C5DF0}"/>
              </a:ext>
            </a:extLst>
          </p:cNvPr>
          <p:cNvSpPr/>
          <p:nvPr/>
        </p:nvSpPr>
        <p:spPr bwMode="auto">
          <a:xfrm>
            <a:off x="0" y="-17463"/>
            <a:ext cx="438150" cy="438151"/>
          </a:xfrm>
          <a:prstGeom prst="rect">
            <a:avLst/>
          </a:prstGeom>
          <a:solidFill>
            <a:srgbClr val="FBA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B06F6181-DD52-4092-AF4D-1611DBB14CF5}"/>
              </a:ext>
            </a:extLst>
          </p:cNvPr>
          <p:cNvSpPr/>
          <p:nvPr/>
        </p:nvSpPr>
        <p:spPr bwMode="auto">
          <a:xfrm>
            <a:off x="427038" y="-17463"/>
            <a:ext cx="438150" cy="438151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xmlns="" id="{C240C2D5-26AE-416F-80F2-95161F7FD95F}"/>
              </a:ext>
            </a:extLst>
          </p:cNvPr>
          <p:cNvSpPr/>
          <p:nvPr/>
        </p:nvSpPr>
        <p:spPr bwMode="auto">
          <a:xfrm>
            <a:off x="865188" y="-17463"/>
            <a:ext cx="438150" cy="438151"/>
          </a:xfrm>
          <a:prstGeom prst="rect">
            <a:avLst/>
          </a:prstGeom>
          <a:solidFill>
            <a:srgbClr val="76A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4107" name="Graphic 15">
            <a:extLst>
              <a:ext uri="{FF2B5EF4-FFF2-40B4-BE49-F238E27FC236}">
                <a16:creationId xmlns:a16="http://schemas.microsoft.com/office/drawing/2014/main" xmlns="" id="{7C77A670-2487-4CE1-B50D-3CC56C5D3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63" y="3890963"/>
            <a:ext cx="1935162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8">
            <a:extLst>
              <a:ext uri="{FF2B5EF4-FFF2-40B4-BE49-F238E27FC236}">
                <a16:creationId xmlns:a16="http://schemas.microsoft.com/office/drawing/2014/main" xmlns="" id="{723B03D4-952C-4056-97CC-D8C62A4424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643063"/>
            <a:ext cx="2092325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Graphic 4927">
            <a:extLst>
              <a:ext uri="{FF2B5EF4-FFF2-40B4-BE49-F238E27FC236}">
                <a16:creationId xmlns:a16="http://schemas.microsoft.com/office/drawing/2014/main" xmlns="" id="{24CEA064-98DF-4673-BA7C-B216EECB9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88" y="3981450"/>
            <a:ext cx="2092325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9" name="Rectangle 898">
            <a:extLst>
              <a:ext uri="{FF2B5EF4-FFF2-40B4-BE49-F238E27FC236}">
                <a16:creationId xmlns:a16="http://schemas.microsoft.com/office/drawing/2014/main" xmlns="" id="{B9177A8E-CD0D-46CC-AE80-61BD6133309C}"/>
              </a:ext>
            </a:extLst>
          </p:cNvPr>
          <p:cNvSpPr/>
          <p:nvPr/>
        </p:nvSpPr>
        <p:spPr bwMode="auto">
          <a:xfrm>
            <a:off x="1739900" y="-17463"/>
            <a:ext cx="438150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900" name="Rectangle 12">
            <a:extLst>
              <a:ext uri="{FF2B5EF4-FFF2-40B4-BE49-F238E27FC236}">
                <a16:creationId xmlns:a16="http://schemas.microsoft.com/office/drawing/2014/main" xmlns="" id="{606420EB-C5A0-45C0-80C6-07B1325EAA0B}"/>
              </a:ext>
            </a:extLst>
          </p:cNvPr>
          <p:cNvSpPr/>
          <p:nvPr/>
        </p:nvSpPr>
        <p:spPr bwMode="auto">
          <a:xfrm>
            <a:off x="11753850" y="6419850"/>
            <a:ext cx="438150" cy="438150"/>
          </a:xfrm>
          <a:prstGeom prst="rect">
            <a:avLst/>
          </a:prstGeom>
          <a:solidFill>
            <a:srgbClr val="76A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01" name="Rectangle 12">
            <a:extLst>
              <a:ext uri="{FF2B5EF4-FFF2-40B4-BE49-F238E27FC236}">
                <a16:creationId xmlns:a16="http://schemas.microsoft.com/office/drawing/2014/main" xmlns="" id="{A5915B7A-FFA6-436E-AF55-1EEC6C95BD29}"/>
              </a:ext>
            </a:extLst>
          </p:cNvPr>
          <p:cNvSpPr/>
          <p:nvPr/>
        </p:nvSpPr>
        <p:spPr bwMode="auto">
          <a:xfrm>
            <a:off x="2085975" y="1204913"/>
            <a:ext cx="438150" cy="438150"/>
          </a:xfrm>
          <a:prstGeom prst="rect">
            <a:avLst/>
          </a:prstGeom>
          <a:solidFill>
            <a:srgbClr val="76A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02" name="Rectangle 901">
            <a:extLst>
              <a:ext uri="{FF2B5EF4-FFF2-40B4-BE49-F238E27FC236}">
                <a16:creationId xmlns:a16="http://schemas.microsoft.com/office/drawing/2014/main" xmlns="" id="{4CB315FE-58F3-4428-B7DE-886046F724AE}"/>
              </a:ext>
            </a:extLst>
          </p:cNvPr>
          <p:cNvSpPr/>
          <p:nvPr/>
        </p:nvSpPr>
        <p:spPr bwMode="auto">
          <a:xfrm>
            <a:off x="-11113" y="3733800"/>
            <a:ext cx="438151" cy="438150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4115" name="Прямоугольник 2">
            <a:extLst>
              <a:ext uri="{FF2B5EF4-FFF2-40B4-BE49-F238E27FC236}">
                <a16:creationId xmlns:a16="http://schemas.microsoft.com/office/drawing/2014/main" xmlns="" id="{BEB148DE-5F02-41F8-B0DE-87AA2602A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50" y="6419850"/>
            <a:ext cx="11884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400" dirty="0">
                <a:latin typeface="+mn-lt"/>
              </a:rPr>
              <a:t>Навчальний курс для учн</a:t>
            </a:r>
            <a:r>
              <a:rPr lang="uk-UA" altLang="en-US" sz="1400" dirty="0">
                <a:latin typeface="+mn-lt"/>
              </a:rPr>
              <a:t>ів</a:t>
            </a:r>
            <a:r>
              <a:rPr lang="ru-RU" altLang="en-US" sz="1400" dirty="0">
                <a:latin typeface="+mn-lt"/>
              </a:rPr>
              <a:t> 7-9 класів основної школи на тему «Зміна клімату і наслідки кліматичних </a:t>
            </a:r>
            <a:r>
              <a:rPr lang="ru-RU" altLang="en-US" sz="1400" dirty="0" err="1">
                <a:latin typeface="+mn-lt"/>
              </a:rPr>
              <a:t>змін</a:t>
            </a:r>
            <a:r>
              <a:rPr lang="ru-RU" altLang="en-US" sz="1400">
                <a:latin typeface="+mn-lt"/>
              </a:rPr>
              <a:t>»</a:t>
            </a:r>
            <a:endParaRPr lang="ru-RU" altLang="en-US" sz="1400" dirty="0">
              <a:latin typeface="+mn-lt"/>
            </a:endParaRPr>
          </a:p>
        </p:txBody>
      </p:sp>
      <p:pic>
        <p:nvPicPr>
          <p:cNvPr id="18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xmlns="" id="{347E1762-A891-4B63-8A57-4F5459A9E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3737516"/>
            <a:ext cx="2322513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DF783662-1EB5-490D-B260-AE4D99A55089}"/>
              </a:ext>
            </a:extLst>
          </p:cNvPr>
          <p:cNvSpPr txBox="1">
            <a:spLocks/>
          </p:cNvSpPr>
          <p:nvPr/>
        </p:nvSpPr>
        <p:spPr bwMode="auto">
          <a:xfrm>
            <a:off x="2115761" y="-1329326"/>
            <a:ext cx="8577639" cy="60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endParaRPr lang="en-GB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1146" y="485162"/>
            <a:ext cx="9693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Широкомасштабне забруднення</a:t>
            </a:r>
            <a:endParaRPr lang="en-GB" sz="4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52A5FE-80E7-4951-885A-9A859C5947AA}"/>
              </a:ext>
            </a:extLst>
          </p:cNvPr>
          <p:cNvSpPr/>
          <p:nvPr/>
        </p:nvSpPr>
        <p:spPr>
          <a:xfrm>
            <a:off x="8250645" y="1668473"/>
            <a:ext cx="3506380" cy="1200329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міських жителів живуть </a:t>
            </a:r>
            <a:r>
              <a:rPr lang="en-US" sz="2400" dirty="0">
                <a:solidFill>
                  <a:schemeClr val="tx1"/>
                </a:solidFill>
              </a:rPr>
              <a:t>  </a:t>
            </a:r>
            <a:r>
              <a:rPr lang="ru-RU" sz="2400" dirty="0">
                <a:solidFill>
                  <a:schemeClr val="tx1"/>
                </a:solidFill>
              </a:rPr>
              <a:t>у містах, де якість повітря небезпечна для здоров'я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BF354D-764C-4391-A6E3-7A45937D43FB}"/>
              </a:ext>
            </a:extLst>
          </p:cNvPr>
          <p:cNvSpPr/>
          <p:nvPr/>
        </p:nvSpPr>
        <p:spPr>
          <a:xfrm>
            <a:off x="10456657" y="610526"/>
            <a:ext cx="1535650" cy="119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en-US" sz="4000" dirty="0">
                <a:latin typeface="+mn-lt"/>
              </a:rPr>
              <a:t>9 </a:t>
            </a:r>
            <a:r>
              <a:rPr lang="uk-UA" sz="4000" dirty="0">
                <a:latin typeface="+mn-lt"/>
              </a:rPr>
              <a:t>з</a:t>
            </a:r>
            <a:r>
              <a:rPr lang="en-US" sz="4000" dirty="0">
                <a:latin typeface="+mn-lt"/>
              </a:rPr>
              <a:t> 10</a:t>
            </a:r>
            <a:endParaRPr lang="nb-NO" sz="4000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372AB735-1C28-46E8-8A0C-99F473B0E2F3}"/>
              </a:ext>
            </a:extLst>
          </p:cNvPr>
          <p:cNvSpPr/>
          <p:nvPr/>
        </p:nvSpPr>
        <p:spPr>
          <a:xfrm>
            <a:off x="8247470" y="3389599"/>
            <a:ext cx="3506380" cy="1200329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685749"/>
            <a:r>
              <a:rPr lang="ru-RU" sz="2400" dirty="0">
                <a:solidFill>
                  <a:schemeClr val="tx1"/>
                </a:solidFill>
              </a:rPr>
              <a:t>смертей/рік від забруднення довкілля     в 2015 р.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B497561-D265-4F2C-94EA-F6D332D9D40B}"/>
              </a:ext>
            </a:extLst>
          </p:cNvPr>
          <p:cNvSpPr/>
          <p:nvPr/>
        </p:nvSpPr>
        <p:spPr>
          <a:xfrm>
            <a:off x="10418557" y="2344345"/>
            <a:ext cx="1441420" cy="1199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uk-UA" sz="4000" dirty="0">
                <a:latin typeface="+mn-lt"/>
              </a:rPr>
              <a:t>9 млн</a:t>
            </a:r>
            <a:endParaRPr lang="nb-NO" sz="4000" dirty="0">
              <a:latin typeface="+mn-lt"/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11753850" y="6419850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11" name="Content Placeholder 5">
            <a:extLst>
              <a:ext uri="{FF2B5EF4-FFF2-40B4-BE49-F238E27FC236}">
                <a16:creationId xmlns:a16="http://schemas.microsoft.com/office/drawing/2014/main" xmlns="" id="{D1D678A3-A04B-4C3A-AC76-26AC6335B0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0"/>
          <a:stretch/>
        </p:blipFill>
        <p:spPr>
          <a:xfrm>
            <a:off x="0" y="1178505"/>
            <a:ext cx="8253820" cy="524134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25C3E2E-3FE2-49A8-9B05-318CE1220195}"/>
              </a:ext>
            </a:extLst>
          </p:cNvPr>
          <p:cNvSpPr/>
          <p:nvPr/>
        </p:nvSpPr>
        <p:spPr>
          <a:xfrm>
            <a:off x="9457145" y="4550307"/>
            <a:ext cx="41695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/>
            <a:r>
              <a:rPr lang="ru-RU" sz="4000" dirty="0">
                <a:latin typeface="+mn-lt"/>
              </a:rPr>
              <a:t>До 2050 р. </a:t>
            </a:r>
            <a:endParaRPr lang="nb-NO" sz="4000" dirty="0">
              <a:latin typeface="+mn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C78D9FD-D162-47EE-9928-AFE33663EAAF}"/>
              </a:ext>
            </a:extLst>
          </p:cNvPr>
          <p:cNvSpPr/>
          <p:nvPr/>
        </p:nvSpPr>
        <p:spPr>
          <a:xfrm>
            <a:off x="8247470" y="5138281"/>
            <a:ext cx="3506380" cy="1281569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685749">
              <a:lnSpc>
                <a:spcPct val="80000"/>
              </a:lnSpc>
            </a:pPr>
            <a:r>
              <a:rPr lang="ru-RU" sz="2400" dirty="0">
                <a:solidFill>
                  <a:schemeClr val="tx1"/>
                </a:solidFill>
              </a:rPr>
              <a:t>В океані може бути </a:t>
            </a:r>
            <a:r>
              <a:rPr lang="ru-RU" sz="2400" kern="0" dirty="0">
                <a:solidFill>
                  <a:schemeClr val="tx1"/>
                </a:solidFill>
              </a:rPr>
              <a:t>більше пластику ніж риби</a:t>
            </a:r>
            <a:r>
              <a:rPr lang="nb-NO" sz="2400" kern="0" dirty="0">
                <a:solidFill>
                  <a:schemeClr val="tx1"/>
                </a:solidFill>
              </a:rPr>
              <a:t/>
            </a:r>
            <a:br>
              <a:rPr lang="nb-NO" sz="2400" kern="0" dirty="0">
                <a:solidFill>
                  <a:schemeClr val="tx1"/>
                </a:solidFill>
              </a:rPr>
            </a:br>
            <a:endParaRPr lang="nb-NO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5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DF783662-1EB5-490D-B260-AE4D99A55089}"/>
              </a:ext>
            </a:extLst>
          </p:cNvPr>
          <p:cNvSpPr txBox="1">
            <a:spLocks/>
          </p:cNvSpPr>
          <p:nvPr/>
        </p:nvSpPr>
        <p:spPr bwMode="auto">
          <a:xfrm>
            <a:off x="2115761" y="-1329326"/>
            <a:ext cx="8577639" cy="60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endParaRPr lang="en-GB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0046" y="485162"/>
            <a:ext cx="9693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Робота не </a:t>
            </a:r>
            <a:r>
              <a:rPr lang="uk-UA" sz="4000" dirty="0"/>
              <a:t>оплачюється</a:t>
            </a:r>
            <a:endParaRPr lang="en-GB" sz="4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52A5FE-80E7-4951-885A-9A859C5947AA}"/>
              </a:ext>
            </a:extLst>
          </p:cNvPr>
          <p:cNvSpPr/>
          <p:nvPr/>
        </p:nvSpPr>
        <p:spPr>
          <a:xfrm>
            <a:off x="421752" y="2598003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uk-UA" sz="2400" dirty="0">
                <a:solidFill>
                  <a:schemeClr val="tx1"/>
                </a:solidFill>
              </a:rPr>
              <a:t>Залучено до дитячої праці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BF354D-764C-4391-A6E3-7A45937D43FB}"/>
              </a:ext>
            </a:extLst>
          </p:cNvPr>
          <p:cNvSpPr/>
          <p:nvPr/>
        </p:nvSpPr>
        <p:spPr>
          <a:xfrm>
            <a:off x="348321" y="1489256"/>
            <a:ext cx="2721980" cy="119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nb-NO" sz="4000" kern="0" spc="-300" dirty="0">
                <a:latin typeface="+mn-lt"/>
              </a:rPr>
              <a:t>&gt;150</a:t>
            </a:r>
            <a:r>
              <a:rPr lang="uk-UA" sz="4000" kern="0" spc="-300" dirty="0">
                <a:latin typeface="+mn-lt"/>
              </a:rPr>
              <a:t>  млн</a:t>
            </a:r>
            <a:endParaRPr lang="nb-NO" sz="2400" kern="0" spc="-300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372AB735-1C28-46E8-8A0C-99F473B0E2F3}"/>
              </a:ext>
            </a:extLst>
          </p:cNvPr>
          <p:cNvSpPr/>
          <p:nvPr/>
        </p:nvSpPr>
        <p:spPr>
          <a:xfrm>
            <a:off x="421752" y="4319129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</a:rPr>
              <a:t>найбідніших людей мають роботу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B497561-D265-4F2C-94EA-F6D332D9D40B}"/>
              </a:ext>
            </a:extLst>
          </p:cNvPr>
          <p:cNvSpPr/>
          <p:nvPr/>
        </p:nvSpPr>
        <p:spPr>
          <a:xfrm>
            <a:off x="348321" y="3210375"/>
            <a:ext cx="1915589" cy="1199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uk-UA" sz="4000" dirty="0">
                <a:latin typeface="+mn-lt"/>
              </a:rPr>
              <a:t>Третина</a:t>
            </a:r>
            <a:endParaRPr lang="nb-NO" sz="4000" dirty="0">
              <a:latin typeface="+mn-lt"/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0" y="6419850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E1FBBE7-B4CE-4A9D-83C8-E718FBC5D8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8132" y="1210995"/>
            <a:ext cx="8263868" cy="520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87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DF783662-1EB5-490D-B260-AE4D99A55089}"/>
              </a:ext>
            </a:extLst>
          </p:cNvPr>
          <p:cNvSpPr txBox="1">
            <a:spLocks/>
          </p:cNvSpPr>
          <p:nvPr/>
        </p:nvSpPr>
        <p:spPr bwMode="auto">
          <a:xfrm>
            <a:off x="2115761" y="-1329326"/>
            <a:ext cx="8577639" cy="60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endParaRPr lang="en-GB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9970" y="485162"/>
            <a:ext cx="10687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Молодь особливо вразлива</a:t>
            </a:r>
            <a:endParaRPr lang="en-GB" sz="4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52A5FE-80E7-4951-885A-9A859C5947AA}"/>
              </a:ext>
            </a:extLst>
          </p:cNvPr>
          <p:cNvSpPr/>
          <p:nvPr/>
        </p:nvSpPr>
        <p:spPr>
          <a:xfrm>
            <a:off x="8253820" y="2306049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ймовірніше бути безробітними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BF354D-764C-4391-A6E3-7A45937D43FB}"/>
              </a:ext>
            </a:extLst>
          </p:cNvPr>
          <p:cNvSpPr/>
          <p:nvPr/>
        </p:nvSpPr>
        <p:spPr>
          <a:xfrm>
            <a:off x="10280516" y="1210002"/>
            <a:ext cx="3108736" cy="119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uk-UA" sz="4000" dirty="0">
                <a:latin typeface="+mn-lt"/>
              </a:rPr>
              <a:t>Втричі</a:t>
            </a:r>
            <a:endParaRPr lang="nb-NO" sz="4000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372AB735-1C28-46E8-8A0C-99F473B0E2F3}"/>
              </a:ext>
            </a:extLst>
          </p:cNvPr>
          <p:cNvSpPr/>
          <p:nvPr/>
        </p:nvSpPr>
        <p:spPr>
          <a:xfrm>
            <a:off x="8253820" y="4480858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робочих місць потрібні   у наступні 10 років 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B497561-D265-4F2C-94EA-F6D332D9D40B}"/>
              </a:ext>
            </a:extLst>
          </p:cNvPr>
          <p:cNvSpPr/>
          <p:nvPr/>
        </p:nvSpPr>
        <p:spPr>
          <a:xfrm>
            <a:off x="9912191" y="3437376"/>
            <a:ext cx="1960793" cy="1199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ru-RU" sz="4000" dirty="0">
                <a:latin typeface="+mn-lt"/>
              </a:rPr>
              <a:t>600 млн</a:t>
            </a:r>
            <a:endParaRPr lang="nb-NO" sz="4000" dirty="0">
              <a:latin typeface="+mn-lt"/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11760200" y="6419850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11" name="Picture Placeholder 6">
            <a:extLst>
              <a:ext uri="{FF2B5EF4-FFF2-40B4-BE49-F238E27FC236}">
                <a16:creationId xmlns:a16="http://schemas.microsoft.com/office/drawing/2014/main" xmlns="" id="{4617A489-C133-41ED-8684-017A6BCD7C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93" y="1194662"/>
            <a:ext cx="8266613" cy="522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932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DF783662-1EB5-490D-B260-AE4D99A55089}"/>
              </a:ext>
            </a:extLst>
          </p:cNvPr>
          <p:cNvSpPr txBox="1">
            <a:spLocks/>
          </p:cNvSpPr>
          <p:nvPr/>
        </p:nvSpPr>
        <p:spPr bwMode="auto">
          <a:xfrm>
            <a:off x="2115761" y="-1329326"/>
            <a:ext cx="8577639" cy="60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endParaRPr lang="en-GB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646" y="485162"/>
            <a:ext cx="9693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Масова м</a:t>
            </a:r>
            <a:r>
              <a:rPr lang="uk-UA" sz="4000" dirty="0"/>
              <a:t>іграція</a:t>
            </a:r>
            <a:endParaRPr lang="en-GB" sz="4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52A5FE-80E7-4951-885A-9A859C5947AA}"/>
              </a:ext>
            </a:extLst>
          </p:cNvPr>
          <p:cNvSpPr/>
          <p:nvPr/>
        </p:nvSpPr>
        <p:spPr>
          <a:xfrm>
            <a:off x="421752" y="2598003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</a:rPr>
              <a:t>за хвилину піддаються переміщенню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BF354D-764C-4391-A6E3-7A45937D43FB}"/>
              </a:ext>
            </a:extLst>
          </p:cNvPr>
          <p:cNvSpPr/>
          <p:nvPr/>
        </p:nvSpPr>
        <p:spPr>
          <a:xfrm>
            <a:off x="310221" y="1501956"/>
            <a:ext cx="2721980" cy="119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uk-UA" sz="4000" kern="0" spc="-300" dirty="0">
                <a:latin typeface="+mn-lt"/>
              </a:rPr>
              <a:t>20 людей</a:t>
            </a:r>
            <a:endParaRPr lang="nb-NO" sz="2400" kern="0" spc="-300" dirty="0">
              <a:latin typeface="+mn-lt"/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0" y="6419850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11" name="Picture Placeholder 6">
            <a:extLst>
              <a:ext uri="{FF2B5EF4-FFF2-40B4-BE49-F238E27FC236}">
                <a16:creationId xmlns:a16="http://schemas.microsoft.com/office/drawing/2014/main" xmlns="" id="{A9FAAD03-D850-4E00-8698-D8DFF47762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"/>
          <a:stretch/>
        </p:blipFill>
        <p:spPr>
          <a:xfrm>
            <a:off x="3933181" y="1194662"/>
            <a:ext cx="8258819" cy="522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88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A8FC1284-3AE4-469E-BCE6-E6985E056407}"/>
              </a:ext>
            </a:extLst>
          </p:cNvPr>
          <p:cNvSpPr/>
          <p:nvPr/>
        </p:nvSpPr>
        <p:spPr bwMode="auto">
          <a:xfrm>
            <a:off x="1930400" y="438150"/>
            <a:ext cx="10261600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267" name="TextBox 4">
            <a:extLst>
              <a:ext uri="{FF2B5EF4-FFF2-40B4-BE49-F238E27FC236}">
                <a16:creationId xmlns:a16="http://schemas.microsoft.com/office/drawing/2014/main" xmlns="" id="{C8D48AD2-13D2-40DB-A09B-29D2B6347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2478" y="377825"/>
            <a:ext cx="10261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sz="4000" dirty="0">
                <a:latin typeface="+mn-lt"/>
              </a:rPr>
              <a:t>2</a:t>
            </a:r>
            <a:r>
              <a:rPr lang="en-US" altLang="ru-RU" sz="4000" dirty="0">
                <a:latin typeface="+mn-lt"/>
              </a:rPr>
              <a:t>) </a:t>
            </a:r>
            <a:r>
              <a:rPr lang="ru-RU" altLang="ru-RU" sz="4000" dirty="0" err="1">
                <a:latin typeface="+mn-lt"/>
              </a:rPr>
              <a:t>Хто</a:t>
            </a:r>
            <a:r>
              <a:rPr lang="ru-RU" altLang="ru-RU" sz="4000" dirty="0">
                <a:latin typeface="+mn-lt"/>
              </a:rPr>
              <a:t> запропонував </a:t>
            </a:r>
            <a:r>
              <a:rPr lang="ru-RU" altLang="ru-RU" sz="4000" dirty="0" err="1">
                <a:latin typeface="+mn-lt"/>
              </a:rPr>
              <a:t>Глобальні</a:t>
            </a:r>
            <a:r>
              <a:rPr lang="ru-RU" altLang="ru-RU" sz="4000" dirty="0">
                <a:latin typeface="+mn-lt"/>
              </a:rPr>
              <a:t> </a:t>
            </a:r>
            <a:r>
              <a:rPr lang="ru-RU" altLang="ru-RU" sz="4000" dirty="0" err="1">
                <a:latin typeface="+mn-lt"/>
              </a:rPr>
              <a:t>Цілі</a:t>
            </a:r>
            <a:r>
              <a:rPr lang="ru-RU" altLang="ru-RU" sz="4000" dirty="0">
                <a:latin typeface="+mn-lt"/>
              </a:rPr>
              <a:t> сталого розвитку?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976AD43F-832E-4901-AC7A-33F57A8D95A0}"/>
              </a:ext>
            </a:extLst>
          </p:cNvPr>
          <p:cNvSpPr/>
          <p:nvPr/>
        </p:nvSpPr>
        <p:spPr bwMode="auto">
          <a:xfrm>
            <a:off x="0" y="1654175"/>
            <a:ext cx="438150" cy="431800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78AE9549-A038-49E5-819A-B3695A721626}"/>
              </a:ext>
            </a:extLst>
          </p:cNvPr>
          <p:cNvSpPr/>
          <p:nvPr/>
        </p:nvSpPr>
        <p:spPr bwMode="auto">
          <a:xfrm>
            <a:off x="11753850" y="6426200"/>
            <a:ext cx="438150" cy="431800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:a16="http://schemas.microsoft.com/office/drawing/2014/main" xmlns="" id="{11376E9F-A6FF-4E62-978E-FA13AEC05129}"/>
              </a:ext>
            </a:extLst>
          </p:cNvPr>
          <p:cNvSpPr/>
          <p:nvPr/>
        </p:nvSpPr>
        <p:spPr bwMode="auto">
          <a:xfrm>
            <a:off x="11745913" y="-17463"/>
            <a:ext cx="438150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68B380A-B7AB-40AE-84E3-2EDAD768A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338" y="2328863"/>
            <a:ext cx="5011737" cy="282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angle 2">
            <a:extLst>
              <a:ext uri="{FF2B5EF4-FFF2-40B4-BE49-F238E27FC236}">
                <a16:creationId xmlns:a16="http://schemas.microsoft.com/office/drawing/2014/main" xmlns="" id="{21A5AD0B-D328-4037-A32D-D4416EDBE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75" y="5013325"/>
            <a:ext cx="27860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uk-UA" altLang="ru-RU" sz="2400">
                <a:latin typeface="Century Gothic" panose="020B0502020202020204" pitchFamily="34" charset="0"/>
              </a:rPr>
              <a:t>Можливо Грета?</a:t>
            </a:r>
          </a:p>
        </p:txBody>
      </p:sp>
      <p:pic>
        <p:nvPicPr>
          <p:cNvPr id="25602" name="Picture 2" descr="В Генассамблее ООН начались дебаты по Украине">
            <a:extLst>
              <a:ext uri="{FF2B5EF4-FFF2-40B4-BE49-F238E27FC236}">
                <a16:creationId xmlns:a16="http://schemas.microsoft.com/office/drawing/2014/main" xmlns="" id="{1897AE9A-BE12-4B0D-AA9E-DDFE52DBD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1651000"/>
            <a:ext cx="6942137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8A44DD8-2DBC-4680-B45E-941A33674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0788" y="2085975"/>
            <a:ext cx="112871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9C103B6-EC4D-421A-9AA4-DCC607B7E5B1}"/>
              </a:ext>
            </a:extLst>
          </p:cNvPr>
          <p:cNvSpPr/>
          <p:nvPr/>
        </p:nvSpPr>
        <p:spPr bwMode="auto">
          <a:xfrm>
            <a:off x="1930400" y="438150"/>
            <a:ext cx="10261600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291" name="TextBox 4">
            <a:extLst>
              <a:ext uri="{FF2B5EF4-FFF2-40B4-BE49-F238E27FC236}">
                <a16:creationId xmlns:a16="http://schemas.microsoft.com/office/drawing/2014/main" xmlns="" id="{55698A19-5C84-436D-A00E-41E311896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0" y="494934"/>
            <a:ext cx="10261600" cy="92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uk-UA" altLang="ru-RU" sz="4000" dirty="0">
                <a:latin typeface="+mn-lt"/>
              </a:rPr>
              <a:t>3) Про що Глобальні Цілі сталого розвитку?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0EE4540C-4E46-4AA5-B1CC-882212B2CE55}"/>
              </a:ext>
            </a:extLst>
          </p:cNvPr>
          <p:cNvSpPr/>
          <p:nvPr/>
        </p:nvSpPr>
        <p:spPr bwMode="auto">
          <a:xfrm>
            <a:off x="0" y="1654175"/>
            <a:ext cx="438150" cy="431800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3129FB10-8846-4364-B0F8-A5E73AA0C42A}"/>
              </a:ext>
            </a:extLst>
          </p:cNvPr>
          <p:cNvSpPr/>
          <p:nvPr/>
        </p:nvSpPr>
        <p:spPr bwMode="auto">
          <a:xfrm>
            <a:off x="1516063" y="6108700"/>
            <a:ext cx="438150" cy="431800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:a16="http://schemas.microsoft.com/office/drawing/2014/main" xmlns="" id="{A8908BA0-60D4-4CFD-A10E-B86D1586ED15}"/>
              </a:ext>
            </a:extLst>
          </p:cNvPr>
          <p:cNvSpPr/>
          <p:nvPr/>
        </p:nvSpPr>
        <p:spPr bwMode="auto">
          <a:xfrm>
            <a:off x="11745913" y="-17463"/>
            <a:ext cx="438150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xmlns="" id="{E32B0939-27CC-4B9E-A484-E02FD3CBA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54175"/>
            <a:ext cx="10050463" cy="86169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xmlns="" id="{16744B50-8CF5-4F36-AFC0-26A31AC33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219" name="Объект 2">
            <a:extLst>
              <a:ext uri="{FF2B5EF4-FFF2-40B4-BE49-F238E27FC236}">
                <a16:creationId xmlns:a16="http://schemas.microsoft.com/office/drawing/2014/main" xmlns="" id="{32F46CC5-8C10-472D-A884-639CF1E36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9220" name="Picture 12">
            <a:extLst>
              <a:ext uri="{FF2B5EF4-FFF2-40B4-BE49-F238E27FC236}">
                <a16:creationId xmlns:a16="http://schemas.microsoft.com/office/drawing/2014/main" xmlns="" id="{7B17DF2D-75CF-49CB-A5DE-9FB6C0515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2554288"/>
            <a:ext cx="1747837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3">
            <a:extLst>
              <a:ext uri="{FF2B5EF4-FFF2-40B4-BE49-F238E27FC236}">
                <a16:creationId xmlns:a16="http://schemas.microsoft.com/office/drawing/2014/main" xmlns="" id="{47581019-2271-4A19-AD85-9925B99FE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2552700"/>
            <a:ext cx="175101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4">
            <a:extLst>
              <a:ext uri="{FF2B5EF4-FFF2-40B4-BE49-F238E27FC236}">
                <a16:creationId xmlns:a16="http://schemas.microsoft.com/office/drawing/2014/main" xmlns="" id="{81BBBF4C-A5D8-4617-A262-3A9824748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2552700"/>
            <a:ext cx="1747837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5">
            <a:extLst>
              <a:ext uri="{FF2B5EF4-FFF2-40B4-BE49-F238E27FC236}">
                <a16:creationId xmlns:a16="http://schemas.microsoft.com/office/drawing/2014/main" xmlns="" id="{80310867-E5CA-434F-A0C6-F014EB68F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2565400"/>
            <a:ext cx="1747837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6">
            <a:extLst>
              <a:ext uri="{FF2B5EF4-FFF2-40B4-BE49-F238E27FC236}">
                <a16:creationId xmlns:a16="http://schemas.microsoft.com/office/drawing/2014/main" xmlns="" id="{D4CE0981-47EF-424A-8672-60F504278A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2565400"/>
            <a:ext cx="174942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7">
            <a:extLst>
              <a:ext uri="{FF2B5EF4-FFF2-40B4-BE49-F238E27FC236}">
                <a16:creationId xmlns:a16="http://schemas.microsoft.com/office/drawing/2014/main" xmlns="" id="{364BC0FA-6376-4C95-93C9-67ECEDC5C2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638" y="2565400"/>
            <a:ext cx="1747837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8">
            <a:extLst>
              <a:ext uri="{FF2B5EF4-FFF2-40B4-BE49-F238E27FC236}">
                <a16:creationId xmlns:a16="http://schemas.microsoft.com/office/drawing/2014/main" xmlns="" id="{A793D17B-F832-4569-AECE-ECF6D648D8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4702175"/>
            <a:ext cx="174783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9">
            <a:extLst>
              <a:ext uri="{FF2B5EF4-FFF2-40B4-BE49-F238E27FC236}">
                <a16:creationId xmlns:a16="http://schemas.microsoft.com/office/drawing/2014/main" xmlns="" id="{C43FBF94-3966-46B7-BEAD-BCA0BEA5D1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4702175"/>
            <a:ext cx="174625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4">
            <a:extLst>
              <a:ext uri="{FF2B5EF4-FFF2-40B4-BE49-F238E27FC236}">
                <a16:creationId xmlns:a16="http://schemas.microsoft.com/office/drawing/2014/main" xmlns="" id="{58CF8B0A-04B2-46C0-956D-AD531B7EC9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925" y="4711700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5">
            <a:extLst>
              <a:ext uri="{FF2B5EF4-FFF2-40B4-BE49-F238E27FC236}">
                <a16:creationId xmlns:a16="http://schemas.microsoft.com/office/drawing/2014/main" xmlns="" id="{0009AB65-2FA5-4394-BAC2-EBA20439AA4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675" y="4699000"/>
            <a:ext cx="175101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20">
            <a:extLst>
              <a:ext uri="{FF2B5EF4-FFF2-40B4-BE49-F238E27FC236}">
                <a16:creationId xmlns:a16="http://schemas.microsoft.com/office/drawing/2014/main" xmlns="" id="{F25D1678-B51F-417E-9542-C26CF8B092C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0" y="4714875"/>
            <a:ext cx="1747838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21">
            <a:extLst>
              <a:ext uri="{FF2B5EF4-FFF2-40B4-BE49-F238E27FC236}">
                <a16:creationId xmlns:a16="http://schemas.microsoft.com/office/drawing/2014/main" xmlns="" id="{3DBED3E1-7C12-4A99-A08B-0A66D50C26B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88" y="4702175"/>
            <a:ext cx="174783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6">
            <a:extLst>
              <a:ext uri="{FF2B5EF4-FFF2-40B4-BE49-F238E27FC236}">
                <a16:creationId xmlns:a16="http://schemas.microsoft.com/office/drawing/2014/main" xmlns="" id="{C551033E-E906-48BA-9DA1-8E67A6DE4D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417513"/>
            <a:ext cx="1751012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7">
            <a:extLst>
              <a:ext uri="{FF2B5EF4-FFF2-40B4-BE49-F238E27FC236}">
                <a16:creationId xmlns:a16="http://schemas.microsoft.com/office/drawing/2014/main" xmlns="" id="{81E79889-8E95-4A88-9EB8-4D65CE29D7C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427038"/>
            <a:ext cx="17494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8">
            <a:extLst>
              <a:ext uri="{FF2B5EF4-FFF2-40B4-BE49-F238E27FC236}">
                <a16:creationId xmlns:a16="http://schemas.microsoft.com/office/drawing/2014/main" xmlns="" id="{60F370E0-6454-4CBA-8C84-7AECC14D28C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406400"/>
            <a:ext cx="174783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Picture 9">
            <a:extLst>
              <a:ext uri="{FF2B5EF4-FFF2-40B4-BE49-F238E27FC236}">
                <a16:creationId xmlns:a16="http://schemas.microsoft.com/office/drawing/2014/main" xmlns="" id="{D58E0F6C-7419-4052-8389-A81E084D6AE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50" y="417513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10">
            <a:extLst>
              <a:ext uri="{FF2B5EF4-FFF2-40B4-BE49-F238E27FC236}">
                <a16:creationId xmlns:a16="http://schemas.microsoft.com/office/drawing/2014/main" xmlns="" id="{53B4EC93-DECD-4A98-A91A-FBEF91BD068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420688"/>
            <a:ext cx="1749425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7" name="Picture 11">
            <a:extLst>
              <a:ext uri="{FF2B5EF4-FFF2-40B4-BE49-F238E27FC236}">
                <a16:creationId xmlns:a16="http://schemas.microsoft.com/office/drawing/2014/main" xmlns="" id="{253E4574-5BC7-4E24-BE14-B8C38DAE085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417513"/>
            <a:ext cx="175101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157298E-FD6B-4C51-8B24-0ED689010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13731"/>
            <a:ext cx="10515600" cy="663231"/>
          </a:xfrm>
        </p:spPr>
        <p:txBody>
          <a:bodyPr/>
          <a:lstStyle/>
          <a:p>
            <a:pPr marL="0" indent="0" algn="ctr">
              <a:buNone/>
            </a:pPr>
            <a:r>
              <a:rPr lang="uk-UA" u="sng" dirty="0">
                <a:hlinkClick r:id="rId2"/>
              </a:rPr>
              <a:t>https://globalcompact.org.ua/tsili-stijkogo-rozvytku/</a:t>
            </a:r>
            <a:endParaRPr lang="ru-RU" dirty="0"/>
          </a:p>
        </p:txBody>
      </p:sp>
      <p:pic>
        <p:nvPicPr>
          <p:cNvPr id="1026" name="Picture 2" descr="http://qrcoder.ru/code/?https%3A%2F%2Fglobalcompact.org.ua%2Ftsili-stijkogo-rozvytku%2F&amp;4&amp;0">
            <a:extLst>
              <a:ext uri="{FF2B5EF4-FFF2-40B4-BE49-F238E27FC236}">
                <a16:creationId xmlns:a16="http://schemas.microsoft.com/office/drawing/2014/main" xmlns="" id="{4B1B7770-38D1-48F6-A6F5-A3D93D407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290" y="1738313"/>
            <a:ext cx="3775419" cy="377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5">
            <a:extLst>
              <a:ext uri="{FF2B5EF4-FFF2-40B4-BE49-F238E27FC236}">
                <a16:creationId xmlns:a16="http://schemas.microsoft.com/office/drawing/2014/main" xmlns="" id="{65BE77BF-F3CA-45D9-A227-3912DE5DA61C}"/>
              </a:ext>
            </a:extLst>
          </p:cNvPr>
          <p:cNvSpPr/>
          <p:nvPr/>
        </p:nvSpPr>
        <p:spPr bwMode="auto">
          <a:xfrm>
            <a:off x="1930400" y="412750"/>
            <a:ext cx="10261600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46EFC35-E72B-455B-917E-09C77629E6BF}"/>
              </a:ext>
            </a:extLst>
          </p:cNvPr>
          <p:cNvSpPr txBox="1">
            <a:spLocks/>
          </p:cNvSpPr>
          <p:nvPr/>
        </p:nvSpPr>
        <p:spPr bwMode="auto">
          <a:xfrm>
            <a:off x="1930400" y="303212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r>
              <a:rPr lang="ru-RU" sz="4000" dirty="0">
                <a:latin typeface="+mn-lt"/>
              </a:rPr>
              <a:t>Про </a:t>
            </a:r>
            <a:r>
              <a:rPr lang="ru-RU" sz="4000" dirty="0" err="1">
                <a:latin typeface="+mn-lt"/>
              </a:rPr>
              <a:t>Цілі</a:t>
            </a:r>
            <a:r>
              <a:rPr lang="ru-RU" sz="4000" dirty="0">
                <a:latin typeface="+mn-lt"/>
              </a:rPr>
              <a:t> </a:t>
            </a:r>
            <a:r>
              <a:rPr lang="ru-RU" sz="4000" dirty="0" err="1">
                <a:latin typeface="+mn-lt"/>
              </a:rPr>
              <a:t>сталого</a:t>
            </a:r>
            <a:r>
              <a:rPr lang="ru-RU" sz="4000" dirty="0">
                <a:latin typeface="+mn-lt"/>
              </a:rPr>
              <a:t> </a:t>
            </a:r>
            <a:r>
              <a:rPr lang="ru-RU" sz="4000" dirty="0" err="1">
                <a:latin typeface="+mn-lt"/>
              </a:rPr>
              <a:t>розвитку</a:t>
            </a:r>
            <a:r>
              <a:rPr lang="ru-RU" sz="4000" dirty="0">
                <a:latin typeface="+mn-lt"/>
              </a:rPr>
              <a:t> та </a:t>
            </a:r>
            <a:r>
              <a:rPr lang="ru-RU" sz="4000" dirty="0" err="1">
                <a:latin typeface="+mn-lt"/>
              </a:rPr>
              <a:t>їх</a:t>
            </a:r>
            <a:r>
              <a:rPr lang="ru-RU" sz="4000" dirty="0">
                <a:latin typeface="+mn-lt"/>
              </a:rPr>
              <a:t> </a:t>
            </a:r>
            <a:r>
              <a:rPr lang="ru-RU" sz="4000" dirty="0" err="1">
                <a:latin typeface="+mn-lt"/>
              </a:rPr>
              <a:t>завдання</a:t>
            </a:r>
            <a:r>
              <a:rPr lang="ru-RU" sz="4000" dirty="0">
                <a:latin typeface="+mn-lt"/>
              </a:rPr>
              <a:t> </a:t>
            </a:r>
          </a:p>
          <a:p>
            <a:r>
              <a:rPr lang="ru-RU" sz="4000" dirty="0">
                <a:latin typeface="+mn-lt"/>
              </a:rPr>
              <a:t>на </a:t>
            </a:r>
            <a:r>
              <a:rPr lang="ru-RU" sz="4000" dirty="0" err="1">
                <a:latin typeface="+mn-lt"/>
              </a:rPr>
              <a:t>сайті</a:t>
            </a:r>
            <a:r>
              <a:rPr lang="ru-RU" sz="4000" dirty="0">
                <a:latin typeface="+mn-lt"/>
              </a:rPr>
              <a:t> Глобального договору ООН: </a:t>
            </a:r>
          </a:p>
        </p:txBody>
      </p:sp>
    </p:spTree>
    <p:extLst>
      <p:ext uri="{BB962C8B-B14F-4D97-AF65-F5344CB8AC3E}">
        <p14:creationId xmlns:p14="http://schemas.microsoft.com/office/powerpoint/2010/main" val="2078774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FC37C1F3-69A5-47E1-9435-3CBD4892E467}"/>
              </a:ext>
            </a:extLst>
          </p:cNvPr>
          <p:cNvSpPr/>
          <p:nvPr/>
        </p:nvSpPr>
        <p:spPr bwMode="auto">
          <a:xfrm>
            <a:off x="1930400" y="412750"/>
            <a:ext cx="10261600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315" name="TextBox 4">
            <a:extLst>
              <a:ext uri="{FF2B5EF4-FFF2-40B4-BE49-F238E27FC236}">
                <a16:creationId xmlns:a16="http://schemas.microsoft.com/office/drawing/2014/main" xmlns="" id="{70D9632A-E391-4EC6-B5B4-7BFF57285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5983" y="350081"/>
            <a:ext cx="10261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buNone/>
            </a:pPr>
            <a:r>
              <a:rPr lang="uk-UA" altLang="ru-RU" sz="4000" dirty="0">
                <a:latin typeface="+mn-lt"/>
              </a:rPr>
              <a:t>4) </a:t>
            </a:r>
            <a:r>
              <a:rPr lang="ru-RU" altLang="ru-RU" sz="4000" dirty="0">
                <a:latin typeface="+mn-lt"/>
              </a:rPr>
              <a:t>До якого року ми маємо </a:t>
            </a:r>
            <a:r>
              <a:rPr lang="ru-RU" altLang="ru-RU" sz="4000" dirty="0" err="1">
                <a:latin typeface="+mn-lt"/>
              </a:rPr>
              <a:t>досягти</a:t>
            </a:r>
            <a:r>
              <a:rPr lang="ru-RU" altLang="ru-RU" sz="4000" dirty="0">
                <a:latin typeface="+mn-lt"/>
              </a:rPr>
              <a:t> </a:t>
            </a:r>
            <a:r>
              <a:rPr lang="uk-UA" altLang="ru-RU" sz="4000" dirty="0"/>
              <a:t>Цілі сталого розвитку</a:t>
            </a:r>
            <a:r>
              <a:rPr lang="ru-RU" altLang="ru-RU" sz="4000" dirty="0">
                <a:latin typeface="+mn-lt"/>
              </a:rPr>
              <a:t>?</a:t>
            </a:r>
            <a:endParaRPr lang="uk-UA" altLang="ru-RU" sz="4000" dirty="0">
              <a:latin typeface="+mn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FCB711AC-8019-4C1A-AAA3-FAC6854733AC}"/>
              </a:ext>
            </a:extLst>
          </p:cNvPr>
          <p:cNvSpPr/>
          <p:nvPr/>
        </p:nvSpPr>
        <p:spPr bwMode="auto">
          <a:xfrm>
            <a:off x="0" y="1654175"/>
            <a:ext cx="438150" cy="431800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DB269BF5-0153-4D2D-A023-FCFBBFFC4C6F}"/>
              </a:ext>
            </a:extLst>
          </p:cNvPr>
          <p:cNvSpPr/>
          <p:nvPr/>
        </p:nvSpPr>
        <p:spPr bwMode="auto">
          <a:xfrm>
            <a:off x="11753850" y="6426200"/>
            <a:ext cx="438150" cy="431800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:a16="http://schemas.microsoft.com/office/drawing/2014/main" xmlns="" id="{950612A2-8319-480F-A5FF-4844C53D912C}"/>
              </a:ext>
            </a:extLst>
          </p:cNvPr>
          <p:cNvSpPr/>
          <p:nvPr/>
        </p:nvSpPr>
        <p:spPr bwMode="auto">
          <a:xfrm>
            <a:off x="11758613" y="-17463"/>
            <a:ext cx="438150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C2595E7-C41E-4289-BF9F-56BCFD51E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950" y="3429000"/>
            <a:ext cx="2859088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xmlns="" id="{B02D434A-464D-4006-8128-BEDFBC5E3C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988" y="1773238"/>
            <a:ext cx="5487987" cy="493871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>
            <a:extLst>
              <a:ext uri="{FF2B5EF4-FFF2-40B4-BE49-F238E27FC236}">
                <a16:creationId xmlns:a16="http://schemas.microsoft.com/office/drawing/2014/main" xmlns="" id="{3D65B5A4-7BCD-4AC9-A33F-484FDE496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08" y="2540000"/>
            <a:ext cx="2388732" cy="238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>
            <a:extLst>
              <a:ext uri="{FF2B5EF4-FFF2-40B4-BE49-F238E27FC236}">
                <a16:creationId xmlns:a16="http://schemas.microsoft.com/office/drawing/2014/main" xmlns="" id="{28CC6CE8-7846-4FA2-BFDF-BB8695A422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791" y="2539998"/>
            <a:ext cx="2390904" cy="238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0">
            <a:extLst>
              <a:ext uri="{FF2B5EF4-FFF2-40B4-BE49-F238E27FC236}">
                <a16:creationId xmlns:a16="http://schemas.microsoft.com/office/drawing/2014/main" xmlns="" id="{63BB750F-70A6-4115-9EFF-029522E79B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966" y="2539998"/>
            <a:ext cx="2390907" cy="238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phic 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33" y="3450014"/>
            <a:ext cx="15049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87656" flipH="1" flipV="1">
            <a:off x="2711252" y="3200518"/>
            <a:ext cx="1395413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phic 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61488" y="3461734"/>
            <a:ext cx="15049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phic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81997" flipH="1" flipV="1">
            <a:off x="3469498" y="3126577"/>
            <a:ext cx="1395413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864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DE3B01A-1E24-4A0F-A7EC-F6E4C474FD33}"/>
              </a:ext>
            </a:extLst>
          </p:cNvPr>
          <p:cNvSpPr/>
          <p:nvPr/>
        </p:nvSpPr>
        <p:spPr bwMode="auto">
          <a:xfrm>
            <a:off x="0" y="2489200"/>
            <a:ext cx="12192000" cy="3938588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FEBB455-93EC-47BB-96CD-C510E0A3897F}"/>
              </a:ext>
            </a:extLst>
          </p:cNvPr>
          <p:cNvSpPr/>
          <p:nvPr/>
        </p:nvSpPr>
        <p:spPr bwMode="auto">
          <a:xfrm>
            <a:off x="0" y="425450"/>
            <a:ext cx="12192000" cy="169386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124" name="TextBox 4">
            <a:extLst>
              <a:ext uri="{FF2B5EF4-FFF2-40B4-BE49-F238E27FC236}">
                <a16:creationId xmlns:a16="http://schemas.microsoft.com/office/drawing/2014/main" xmlns="" id="{FC76AF58-21C6-483D-BF60-2A6D68482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225" y="949325"/>
            <a:ext cx="108997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4000" dirty="0">
                <a:latin typeface="+mn-lt"/>
              </a:rPr>
              <a:t>ОСНОВНІ ПИТАННЯ</a:t>
            </a:r>
            <a:r>
              <a:rPr lang="ru-RU" altLang="ru-RU" sz="4000" dirty="0">
                <a:latin typeface="+mn-lt"/>
              </a:rPr>
              <a:t/>
            </a:r>
            <a:br>
              <a:rPr lang="ru-RU" altLang="ru-RU" sz="4000" dirty="0">
                <a:latin typeface="+mn-lt"/>
              </a:rPr>
            </a:br>
            <a:endParaRPr lang="en-US" altLang="ru-RU" sz="4000" dirty="0"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F148403-11F6-4E2B-B335-20675ABE79B1}"/>
              </a:ext>
            </a:extLst>
          </p:cNvPr>
          <p:cNvSpPr/>
          <p:nvPr/>
        </p:nvSpPr>
        <p:spPr>
          <a:xfrm>
            <a:off x="1286540" y="2964222"/>
            <a:ext cx="10100930" cy="3418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  <a:defRPr/>
            </a:pPr>
            <a:r>
              <a:rPr lang="ru-RU" sz="2800" dirty="0" err="1">
                <a:latin typeface="+mn-lt"/>
              </a:rPr>
              <a:t>Що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таке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сталий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розвиток</a:t>
            </a:r>
            <a:r>
              <a:rPr lang="ru-RU" sz="2800" dirty="0">
                <a:latin typeface="+mn-lt"/>
              </a:rPr>
              <a:t> та </a:t>
            </a:r>
            <a:r>
              <a:rPr lang="ru-RU" sz="2800" dirty="0" err="1">
                <a:latin typeface="+mn-lt"/>
              </a:rPr>
              <a:t>Глобальні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Цілі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сталого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розвитку</a:t>
            </a:r>
            <a:r>
              <a:rPr lang="ru-RU" sz="2800" dirty="0">
                <a:latin typeface="+mn-lt"/>
              </a:rPr>
              <a:t>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  <a:defRPr/>
            </a:pPr>
            <a:r>
              <a:rPr lang="ru-RU" sz="2800" dirty="0">
                <a:latin typeface="+mn-lt"/>
              </a:rPr>
              <a:t>У </a:t>
            </a:r>
            <a:r>
              <a:rPr lang="ru-RU" sz="2800" dirty="0" err="1">
                <a:latin typeface="+mn-lt"/>
              </a:rPr>
              <a:t>чому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сутність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кожної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Цілі</a:t>
            </a:r>
            <a:r>
              <a:rPr lang="ru-RU" sz="2800" dirty="0">
                <a:latin typeface="+mn-lt"/>
              </a:rPr>
              <a:t>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  <a:defRPr/>
            </a:pPr>
            <a:r>
              <a:rPr lang="ru-RU" sz="2800" dirty="0">
                <a:latin typeface="+mn-lt"/>
              </a:rPr>
              <a:t>Як </a:t>
            </a:r>
            <a:r>
              <a:rPr lang="ru-RU" sz="2800" dirty="0" err="1">
                <a:latin typeface="+mn-lt"/>
              </a:rPr>
              <a:t>пов’язані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Цілі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сталого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розвитку</a:t>
            </a:r>
            <a:r>
              <a:rPr lang="ru-RU" sz="2800" dirty="0">
                <a:latin typeface="+mn-lt"/>
              </a:rPr>
              <a:t> з</a:t>
            </a:r>
            <a:r>
              <a:rPr lang="uk-UA" sz="2800" dirty="0">
                <a:latin typeface="+mn-lt"/>
              </a:rPr>
              <a:t>і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змінами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клімату</a:t>
            </a:r>
            <a:r>
              <a:rPr lang="ru-RU" sz="2800" dirty="0">
                <a:latin typeface="+mn-lt"/>
              </a:rPr>
              <a:t>?</a:t>
            </a:r>
          </a:p>
          <a:p>
            <a:pPr>
              <a:lnSpc>
                <a:spcPct val="200000"/>
              </a:lnSpc>
              <a:defRPr/>
            </a:pPr>
            <a:endParaRPr lang="ru-RU" sz="2800" dirty="0"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45128EDC-5A4E-489D-819A-0484E0FC8DE5}"/>
              </a:ext>
            </a:extLst>
          </p:cNvPr>
          <p:cNvSpPr/>
          <p:nvPr/>
        </p:nvSpPr>
        <p:spPr bwMode="auto">
          <a:xfrm>
            <a:off x="9405938" y="6427788"/>
            <a:ext cx="438150" cy="431800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2918A8B-4AE6-4382-BFEC-F7DB614B4D53}"/>
              </a:ext>
            </a:extLst>
          </p:cNvPr>
          <p:cNvSpPr/>
          <p:nvPr/>
        </p:nvSpPr>
        <p:spPr bwMode="auto">
          <a:xfrm>
            <a:off x="9405938" y="2481263"/>
            <a:ext cx="438150" cy="43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89F7D926-218F-4AAC-AD41-9BD39B974D75}"/>
              </a:ext>
            </a:extLst>
          </p:cNvPr>
          <p:cNvSpPr/>
          <p:nvPr/>
        </p:nvSpPr>
        <p:spPr bwMode="auto">
          <a:xfrm>
            <a:off x="1976438" y="417513"/>
            <a:ext cx="438150" cy="43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F36C0FCA-E5B7-4C8F-BB43-9585C5083B25}"/>
              </a:ext>
            </a:extLst>
          </p:cNvPr>
          <p:cNvSpPr/>
          <p:nvPr/>
        </p:nvSpPr>
        <p:spPr bwMode="auto">
          <a:xfrm>
            <a:off x="1538288" y="-2442"/>
            <a:ext cx="438150" cy="431800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084ADE7B-8DA8-415C-965B-DC42EC39FD49}"/>
              </a:ext>
            </a:extLst>
          </p:cNvPr>
          <p:cNvSpPr/>
          <p:nvPr/>
        </p:nvSpPr>
        <p:spPr bwMode="auto">
          <a:xfrm>
            <a:off x="1079500" y="438150"/>
            <a:ext cx="11112500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339" name="TextBox 4">
            <a:extLst>
              <a:ext uri="{FF2B5EF4-FFF2-40B4-BE49-F238E27FC236}">
                <a16:creationId xmlns:a16="http://schemas.microsoft.com/office/drawing/2014/main" xmlns="" id="{5F360D8F-33A4-40B9-AD67-4BC330F9F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89000" y="692219"/>
            <a:ext cx="108870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000" dirty="0">
                <a:latin typeface="+mn-lt"/>
              </a:rPr>
              <a:t>Квест «</a:t>
            </a:r>
            <a:r>
              <a:rPr lang="ru-RU" altLang="ru-RU" sz="4000" dirty="0" err="1">
                <a:latin typeface="+mn-lt"/>
              </a:rPr>
              <a:t>Глобальні</a:t>
            </a:r>
            <a:r>
              <a:rPr lang="ru-RU" altLang="ru-RU" sz="4000" dirty="0">
                <a:latin typeface="+mn-lt"/>
              </a:rPr>
              <a:t> </a:t>
            </a:r>
            <a:r>
              <a:rPr lang="ru-RU" altLang="ru-RU" sz="4000" dirty="0" err="1">
                <a:latin typeface="+mn-lt"/>
              </a:rPr>
              <a:t>Цілі</a:t>
            </a:r>
            <a:r>
              <a:rPr lang="ru-RU" altLang="ru-RU" sz="4000" dirty="0">
                <a:latin typeface="+mn-lt"/>
              </a:rPr>
              <a:t> сталого розвитку»</a:t>
            </a:r>
            <a:endParaRPr lang="en-US" altLang="ru-RU" sz="4000" dirty="0"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FAC0D810-62FF-49F6-B7BF-4DDD94CB6263}"/>
              </a:ext>
            </a:extLst>
          </p:cNvPr>
          <p:cNvSpPr/>
          <p:nvPr/>
        </p:nvSpPr>
        <p:spPr>
          <a:xfrm>
            <a:off x="1079500" y="1809750"/>
            <a:ext cx="109667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uk-UA" sz="2800" b="1" dirty="0">
                <a:latin typeface="+mn-lt"/>
              </a:rPr>
              <a:t>Проходження квесту:</a:t>
            </a:r>
            <a:endParaRPr lang="ru-RU" sz="2800" b="1" dirty="0">
              <a:latin typeface="+mn-lt"/>
            </a:endParaRPr>
          </a:p>
          <a:p>
            <a:pPr>
              <a:defRPr/>
            </a:pPr>
            <a:r>
              <a:rPr lang="uk-UA" sz="2800" dirty="0">
                <a:latin typeface="+mn-lt"/>
              </a:rPr>
              <a:t>Кожна команда проходить у відповідності до свого маршруту 4 станції. </a:t>
            </a:r>
            <a:endParaRPr lang="ru-RU" sz="2800" dirty="0">
              <a:latin typeface="+mn-lt"/>
            </a:endParaRPr>
          </a:p>
          <a:p>
            <a:pPr>
              <a:defRPr/>
            </a:pPr>
            <a:r>
              <a:rPr lang="uk-UA" sz="2800" dirty="0">
                <a:latin typeface="+mn-lt"/>
              </a:rPr>
              <a:t>На станції команда виконує певне завдання, що розкриває зміст однієї із Глобальних цілей сталого розвитку, </a:t>
            </a:r>
            <a:r>
              <a:rPr lang="uk-UA" sz="2800" b="1" dirty="0">
                <a:latin typeface="+mn-lt"/>
              </a:rPr>
              <a:t>протягом 3-4 хвилин</a:t>
            </a:r>
            <a:r>
              <a:rPr lang="uk-UA" sz="2800" dirty="0">
                <a:latin typeface="+mn-lt"/>
              </a:rPr>
              <a:t>.</a:t>
            </a:r>
            <a:endParaRPr lang="ru-RU" sz="2800" dirty="0">
              <a:latin typeface="+mn-lt"/>
            </a:endParaRPr>
          </a:p>
          <a:p>
            <a:pPr>
              <a:defRPr/>
            </a:pPr>
            <a:r>
              <a:rPr lang="uk-UA" sz="2800" dirty="0">
                <a:latin typeface="+mn-lt"/>
              </a:rPr>
              <a:t>Виконавши завдання, команда отримує </a:t>
            </a:r>
            <a:r>
              <a:rPr lang="uk-UA" sz="2800" b="1" dirty="0">
                <a:latin typeface="+mn-lt"/>
              </a:rPr>
              <a:t>бали</a:t>
            </a:r>
            <a:r>
              <a:rPr lang="uk-UA" sz="2800" dirty="0">
                <a:latin typeface="+mn-lt"/>
              </a:rPr>
              <a:t>, які фіксують помічники ведучого у маршрутних листах команд.</a:t>
            </a:r>
            <a:endParaRPr lang="ru-RU" sz="2800" dirty="0">
              <a:latin typeface="+mn-lt"/>
            </a:endParaRPr>
          </a:p>
          <a:p>
            <a:pPr>
              <a:defRPr/>
            </a:pPr>
            <a:endParaRPr lang="uk-UA" sz="2800" b="1" dirty="0">
              <a:latin typeface="+mn-lt"/>
            </a:endParaRPr>
          </a:p>
          <a:p>
            <a:pPr>
              <a:defRPr/>
            </a:pPr>
            <a:r>
              <a:rPr lang="uk-UA" sz="2800" b="1" dirty="0">
                <a:latin typeface="+mn-lt"/>
              </a:rPr>
              <a:t>2. Фініш:</a:t>
            </a:r>
          </a:p>
          <a:p>
            <a:pPr>
              <a:defRPr/>
            </a:pPr>
            <a:r>
              <a:rPr lang="uk-UA" sz="2800" dirty="0">
                <a:latin typeface="+mn-lt"/>
              </a:rPr>
              <a:t>Фіксується час прибуття команди.</a:t>
            </a:r>
          </a:p>
          <a:p>
            <a:pPr>
              <a:defRPr/>
            </a:pPr>
            <a:r>
              <a:rPr lang="uk-UA" sz="2800" dirty="0">
                <a:latin typeface="+mn-lt"/>
              </a:rPr>
              <a:t>Перемога визначається за </a:t>
            </a:r>
            <a:r>
              <a:rPr lang="uk-UA" sz="2800" b="1" dirty="0">
                <a:latin typeface="+mn-lt"/>
              </a:rPr>
              <a:t>кількістю набраних балів</a:t>
            </a:r>
            <a:endParaRPr lang="ru-RU" sz="2800" dirty="0"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5AB7E15-71CF-4C9C-B4FC-9B5B75DCE7A1}"/>
              </a:ext>
            </a:extLst>
          </p:cNvPr>
          <p:cNvSpPr/>
          <p:nvPr/>
        </p:nvSpPr>
        <p:spPr bwMode="auto">
          <a:xfrm>
            <a:off x="0" y="6426200"/>
            <a:ext cx="438150" cy="431800"/>
          </a:xfrm>
          <a:prstGeom prst="rect">
            <a:avLst/>
          </a:prstGeom>
          <a:solidFill>
            <a:srgbClr val="76A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81CD5671-F674-413F-8574-182AC06C68E1}"/>
              </a:ext>
            </a:extLst>
          </p:cNvPr>
          <p:cNvSpPr/>
          <p:nvPr/>
        </p:nvSpPr>
        <p:spPr bwMode="auto">
          <a:xfrm>
            <a:off x="0" y="2076450"/>
            <a:ext cx="438150" cy="438150"/>
          </a:xfrm>
          <a:prstGeom prst="rect">
            <a:avLst/>
          </a:prstGeom>
          <a:solidFill>
            <a:srgbClr val="FBA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6418576-CC4D-4876-A025-5A7461452799}"/>
              </a:ext>
            </a:extLst>
          </p:cNvPr>
          <p:cNvSpPr/>
          <p:nvPr/>
        </p:nvSpPr>
        <p:spPr bwMode="auto">
          <a:xfrm>
            <a:off x="0" y="2514600"/>
            <a:ext cx="438150" cy="438150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xmlns="" id="{21488B0E-1807-4881-84CE-8A0E2812AA9B}"/>
              </a:ext>
            </a:extLst>
          </p:cNvPr>
          <p:cNvSpPr/>
          <p:nvPr/>
        </p:nvSpPr>
        <p:spPr bwMode="auto">
          <a:xfrm>
            <a:off x="11744325" y="0"/>
            <a:ext cx="438150" cy="438150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2">
            <a:extLst>
              <a:ext uri="{FF2B5EF4-FFF2-40B4-BE49-F238E27FC236}">
                <a16:creationId xmlns:a16="http://schemas.microsoft.com/office/drawing/2014/main" xmlns="" id="{4F0C1791-7BC1-43AF-B7F2-8C441168A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3559175"/>
            <a:ext cx="12779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13">
            <a:extLst>
              <a:ext uri="{FF2B5EF4-FFF2-40B4-BE49-F238E27FC236}">
                <a16:creationId xmlns:a16="http://schemas.microsoft.com/office/drawing/2014/main" xmlns="" id="{36089C30-33E1-43F2-8C95-BDD64C5F5C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3557588"/>
            <a:ext cx="1279525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4">
            <a:extLst>
              <a:ext uri="{FF2B5EF4-FFF2-40B4-BE49-F238E27FC236}">
                <a16:creationId xmlns:a16="http://schemas.microsoft.com/office/drawing/2014/main" xmlns="" id="{7832A631-BA57-42A7-A5E2-CE5AEB194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63" y="3557588"/>
            <a:ext cx="1277937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5">
            <a:extLst>
              <a:ext uri="{FF2B5EF4-FFF2-40B4-BE49-F238E27FC236}">
                <a16:creationId xmlns:a16="http://schemas.microsoft.com/office/drawing/2014/main" xmlns="" id="{56E15A81-8F19-460B-B91A-BAF425EB3F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13" y="3557588"/>
            <a:ext cx="1277937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6">
            <a:extLst>
              <a:ext uri="{FF2B5EF4-FFF2-40B4-BE49-F238E27FC236}">
                <a16:creationId xmlns:a16="http://schemas.microsoft.com/office/drawing/2014/main" xmlns="" id="{514DD478-0B11-4EA8-B077-8A935C5CB0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425" y="3568700"/>
            <a:ext cx="12795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7">
            <a:extLst>
              <a:ext uri="{FF2B5EF4-FFF2-40B4-BE49-F238E27FC236}">
                <a16:creationId xmlns:a16="http://schemas.microsoft.com/office/drawing/2014/main" xmlns="" id="{596BD5F3-34E2-4D47-8FF9-D4D4492E3A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3559175"/>
            <a:ext cx="12779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8">
            <a:extLst>
              <a:ext uri="{FF2B5EF4-FFF2-40B4-BE49-F238E27FC236}">
                <a16:creationId xmlns:a16="http://schemas.microsoft.com/office/drawing/2014/main" xmlns="" id="{CDD75F92-6B76-4D03-B3C4-68D06F0FA4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5145088"/>
            <a:ext cx="12779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9">
            <a:extLst>
              <a:ext uri="{FF2B5EF4-FFF2-40B4-BE49-F238E27FC236}">
                <a16:creationId xmlns:a16="http://schemas.microsoft.com/office/drawing/2014/main" xmlns="" id="{76E3C8AA-043C-4985-BF47-1BEFB5A8F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5145088"/>
            <a:ext cx="12763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4">
            <a:extLst>
              <a:ext uri="{FF2B5EF4-FFF2-40B4-BE49-F238E27FC236}">
                <a16:creationId xmlns:a16="http://schemas.microsoft.com/office/drawing/2014/main" xmlns="" id="{76603C72-BE6F-4B53-8DE0-3A7A30E900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425" y="5156200"/>
            <a:ext cx="12795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5">
            <a:extLst>
              <a:ext uri="{FF2B5EF4-FFF2-40B4-BE49-F238E27FC236}">
                <a16:creationId xmlns:a16="http://schemas.microsoft.com/office/drawing/2014/main" xmlns="" id="{F7096B10-4F96-49CA-BB14-ABCF0EFF631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038" y="5143500"/>
            <a:ext cx="12795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20">
            <a:extLst>
              <a:ext uri="{FF2B5EF4-FFF2-40B4-BE49-F238E27FC236}">
                <a16:creationId xmlns:a16="http://schemas.microsoft.com/office/drawing/2014/main" xmlns="" id="{EB2BB9DA-6AA6-4323-9F35-A97A466202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5157788"/>
            <a:ext cx="1277937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21">
            <a:extLst>
              <a:ext uri="{FF2B5EF4-FFF2-40B4-BE49-F238E27FC236}">
                <a16:creationId xmlns:a16="http://schemas.microsoft.com/office/drawing/2014/main" xmlns="" id="{796B911C-E37D-4E19-8516-A0F23A807D7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25" y="5145088"/>
            <a:ext cx="12779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6">
            <a:extLst>
              <a:ext uri="{FF2B5EF4-FFF2-40B4-BE49-F238E27FC236}">
                <a16:creationId xmlns:a16="http://schemas.microsoft.com/office/drawing/2014/main" xmlns="" id="{4E48E819-A546-47FD-9940-8205B3D27A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8" y="2014538"/>
            <a:ext cx="12795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7">
            <a:extLst>
              <a:ext uri="{FF2B5EF4-FFF2-40B4-BE49-F238E27FC236}">
                <a16:creationId xmlns:a16="http://schemas.microsoft.com/office/drawing/2014/main" xmlns="" id="{DBF35D80-6862-4656-99FF-0E43B04AC8D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2020888"/>
            <a:ext cx="127952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8">
            <a:extLst>
              <a:ext uri="{FF2B5EF4-FFF2-40B4-BE49-F238E27FC236}">
                <a16:creationId xmlns:a16="http://schemas.microsoft.com/office/drawing/2014/main" xmlns="" id="{19EE7EB2-C0C6-4738-9FA5-E0C1DCB6B8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63" y="2001838"/>
            <a:ext cx="1277937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7" name="Picture 9">
            <a:extLst>
              <a:ext uri="{FF2B5EF4-FFF2-40B4-BE49-F238E27FC236}">
                <a16:creationId xmlns:a16="http://schemas.microsoft.com/office/drawing/2014/main" xmlns="" id="{5BBED934-B7C2-428B-A494-261EB22DC31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25" y="2014538"/>
            <a:ext cx="12795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8" name="Picture 10">
            <a:extLst>
              <a:ext uri="{FF2B5EF4-FFF2-40B4-BE49-F238E27FC236}">
                <a16:creationId xmlns:a16="http://schemas.microsoft.com/office/drawing/2014/main" xmlns="" id="{27930B7D-ADAC-4283-90F3-AAE4793219D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775" y="2016125"/>
            <a:ext cx="12795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Picture 11">
            <a:extLst>
              <a:ext uri="{FF2B5EF4-FFF2-40B4-BE49-F238E27FC236}">
                <a16:creationId xmlns:a16="http://schemas.microsoft.com/office/drawing/2014/main" xmlns="" id="{E1314E4D-61D2-4CAF-A5B3-2B87D70098B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2014538"/>
            <a:ext cx="12795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E9D3EDD1-CAB7-4CF8-AE75-0266EE23E217}"/>
              </a:ext>
            </a:extLst>
          </p:cNvPr>
          <p:cNvSpPr/>
          <p:nvPr/>
        </p:nvSpPr>
        <p:spPr bwMode="auto">
          <a:xfrm>
            <a:off x="717550" y="6419850"/>
            <a:ext cx="438150" cy="43815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xmlns="" id="{F5A67332-30E9-4156-99D7-1BA7E13B1EB2}"/>
              </a:ext>
            </a:extLst>
          </p:cNvPr>
          <p:cNvSpPr/>
          <p:nvPr/>
        </p:nvSpPr>
        <p:spPr bwMode="auto">
          <a:xfrm>
            <a:off x="1828800" y="417513"/>
            <a:ext cx="10363200" cy="141333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8" name="Прямоугольник 3">
            <a:extLst>
              <a:ext uri="{FF2B5EF4-FFF2-40B4-BE49-F238E27FC236}">
                <a16:creationId xmlns:a16="http://schemas.microsoft.com/office/drawing/2014/main" xmlns="" id="{AABADD3C-5B93-495A-81CD-90BD1275C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8981" y="404813"/>
            <a:ext cx="10002838" cy="142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500"/>
              </a:spcBef>
              <a:spcAft>
                <a:spcPts val="300"/>
              </a:spcAft>
              <a:buFontTx/>
              <a:buNone/>
            </a:pPr>
            <a:r>
              <a:rPr lang="ru-RU" altLang="en-US" sz="4000" dirty="0">
                <a:latin typeface="+mn-lt"/>
                <a:ea typeface="Ebrima" panose="02000000000000000000" pitchFamily="2" charset="0"/>
                <a:cs typeface="Simplified Arabic" panose="02020603050405020304" pitchFamily="18" charset="-78"/>
              </a:rPr>
              <a:t>Глобальн</a:t>
            </a:r>
            <a:r>
              <a:rPr lang="uk-UA" altLang="en-US" sz="4000" dirty="0">
                <a:latin typeface="+mn-lt"/>
                <a:ea typeface="Ebrima" panose="02000000000000000000" pitchFamily="2" charset="0"/>
                <a:cs typeface="Simplified Arabic" panose="02020603050405020304" pitchFamily="18" charset="-78"/>
              </a:rPr>
              <a:t>і Цілі сталого розвитку</a:t>
            </a:r>
          </a:p>
          <a:p>
            <a:pPr eaLnBrk="1" hangingPunct="1">
              <a:lnSpc>
                <a:spcPct val="100000"/>
              </a:lnSpc>
              <a:spcBef>
                <a:spcPts val="500"/>
              </a:spcBef>
              <a:spcAft>
                <a:spcPts val="300"/>
              </a:spcAft>
              <a:buFontTx/>
              <a:buNone/>
            </a:pPr>
            <a:r>
              <a:rPr lang="uk-UA" altLang="en-US" sz="4000" dirty="0">
                <a:latin typeface="+mn-lt"/>
                <a:ea typeface="Ebrima" panose="02000000000000000000" pitchFamily="2" charset="0"/>
                <a:cs typeface="Simplified Arabic" panose="02020603050405020304" pitchFamily="18" charset="-78"/>
              </a:rPr>
              <a:t>офіційно вступили в силу 1 січня 2016 року</a:t>
            </a:r>
            <a:endParaRPr lang="ru-RU" altLang="en-US" sz="4000" dirty="0">
              <a:latin typeface="+mn-lt"/>
              <a:ea typeface="Ebrima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A484443B-7B2E-4E35-B536-FC8C30353D59}"/>
              </a:ext>
            </a:extLst>
          </p:cNvPr>
          <p:cNvSpPr/>
          <p:nvPr/>
        </p:nvSpPr>
        <p:spPr bwMode="auto">
          <a:xfrm>
            <a:off x="11753850" y="-20637"/>
            <a:ext cx="438150" cy="43815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DBEDB98-B34F-42E6-8748-B3EAA6E25BEA}"/>
              </a:ext>
            </a:extLst>
          </p:cNvPr>
          <p:cNvSpPr/>
          <p:nvPr/>
        </p:nvSpPr>
        <p:spPr bwMode="auto">
          <a:xfrm>
            <a:off x="865188" y="438150"/>
            <a:ext cx="11326811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387" name="TextBox 4">
            <a:extLst>
              <a:ext uri="{FF2B5EF4-FFF2-40B4-BE49-F238E27FC236}">
                <a16:creationId xmlns:a16="http://schemas.microsoft.com/office/drawing/2014/main" xmlns="" id="{43081E10-2AC6-42C9-8A29-E2D5AFCCB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750" y="644744"/>
            <a:ext cx="5232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sz="4000" dirty="0">
                <a:latin typeface="+mn-lt"/>
              </a:rPr>
              <a:t>Як ви думаєте:</a:t>
            </a:r>
            <a:endParaRPr lang="en-US" altLang="ru-RU" sz="4000" dirty="0">
              <a:latin typeface="+mn-lt"/>
            </a:endParaRPr>
          </a:p>
        </p:txBody>
      </p:sp>
      <p:sp>
        <p:nvSpPr>
          <p:cNvPr id="15364" name="Rectangle 5">
            <a:extLst>
              <a:ext uri="{FF2B5EF4-FFF2-40B4-BE49-F238E27FC236}">
                <a16:creationId xmlns:a16="http://schemas.microsoft.com/office/drawing/2014/main" xmlns="" id="{8A318AD8-5E2A-4C87-908F-BEFC4845D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0" y="1758970"/>
            <a:ext cx="9963150" cy="45498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+mj-lt"/>
              <a:buAutoNum type="arabicPeriod"/>
              <a:defRPr/>
            </a:pPr>
            <a:r>
              <a:rPr lang="uk-UA" altLang="en-US" sz="2800" dirty="0">
                <a:latin typeface="+mn-lt"/>
              </a:rPr>
              <a:t>Навіщо Організація Об'єднаних Націй прийняла Глобальні Цілі сталого розвитку як вимогу до всіх країн-членів?</a:t>
            </a:r>
          </a:p>
          <a:p>
            <a:pPr>
              <a:lnSpc>
                <a:spcPct val="150000"/>
              </a:lnSpc>
              <a:buFont typeface="+mj-lt"/>
              <a:buAutoNum type="arabicPeriod"/>
              <a:defRPr/>
            </a:pPr>
            <a:r>
              <a:rPr lang="uk-UA" altLang="en-US" sz="2800" dirty="0">
                <a:latin typeface="+mn-lt"/>
              </a:rPr>
              <a:t>У чому нагальна потреба у досягненні Цілей?</a:t>
            </a:r>
          </a:p>
          <a:p>
            <a:pPr>
              <a:lnSpc>
                <a:spcPct val="150000"/>
              </a:lnSpc>
              <a:buFont typeface="+mj-lt"/>
              <a:buAutoNum type="arabicPeriod"/>
              <a:defRPr/>
            </a:pPr>
            <a:r>
              <a:rPr lang="uk-UA" altLang="en-US" sz="2800" dirty="0">
                <a:latin typeface="+mn-lt"/>
              </a:rPr>
              <a:t>Чи пов’язане прийняття Цілей зі змінами клімату, які ми спостерігаємо, зокрема в Україні? Як саме?</a:t>
            </a:r>
          </a:p>
          <a:p>
            <a:pPr>
              <a:lnSpc>
                <a:spcPct val="150000"/>
              </a:lnSpc>
              <a:buFont typeface="+mj-lt"/>
              <a:buAutoNum type="arabicPeriod"/>
              <a:defRPr/>
            </a:pPr>
            <a:r>
              <a:rPr lang="uk-UA" altLang="en-US" sz="2800" dirty="0">
                <a:latin typeface="+mn-lt"/>
              </a:rPr>
              <a:t>Досягнення яких Цілей може позитивно </a:t>
            </a:r>
          </a:p>
          <a:p>
            <a:pPr marL="0" indent="0">
              <a:lnSpc>
                <a:spcPct val="150000"/>
              </a:lnSpc>
              <a:defRPr/>
            </a:pPr>
            <a:r>
              <a:rPr lang="uk-UA" altLang="en-US" sz="2800" dirty="0">
                <a:latin typeface="+mn-lt"/>
              </a:rPr>
              <a:t>вплинути на клімат?</a:t>
            </a:r>
            <a:endParaRPr lang="ru-RU" altLang="en-US" sz="2800" dirty="0"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AF73C68-81FA-4AEA-88FD-F90A009F346E}"/>
              </a:ext>
            </a:extLst>
          </p:cNvPr>
          <p:cNvSpPr/>
          <p:nvPr/>
        </p:nvSpPr>
        <p:spPr bwMode="auto">
          <a:xfrm>
            <a:off x="0" y="6419850"/>
            <a:ext cx="438150" cy="438150"/>
          </a:xfrm>
          <a:prstGeom prst="rect">
            <a:avLst/>
          </a:prstGeom>
          <a:solidFill>
            <a:srgbClr val="FBA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xmlns="" id="{A1A1F234-8BDE-4F6B-82B1-7A5990A8F88C}"/>
              </a:ext>
            </a:extLst>
          </p:cNvPr>
          <p:cNvSpPr/>
          <p:nvPr/>
        </p:nvSpPr>
        <p:spPr bwMode="auto">
          <a:xfrm>
            <a:off x="439738" y="6419850"/>
            <a:ext cx="438150" cy="438150"/>
          </a:xfrm>
          <a:prstGeom prst="rect">
            <a:avLst/>
          </a:prstGeom>
          <a:solidFill>
            <a:srgbClr val="76A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16394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xmlns="" id="{95BBBA0F-653F-49D3-B09A-2CBAA449F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130" y="5281047"/>
            <a:ext cx="11271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xmlns="" id="{68DF90C1-D0A4-4E8F-96DC-0CBA8012D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005" y="5481072"/>
            <a:ext cx="213836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Box 5">
            <a:extLst>
              <a:ext uri="{FF2B5EF4-FFF2-40B4-BE49-F238E27FC236}">
                <a16:creationId xmlns:a16="http://schemas.microsoft.com/office/drawing/2014/main" xmlns="" id="{007ED8D1-8CDC-47E8-9DE5-7948BA793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3493" y="5015934"/>
            <a:ext cx="25574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b="1">
                <a:solidFill>
                  <a:srgbClr val="28A8E0"/>
                </a:solidFill>
                <a:latin typeface="Arial" panose="020B0604020202020204" pitchFamily="34" charset="0"/>
              </a:rPr>
              <a:t>ГЛОБАЛЬНІ</a:t>
            </a:r>
            <a:endParaRPr lang="en-US" altLang="ru-RU" b="1">
              <a:solidFill>
                <a:srgbClr val="28A8E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AE2EC58-C47C-46B5-8DA9-E3A659B0DF6C}"/>
              </a:ext>
            </a:extLst>
          </p:cNvPr>
          <p:cNvSpPr/>
          <p:nvPr/>
        </p:nvSpPr>
        <p:spPr bwMode="auto">
          <a:xfrm>
            <a:off x="1930400" y="438150"/>
            <a:ext cx="10261600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147" name="TextBox 4">
            <a:extLst>
              <a:ext uri="{FF2B5EF4-FFF2-40B4-BE49-F238E27FC236}">
                <a16:creationId xmlns:a16="http://schemas.microsoft.com/office/drawing/2014/main" xmlns="" id="{EF49CF1C-E769-4B31-B02E-71B723581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660609"/>
            <a:ext cx="10261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sz="4000" dirty="0">
                <a:latin typeface="+mn-lt"/>
              </a:rPr>
              <a:t>Що таке сталий розвиток?</a:t>
            </a:r>
            <a:endParaRPr lang="en-US" altLang="ru-RU" sz="4000" dirty="0">
              <a:latin typeface="+mn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25C53617-3C23-4196-94B6-1A4EFC91CFB1}"/>
              </a:ext>
            </a:extLst>
          </p:cNvPr>
          <p:cNvSpPr/>
          <p:nvPr/>
        </p:nvSpPr>
        <p:spPr bwMode="auto">
          <a:xfrm>
            <a:off x="0" y="1654175"/>
            <a:ext cx="438150" cy="431800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DA8522FB-12B3-4BC6-903C-890638A40492}"/>
              </a:ext>
            </a:extLst>
          </p:cNvPr>
          <p:cNvSpPr/>
          <p:nvPr/>
        </p:nvSpPr>
        <p:spPr bwMode="auto">
          <a:xfrm>
            <a:off x="11753850" y="6426200"/>
            <a:ext cx="438150" cy="431800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6150" name="Rectangle 2">
            <a:extLst>
              <a:ext uri="{FF2B5EF4-FFF2-40B4-BE49-F238E27FC236}">
                <a16:creationId xmlns:a16="http://schemas.microsoft.com/office/drawing/2014/main" xmlns="" id="{91B78F27-3901-49B4-945E-F5C454BAE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321" y="1075198"/>
            <a:ext cx="9747698" cy="183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ru-RU" dirty="0" err="1"/>
              <a:t>Розвиток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дозволяє</a:t>
            </a:r>
            <a:r>
              <a:rPr lang="ru-RU" dirty="0"/>
              <a:t> </a:t>
            </a:r>
            <a:r>
              <a:rPr lang="ru-RU" dirty="0" err="1"/>
              <a:t>задовольнити</a:t>
            </a:r>
            <a:r>
              <a:rPr lang="ru-RU" dirty="0"/>
              <a:t> потреби </a:t>
            </a:r>
            <a:r>
              <a:rPr lang="ru-RU" dirty="0" err="1"/>
              <a:t>сучасного</a:t>
            </a:r>
            <a:r>
              <a:rPr lang="ru-RU" dirty="0"/>
              <a:t> </a:t>
            </a:r>
            <a:r>
              <a:rPr lang="ru-RU" dirty="0" err="1"/>
              <a:t>покоління</a:t>
            </a:r>
            <a:r>
              <a:rPr lang="ru-RU" dirty="0"/>
              <a:t> без </a:t>
            </a:r>
            <a:r>
              <a:rPr lang="ru-RU" dirty="0" err="1"/>
              <a:t>шкоди</a:t>
            </a:r>
            <a:r>
              <a:rPr lang="ru-RU" dirty="0"/>
              <a:t> для </a:t>
            </a:r>
            <a:r>
              <a:rPr lang="ru-RU" dirty="0" err="1"/>
              <a:t>майбутніх</a:t>
            </a:r>
            <a:r>
              <a:rPr lang="ru-RU" dirty="0"/>
              <a:t> </a:t>
            </a:r>
            <a:r>
              <a:rPr lang="ru-RU" dirty="0" err="1"/>
              <a:t>поколінь</a:t>
            </a:r>
            <a:r>
              <a:rPr lang="ru-RU" dirty="0"/>
              <a:t>.</a:t>
            </a:r>
          </a:p>
        </p:txBody>
      </p:sp>
      <p:pic>
        <p:nvPicPr>
          <p:cNvPr id="6151" name="Рисунок 5">
            <a:extLst>
              <a:ext uri="{FF2B5EF4-FFF2-40B4-BE49-F238E27FC236}">
                <a16:creationId xmlns:a16="http://schemas.microsoft.com/office/drawing/2014/main" xmlns="" id="{CC5D625E-7EB0-46D2-A036-DE07A6117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2263" y="733"/>
            <a:ext cx="4397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37" descr="A picture containing toy&#10;&#10;Description automatically generated">
            <a:extLst>
              <a:ext uri="{FF2B5EF4-FFF2-40B4-BE49-F238E27FC236}">
                <a16:creationId xmlns:a16="http://schemas.microsoft.com/office/drawing/2014/main" xmlns="" id="{F0DA53D1-45C1-40BA-A99A-3B79329D6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485090" y="4143375"/>
            <a:ext cx="37084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37" descr="A picture containing toy&#10;&#10;Description automatically generated">
            <a:extLst>
              <a:ext uri="{FF2B5EF4-FFF2-40B4-BE49-F238E27FC236}">
                <a16:creationId xmlns:a16="http://schemas.microsoft.com/office/drawing/2014/main" xmlns="" id="{60BEE7E3-E347-4457-9AB3-450418DFA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3"/>
          <a:stretch>
            <a:fillRect/>
          </a:stretch>
        </p:blipFill>
        <p:spPr bwMode="auto">
          <a:xfrm>
            <a:off x="8020050" y="3902075"/>
            <a:ext cx="3951288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1" descr="A picture containing device&#10;&#10;Description automatically generated">
            <a:extLst>
              <a:ext uri="{FF2B5EF4-FFF2-40B4-BE49-F238E27FC236}">
                <a16:creationId xmlns:a16="http://schemas.microsoft.com/office/drawing/2014/main" xmlns="" id="{D755B6EB-6A02-487E-B81B-1F5645176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242" y="3537367"/>
            <a:ext cx="3304808" cy="305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3">
            <a:extLst>
              <a:ext uri="{FF2B5EF4-FFF2-40B4-BE49-F238E27FC236}">
                <a16:creationId xmlns:a16="http://schemas.microsoft.com/office/drawing/2014/main" xmlns="" id="{518B6A69-257F-435B-83B8-25B1B75F3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8747" y="4056398"/>
            <a:ext cx="12177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Ebrima" panose="02000000000000000000" pitchFamily="2" charset="0"/>
                <a:cs typeface="Simplified Arabic" panose="02020603050405020304" pitchFamily="18" charset="-78"/>
              </a:rPr>
              <a:t>суспільство</a:t>
            </a:r>
            <a:endParaRPr lang="ru-RU" altLang="en-US" sz="1200" b="1" dirty="0">
              <a:solidFill>
                <a:schemeClr val="bg1"/>
              </a:solidFill>
              <a:latin typeface="Century Gothic" panose="020B0502020202020204" pitchFamily="34" charset="0"/>
              <a:ea typeface="Ebrima" panose="02000000000000000000" pitchFamily="2" charset="0"/>
            </a:endParaRPr>
          </a:p>
        </p:txBody>
      </p:sp>
      <p:sp>
        <p:nvSpPr>
          <p:cNvPr id="13" name="Прямоугольник 3">
            <a:extLst>
              <a:ext uri="{FF2B5EF4-FFF2-40B4-BE49-F238E27FC236}">
                <a16:creationId xmlns:a16="http://schemas.microsoft.com/office/drawing/2014/main" xmlns="" id="{BE085456-1EC9-4797-8CEE-FF5582B838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0478" y="5967586"/>
            <a:ext cx="10708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Ebrima" panose="02000000000000000000" pitchFamily="2" charset="0"/>
                <a:cs typeface="Simplified Arabic" panose="02020603050405020304" pitchFamily="18" charset="-78"/>
              </a:rPr>
              <a:t>економіка</a:t>
            </a:r>
          </a:p>
        </p:txBody>
      </p:sp>
      <p:sp>
        <p:nvSpPr>
          <p:cNvPr id="14" name="Прямоугольник 3">
            <a:extLst>
              <a:ext uri="{FF2B5EF4-FFF2-40B4-BE49-F238E27FC236}">
                <a16:creationId xmlns:a16="http://schemas.microsoft.com/office/drawing/2014/main" xmlns="" id="{07DCE784-8C6E-4BBE-9E8C-843920400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2638" y="5995881"/>
            <a:ext cx="8718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Ebrima" panose="02000000000000000000" pitchFamily="2" charset="0"/>
                <a:cs typeface="Simplified Arabic" panose="02020603050405020304" pitchFamily="18" charset="-78"/>
              </a:rPr>
              <a:t>екологія</a:t>
            </a:r>
            <a:endParaRPr lang="ru-RU" altLang="en-US" sz="1200" b="1" dirty="0">
              <a:solidFill>
                <a:schemeClr val="bg1"/>
              </a:solidFill>
              <a:latin typeface="Century Gothic" panose="020B0502020202020204" pitchFamily="34" charset="0"/>
              <a:ea typeface="Ebrima" panose="02000000000000000000" pitchFamily="2" charset="0"/>
            </a:endParaRPr>
          </a:p>
        </p:txBody>
      </p:sp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xmlns="" id="{A4312261-8DB5-4D5B-83DF-83CEBFD5F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4458" y="5064139"/>
            <a:ext cx="929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en-US" sz="1200" b="1" dirty="0">
                <a:solidFill>
                  <a:srgbClr val="407D3D"/>
                </a:solidFill>
                <a:latin typeface="Century Gothic" panose="020B0502020202020204" pitchFamily="34" charset="0"/>
                <a:ea typeface="Ebrima" panose="02000000000000000000" pitchFamily="2" charset="0"/>
                <a:cs typeface="Simplified Arabic" panose="02020603050405020304" pitchFamily="18" charset="-78"/>
              </a:rPr>
              <a:t>сталий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en-US" sz="1200" b="1" dirty="0">
                <a:solidFill>
                  <a:srgbClr val="407D3D"/>
                </a:solidFill>
                <a:latin typeface="Century Gothic" panose="020B0502020202020204" pitchFamily="34" charset="0"/>
                <a:ea typeface="Ebrima" panose="02000000000000000000" pitchFamily="2" charset="0"/>
                <a:cs typeface="Simplified Arabic" panose="02020603050405020304" pitchFamily="18" charset="-78"/>
              </a:rPr>
              <a:t>розвиток</a:t>
            </a:r>
            <a:endParaRPr lang="ru-RU" altLang="en-US" sz="1200" b="1" dirty="0">
              <a:solidFill>
                <a:srgbClr val="407D3D"/>
              </a:solidFill>
              <a:latin typeface="Century Gothic" panose="020B0502020202020204" pitchFamily="34" charset="0"/>
              <a:ea typeface="Ebrima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3F434977-B3E5-4D7D-BDB8-E2C42E69113F}"/>
              </a:ext>
            </a:extLst>
          </p:cNvPr>
          <p:cNvSpPr/>
          <p:nvPr/>
        </p:nvSpPr>
        <p:spPr bwMode="auto">
          <a:xfrm>
            <a:off x="1930400" y="438150"/>
            <a:ext cx="10261600" cy="1352550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171" name="TextBox 4">
            <a:extLst>
              <a:ext uri="{FF2B5EF4-FFF2-40B4-BE49-F238E27FC236}">
                <a16:creationId xmlns:a16="http://schemas.microsoft.com/office/drawing/2014/main" xmlns="" id="{FA1305AE-E34D-4FC9-B345-B3BE938CE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1213" y="420688"/>
            <a:ext cx="10261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sz="4000" dirty="0">
                <a:latin typeface="+mn-lt"/>
              </a:rPr>
              <a:t>Переглядаючи відео «Глобальні цілі»,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sz="4000" dirty="0">
                <a:latin typeface="+mn-lt"/>
              </a:rPr>
              <a:t>знайдіть для себе відповіді на такі питання:</a:t>
            </a:r>
            <a:endParaRPr lang="en-US" altLang="ru-RU" sz="4000" dirty="0">
              <a:latin typeface="+mn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88B82474-5654-43AE-B428-A64A65B9F383}"/>
              </a:ext>
            </a:extLst>
          </p:cNvPr>
          <p:cNvSpPr/>
          <p:nvPr/>
        </p:nvSpPr>
        <p:spPr bwMode="auto">
          <a:xfrm>
            <a:off x="0" y="1654175"/>
            <a:ext cx="438150" cy="431800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38D9937F-C202-420D-A544-76FDD17391DD}"/>
              </a:ext>
            </a:extLst>
          </p:cNvPr>
          <p:cNvSpPr/>
          <p:nvPr/>
        </p:nvSpPr>
        <p:spPr bwMode="auto">
          <a:xfrm>
            <a:off x="11753850" y="6426200"/>
            <a:ext cx="438150" cy="431800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8198" name="Rectangle 2">
            <a:extLst>
              <a:ext uri="{FF2B5EF4-FFF2-40B4-BE49-F238E27FC236}">
                <a16:creationId xmlns:a16="http://schemas.microsoft.com/office/drawing/2014/main" xmlns="" id="{1A023F9C-49E1-401D-B305-AA983E754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400" y="1731624"/>
            <a:ext cx="9585325" cy="358033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uk-UA" altLang="ru-RU" sz="2800" dirty="0">
                <a:latin typeface="+mn-lt"/>
              </a:rPr>
              <a:t>Які проблеми зараз виникли у людства?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uk-UA" altLang="ru-RU" sz="2800" dirty="0">
                <a:latin typeface="+mn-lt"/>
              </a:rPr>
              <a:t>Хто запропонував Глобальні Цілі сталого розвитку?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uk-UA" altLang="ru-RU" sz="2800" dirty="0">
                <a:latin typeface="+mn-lt"/>
              </a:rPr>
              <a:t>Про що ці Цілі?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uk-UA" altLang="ru-RU" sz="2800" dirty="0">
                <a:latin typeface="+mn-lt"/>
              </a:rPr>
              <a:t>До якого року ми маємо їх досягти?</a:t>
            </a:r>
          </a:p>
          <a:p>
            <a:pPr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endParaRPr lang="ru-RU" altLang="ru-RU" sz="2800" dirty="0">
              <a:latin typeface="+mn-lt"/>
            </a:endParaRPr>
          </a:p>
        </p:txBody>
      </p:sp>
      <p:pic>
        <p:nvPicPr>
          <p:cNvPr id="7175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1915C0F-EE49-4BCD-B15C-D86AC8C7C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923" y="5324475"/>
            <a:ext cx="11271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xmlns="" id="{BA03D1F1-2C77-489A-BF3D-0DDDD2751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798" y="5524500"/>
            <a:ext cx="213836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Box 5">
            <a:extLst>
              <a:ext uri="{FF2B5EF4-FFF2-40B4-BE49-F238E27FC236}">
                <a16:creationId xmlns:a16="http://schemas.microsoft.com/office/drawing/2014/main" xmlns="" id="{53C72EDA-0C7F-4E5C-8371-84B2A44AB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9286" y="5059362"/>
            <a:ext cx="25574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b="1">
                <a:solidFill>
                  <a:srgbClr val="28A8E0"/>
                </a:solidFill>
                <a:latin typeface="Arial" panose="020B0604020202020204" pitchFamily="34" charset="0"/>
              </a:rPr>
              <a:t>ГЛОБАЛЬНІ</a:t>
            </a:r>
            <a:endParaRPr lang="en-US" altLang="ru-RU" b="1">
              <a:solidFill>
                <a:srgbClr val="28A8E0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:a16="http://schemas.microsoft.com/office/drawing/2014/main" xmlns="" id="{D09BED6E-61E6-4800-9797-E652EA0CEDEA}"/>
              </a:ext>
            </a:extLst>
          </p:cNvPr>
          <p:cNvSpPr/>
          <p:nvPr/>
        </p:nvSpPr>
        <p:spPr bwMode="auto">
          <a:xfrm>
            <a:off x="11745913" y="-17463"/>
            <a:ext cx="438150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B025C63-C5C7-4ABC-8A17-B095BAB31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2863850"/>
            <a:ext cx="6411912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8" descr="Изменение климата может стать убийцей цивилизации | Кто в курсе -">
            <a:extLst>
              <a:ext uri="{FF2B5EF4-FFF2-40B4-BE49-F238E27FC236}">
                <a16:creationId xmlns:a16="http://schemas.microsoft.com/office/drawing/2014/main" xmlns="" id="{054028A5-B669-4B9A-B1A0-856BEC2E4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8" y="2446338"/>
            <a:ext cx="6681787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15">
            <a:extLst>
              <a:ext uri="{FF2B5EF4-FFF2-40B4-BE49-F238E27FC236}">
                <a16:creationId xmlns:a16="http://schemas.microsoft.com/office/drawing/2014/main" xmlns="" id="{ED88FA3F-A900-486C-A8A3-2427A2442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" t="-4939" r="22501" b="4939"/>
          <a:stretch>
            <a:fillRect/>
          </a:stretch>
        </p:blipFill>
        <p:spPr bwMode="auto">
          <a:xfrm>
            <a:off x="1331913" y="1812925"/>
            <a:ext cx="7448550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42AB395C-7803-474F-BFDB-B81DD7196F77}"/>
              </a:ext>
            </a:extLst>
          </p:cNvPr>
          <p:cNvSpPr/>
          <p:nvPr/>
        </p:nvSpPr>
        <p:spPr bwMode="auto">
          <a:xfrm>
            <a:off x="1327762" y="3908"/>
            <a:ext cx="438150" cy="431800"/>
          </a:xfrm>
          <a:prstGeom prst="rect">
            <a:avLst/>
          </a:prstGeom>
          <a:solidFill>
            <a:srgbClr val="AF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D646741-169C-4D1A-88E5-1A7E5A15876B}"/>
              </a:ext>
            </a:extLst>
          </p:cNvPr>
          <p:cNvSpPr/>
          <p:nvPr/>
        </p:nvSpPr>
        <p:spPr bwMode="auto">
          <a:xfrm>
            <a:off x="11753850" y="6426200"/>
            <a:ext cx="438150" cy="431800"/>
          </a:xfrm>
          <a:prstGeom prst="rect">
            <a:avLst/>
          </a:prstGeom>
          <a:solidFill>
            <a:srgbClr val="407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:a16="http://schemas.microsoft.com/office/drawing/2014/main" xmlns="" id="{E6E6618D-233E-41BE-B2C8-662D633B6F52}"/>
              </a:ext>
            </a:extLst>
          </p:cNvPr>
          <p:cNvSpPr/>
          <p:nvPr/>
        </p:nvSpPr>
        <p:spPr bwMode="auto">
          <a:xfrm>
            <a:off x="11760200" y="-3176"/>
            <a:ext cx="438150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8200" name="AutoShape 4" descr="abd620e6ea3497a6fc835ed5d6cf0571">
            <a:extLst>
              <a:ext uri="{FF2B5EF4-FFF2-40B4-BE49-F238E27FC236}">
                <a16:creationId xmlns:a16="http://schemas.microsoft.com/office/drawing/2014/main" xmlns="" id="{B5F20332-2E42-4406-B721-DD5D91B44D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pic>
        <p:nvPicPr>
          <p:cNvPr id="15" name="Picture 10" descr="Главные реки пересыхают в Крыму, назревает водный кризис">
            <a:extLst>
              <a:ext uri="{FF2B5EF4-FFF2-40B4-BE49-F238E27FC236}">
                <a16:creationId xmlns:a16="http://schemas.microsoft.com/office/drawing/2014/main" xmlns="" id="{04182834-E907-4C99-AF4B-00978E166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645383"/>
            <a:ext cx="7240587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8AC25427-93BF-4A00-89F1-2B81E416B2C1}"/>
              </a:ext>
            </a:extLst>
          </p:cNvPr>
          <p:cNvSpPr/>
          <p:nvPr/>
        </p:nvSpPr>
        <p:spPr bwMode="auto">
          <a:xfrm>
            <a:off x="0" y="2425700"/>
            <a:ext cx="458788" cy="438150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21" name="Picture 12" descr="List of Famines - Armageddon Online">
            <a:extLst>
              <a:ext uri="{FF2B5EF4-FFF2-40B4-BE49-F238E27FC236}">
                <a16:creationId xmlns:a16="http://schemas.microsoft.com/office/drawing/2014/main" xmlns="" id="{A9221DE6-C16F-4DFD-9478-6442D5A5D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643063"/>
            <a:ext cx="9250362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4" descr="Бедность в Украине - В Госстате рассказали о ситуации в стране ...">
            <a:extLst>
              <a:ext uri="{FF2B5EF4-FFF2-40B4-BE49-F238E27FC236}">
                <a16:creationId xmlns:a16="http://schemas.microsoft.com/office/drawing/2014/main" xmlns="" id="{C2FA2698-0994-498D-88A9-C913411BC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363" y="1624013"/>
            <a:ext cx="9551987" cy="523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9C931B1-B9BA-46A0-A60B-F1E9EE8D8638}"/>
              </a:ext>
            </a:extLst>
          </p:cNvPr>
          <p:cNvSpPr/>
          <p:nvPr/>
        </p:nvSpPr>
        <p:spPr bwMode="auto">
          <a:xfrm>
            <a:off x="1770063" y="429358"/>
            <a:ext cx="10421937" cy="1216025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xmlns="" id="{879FF2AF-C339-4EA8-B765-837971C60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444500"/>
            <a:ext cx="10261600" cy="92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Calibri Light" panose="020F0302020204030204" pitchFamily="34" charset="0"/>
              <a:buAutoNum type="arabicParenR"/>
            </a:pPr>
            <a:r>
              <a:rPr lang="uk-UA" altLang="ru-RU" sz="4000" dirty="0">
                <a:latin typeface="+mn-lt"/>
              </a:rPr>
              <a:t>Які проблеми зараз виникли у людства?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">
            <a:extLst>
              <a:ext uri="{FF2B5EF4-FFF2-40B4-BE49-F238E27FC236}">
                <a16:creationId xmlns:a16="http://schemas.microsoft.com/office/drawing/2014/main" xmlns="" id="{B33741EE-CEEE-4B34-9EE8-49F8F689A7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78505"/>
            <a:ext cx="8253820" cy="524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DF783662-1EB5-490D-B260-AE4D99A55089}"/>
              </a:ext>
            </a:extLst>
          </p:cNvPr>
          <p:cNvSpPr txBox="1">
            <a:spLocks/>
          </p:cNvSpPr>
          <p:nvPr/>
        </p:nvSpPr>
        <p:spPr bwMode="auto">
          <a:xfrm>
            <a:off x="2115761" y="-1329326"/>
            <a:ext cx="8577639" cy="60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endParaRPr lang="en-GB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978" y="485162"/>
            <a:ext cx="10687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Зміна клімату та екстремальні кліматичні зміни</a:t>
            </a:r>
            <a:endParaRPr lang="en-GB" sz="4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52A5FE-80E7-4951-885A-9A859C5947AA}"/>
              </a:ext>
            </a:extLst>
          </p:cNvPr>
          <p:cNvSpPr/>
          <p:nvPr/>
        </p:nvSpPr>
        <p:spPr>
          <a:xfrm>
            <a:off x="8253820" y="2007717"/>
            <a:ext cx="3506380" cy="1569660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685749"/>
            <a:r>
              <a:rPr lang="ru-RU" sz="2400" dirty="0">
                <a:solidFill>
                  <a:schemeClr val="tx1"/>
                </a:solidFill>
                <a:latin typeface="+mn-lt"/>
              </a:rPr>
              <a:t>Підвищення температуридо кінця століття, якщо викиди будуть на тому ж рівні</a:t>
            </a:r>
            <a:endParaRPr lang="nb-NO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BF354D-764C-4391-A6E3-7A45937D43FB}"/>
              </a:ext>
            </a:extLst>
          </p:cNvPr>
          <p:cNvSpPr/>
          <p:nvPr/>
        </p:nvSpPr>
        <p:spPr>
          <a:xfrm>
            <a:off x="8726148" y="898970"/>
            <a:ext cx="3108736" cy="119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ru-RU" sz="4000" dirty="0">
                <a:latin typeface="+mn-lt"/>
              </a:rPr>
              <a:t>+</a:t>
            </a:r>
            <a:r>
              <a:rPr lang="nb-NO" sz="4000" dirty="0">
                <a:latin typeface="+mn-lt"/>
              </a:rPr>
              <a:t>4</a:t>
            </a:r>
            <a:r>
              <a:rPr lang="ru-RU" sz="4000" dirty="0">
                <a:latin typeface="+mn-lt"/>
              </a:rPr>
              <a:t> градуси °С</a:t>
            </a:r>
            <a:endParaRPr lang="nb-NO" sz="4000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372AB735-1C28-46E8-8A0C-99F473B0E2F3}"/>
              </a:ext>
            </a:extLst>
          </p:cNvPr>
          <p:cNvSpPr/>
          <p:nvPr/>
        </p:nvSpPr>
        <p:spPr>
          <a:xfrm>
            <a:off x="8253820" y="4480858"/>
            <a:ext cx="3506380" cy="1938992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685749"/>
            <a:r>
              <a:rPr lang="ru-RU" sz="2400" dirty="0">
                <a:solidFill>
                  <a:schemeClr val="tx1"/>
                </a:solidFill>
                <a:latin typeface="+mn-lt"/>
              </a:rPr>
              <a:t>Міст, в яких проживає </a:t>
            </a:r>
            <a:r>
              <a:rPr lang="nb-NO" sz="2400" dirty="0">
                <a:solidFill>
                  <a:schemeClr val="tx1"/>
                </a:solidFill>
                <a:latin typeface="+mn-lt"/>
              </a:rPr>
              <a:t>10% </a:t>
            </a:r>
            <a:r>
              <a:rPr lang="uk-UA" sz="2400" dirty="0">
                <a:solidFill>
                  <a:schemeClr val="tx1"/>
                </a:solidFill>
                <a:latin typeface="+mn-lt"/>
              </a:rPr>
              <a:t>населення світу</a:t>
            </a:r>
            <a:r>
              <a:rPr lang="nb-NO" sz="2400" dirty="0">
                <a:solidFill>
                  <a:schemeClr val="tx1"/>
                </a:solidFill>
                <a:latin typeface="+mn-lt"/>
              </a:rPr>
              <a:t>, </a:t>
            </a:r>
            <a:r>
              <a:rPr lang="ru-RU" sz="2400" dirty="0">
                <a:solidFill>
                  <a:schemeClr val="tx1"/>
                </a:solidFill>
                <a:latin typeface="+mn-lt"/>
              </a:rPr>
              <a:t>потраплять до зони ризику підвищення рівня моря до 2050 р. </a:t>
            </a:r>
            <a:endParaRPr lang="nb-NO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B497561-D265-4F2C-94EA-F6D332D9D40B}"/>
              </a:ext>
            </a:extLst>
          </p:cNvPr>
          <p:cNvSpPr/>
          <p:nvPr/>
        </p:nvSpPr>
        <p:spPr>
          <a:xfrm>
            <a:off x="10763757" y="3386576"/>
            <a:ext cx="1071127" cy="1199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ru-RU" sz="4000" dirty="0">
                <a:latin typeface="+mn-lt"/>
              </a:rPr>
              <a:t>65%</a:t>
            </a:r>
            <a:endParaRPr lang="nb-NO" sz="4000" dirty="0">
              <a:latin typeface="+mn-lt"/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11760200" y="6419850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04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DF783662-1EB5-490D-B260-AE4D99A55089}"/>
              </a:ext>
            </a:extLst>
          </p:cNvPr>
          <p:cNvSpPr txBox="1">
            <a:spLocks/>
          </p:cNvSpPr>
          <p:nvPr/>
        </p:nvSpPr>
        <p:spPr bwMode="auto">
          <a:xfrm>
            <a:off x="2115761" y="-1329326"/>
            <a:ext cx="8577639" cy="60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endParaRPr lang="en-GB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1539" y="485162"/>
            <a:ext cx="62289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Гостра нестача питної води</a:t>
            </a:r>
            <a:endParaRPr lang="en-GB" sz="4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52A5FE-80E7-4951-885A-9A859C5947AA}"/>
              </a:ext>
            </a:extLst>
          </p:cNvPr>
          <p:cNvSpPr/>
          <p:nvPr/>
        </p:nvSpPr>
        <p:spPr>
          <a:xfrm>
            <a:off x="431800" y="2007717"/>
            <a:ext cx="3506380" cy="1200329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</a:rPr>
              <a:t>Населення планети будуть відчувати дефіцит чистої води до</a:t>
            </a:r>
            <a:r>
              <a:rPr lang="nb-NO" sz="2400" dirty="0">
                <a:solidFill>
                  <a:schemeClr val="tx1"/>
                </a:solidFill>
              </a:rPr>
              <a:t> 2050</a:t>
            </a:r>
            <a:r>
              <a:rPr lang="uk-UA" sz="2400" dirty="0">
                <a:solidFill>
                  <a:schemeClr val="tx1"/>
                </a:solidFill>
              </a:rPr>
              <a:t> р.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BF354D-764C-4391-A6E3-7A45937D43FB}"/>
              </a:ext>
            </a:extLst>
          </p:cNvPr>
          <p:cNvSpPr/>
          <p:nvPr/>
        </p:nvSpPr>
        <p:spPr>
          <a:xfrm>
            <a:off x="304303" y="898970"/>
            <a:ext cx="3108736" cy="119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ru-RU" sz="4000" dirty="0">
                <a:latin typeface="+mn-lt"/>
              </a:rPr>
              <a:t>52%</a:t>
            </a:r>
            <a:endParaRPr lang="nb-NO" sz="4000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372AB735-1C28-46E8-8A0C-99F473B0E2F3}"/>
              </a:ext>
            </a:extLst>
          </p:cNvPr>
          <p:cNvSpPr/>
          <p:nvPr/>
        </p:nvSpPr>
        <p:spPr>
          <a:xfrm>
            <a:off x="431800" y="4480858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defTabSz="685749"/>
            <a:r>
              <a:rPr lang="ru-RU" sz="2400" dirty="0">
                <a:solidFill>
                  <a:schemeClr val="tx1"/>
                </a:solidFill>
              </a:rPr>
              <a:t>Все сьогодні страждають від нестачі чистої води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B497561-D265-4F2C-94EA-F6D332D9D40B}"/>
              </a:ext>
            </a:extLst>
          </p:cNvPr>
          <p:cNvSpPr/>
          <p:nvPr/>
        </p:nvSpPr>
        <p:spPr>
          <a:xfrm>
            <a:off x="367803" y="3386576"/>
            <a:ext cx="2081339" cy="1199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nb-NO" sz="4000" dirty="0">
                <a:latin typeface="+mn-lt"/>
              </a:rPr>
              <a:t>&gt;2</a:t>
            </a:r>
            <a:r>
              <a:rPr lang="ru-RU" sz="4000" dirty="0">
                <a:latin typeface="+mn-lt"/>
              </a:rPr>
              <a:t>млрд</a:t>
            </a:r>
            <a:r>
              <a:rPr lang="nb-NO" sz="4000" dirty="0">
                <a:latin typeface="+mn-lt"/>
              </a:rPr>
              <a:t>  </a:t>
            </a: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-6350" y="6419849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12" name="Picture Placeholder 6">
            <a:extLst>
              <a:ext uri="{FF2B5EF4-FFF2-40B4-BE49-F238E27FC236}">
                <a16:creationId xmlns:a16="http://schemas.microsoft.com/office/drawing/2014/main" xmlns="" id="{EF6BD580-3A79-4529-9293-F514D143A0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8180" y="1202818"/>
            <a:ext cx="8253820" cy="520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040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8149" y="485162"/>
            <a:ext cx="80928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Виснаження природних ресурсів</a:t>
            </a:r>
            <a:endParaRPr lang="en-GB" sz="4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52A5FE-80E7-4951-885A-9A859C5947AA}"/>
              </a:ext>
            </a:extLst>
          </p:cNvPr>
          <p:cNvSpPr/>
          <p:nvPr/>
        </p:nvSpPr>
        <p:spPr>
          <a:xfrm>
            <a:off x="8253820" y="3338573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685749"/>
            <a:r>
              <a:rPr lang="ru-RU" sz="2400" dirty="0">
                <a:solidFill>
                  <a:schemeClr val="tx1"/>
                </a:solidFill>
              </a:rPr>
              <a:t>гектарів лісів вирубуються щороку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8BF354D-764C-4391-A6E3-7A45937D43FB}"/>
              </a:ext>
            </a:extLst>
          </p:cNvPr>
          <p:cNvSpPr/>
          <p:nvPr/>
        </p:nvSpPr>
        <p:spPr>
          <a:xfrm>
            <a:off x="10205832" y="2229826"/>
            <a:ext cx="3108736" cy="119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nb-NO" sz="4000" dirty="0">
                <a:latin typeface="+mn-lt"/>
              </a:rPr>
              <a:t>13</a:t>
            </a:r>
            <a:r>
              <a:rPr lang="uk-UA" sz="4000" dirty="0">
                <a:latin typeface="+mn-lt"/>
              </a:rPr>
              <a:t> млн</a:t>
            </a:r>
            <a:endParaRPr lang="nb-NO" sz="4000" dirty="0">
              <a:latin typeface="+mn-lt"/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11760200" y="6419850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13" name="Picture 2" descr="Image result for agriculture, deforestation">
            <a:extLst>
              <a:ext uri="{FF2B5EF4-FFF2-40B4-BE49-F238E27FC236}">
                <a16:creationId xmlns:a16="http://schemas.microsoft.com/office/drawing/2014/main" xmlns="" id="{D23B6969-E2A0-4726-A56F-89EEA84DC2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78505"/>
            <a:ext cx="8253820" cy="523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82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59A3DA-EA0C-4262-A1AB-AAA9A7A0221A}"/>
              </a:ext>
            </a:extLst>
          </p:cNvPr>
          <p:cNvSpPr/>
          <p:nvPr/>
        </p:nvSpPr>
        <p:spPr bwMode="auto">
          <a:xfrm>
            <a:off x="0" y="438150"/>
            <a:ext cx="12192000" cy="756513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xmlns="" id="{06A6BFC2-22D6-4A7E-B4DA-C87461A8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00" y="485162"/>
            <a:ext cx="11798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4000" dirty="0"/>
              <a:t>Загроза безпеці продуктів харчування і орних земель</a:t>
            </a:r>
            <a:endParaRPr lang="en-GB" sz="40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372AB735-1C28-46E8-8A0C-99F473B0E2F3}"/>
              </a:ext>
            </a:extLst>
          </p:cNvPr>
          <p:cNvSpPr/>
          <p:nvPr/>
        </p:nvSpPr>
        <p:spPr>
          <a:xfrm>
            <a:off x="431800" y="3429000"/>
            <a:ext cx="3506380" cy="830997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</a:rPr>
              <a:t>с/г земель зазнали серйозної деградації </a:t>
            </a:r>
            <a:endParaRPr lang="nb-NO" sz="2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B497561-D265-4F2C-94EA-F6D332D9D40B}"/>
              </a:ext>
            </a:extLst>
          </p:cNvPr>
          <p:cNvSpPr/>
          <p:nvPr/>
        </p:nvSpPr>
        <p:spPr>
          <a:xfrm>
            <a:off x="431800" y="2334718"/>
            <a:ext cx="1071127" cy="1199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49">
              <a:lnSpc>
                <a:spcPts val="10125"/>
              </a:lnSpc>
            </a:pPr>
            <a:r>
              <a:rPr lang="en-US" sz="4000" dirty="0">
                <a:latin typeface="+mn-lt"/>
              </a:rPr>
              <a:t>40%</a:t>
            </a:r>
            <a:endParaRPr lang="nb-NO" sz="4000" dirty="0">
              <a:latin typeface="+mn-lt"/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:a16="http://schemas.microsoft.com/office/drawing/2014/main" xmlns="" id="{D893B88E-17A7-4D80-AB94-A63A7D28961C}"/>
              </a:ext>
            </a:extLst>
          </p:cNvPr>
          <p:cNvSpPr/>
          <p:nvPr/>
        </p:nvSpPr>
        <p:spPr bwMode="auto">
          <a:xfrm>
            <a:off x="0" y="6419850"/>
            <a:ext cx="438150" cy="438151"/>
          </a:xfrm>
          <a:prstGeom prst="rect">
            <a:avLst/>
          </a:prstGeom>
          <a:solidFill>
            <a:srgbClr val="97C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pic>
        <p:nvPicPr>
          <p:cNvPr id="11" name="Picture 2" descr="Image result for arable land">
            <a:extLst>
              <a:ext uri="{FF2B5EF4-FFF2-40B4-BE49-F238E27FC236}">
                <a16:creationId xmlns:a16="http://schemas.microsoft.com/office/drawing/2014/main" xmlns="" id="{23177E9C-8AFA-4E8F-AF07-E58C324EA1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38180" y="1194663"/>
            <a:ext cx="8253820" cy="519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0767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11378</TotalTime>
  <Words>498</Words>
  <Application>Microsoft Office PowerPoint</Application>
  <PresentationFormat>Произвольный</PresentationFormat>
  <Paragraphs>85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Заняття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зі сталого споживання</dc:title>
  <dc:creator>1</dc:creator>
  <cp:lastModifiedBy>g</cp:lastModifiedBy>
  <cp:revision>302</cp:revision>
  <cp:lastPrinted>2019-11-06T15:47:36Z</cp:lastPrinted>
  <dcterms:created xsi:type="dcterms:W3CDTF">2018-11-20T15:59:25Z</dcterms:created>
  <dcterms:modified xsi:type="dcterms:W3CDTF">2020-05-26T08:43:45Z</dcterms:modified>
</cp:coreProperties>
</file>