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40"/>
  </p:notesMasterIdLst>
  <p:handoutMasterIdLst>
    <p:handoutMasterId r:id="rId41"/>
  </p:handoutMasterIdLst>
  <p:sldIdLst>
    <p:sldId id="296" r:id="rId3"/>
    <p:sldId id="357" r:id="rId4"/>
    <p:sldId id="333" r:id="rId5"/>
    <p:sldId id="342" r:id="rId6"/>
    <p:sldId id="343" r:id="rId7"/>
    <p:sldId id="353" r:id="rId8"/>
    <p:sldId id="358" r:id="rId9"/>
    <p:sldId id="382" r:id="rId10"/>
    <p:sldId id="383" r:id="rId11"/>
    <p:sldId id="384" r:id="rId12"/>
    <p:sldId id="385" r:id="rId13"/>
    <p:sldId id="386" r:id="rId14"/>
    <p:sldId id="387" r:id="rId15"/>
    <p:sldId id="388" r:id="rId16"/>
    <p:sldId id="389" r:id="rId17"/>
    <p:sldId id="363" r:id="rId18"/>
    <p:sldId id="390" r:id="rId19"/>
    <p:sldId id="348" r:id="rId20"/>
    <p:sldId id="391" r:id="rId21"/>
    <p:sldId id="392" r:id="rId22"/>
    <p:sldId id="393" r:id="rId23"/>
    <p:sldId id="394" r:id="rId24"/>
    <p:sldId id="400" r:id="rId25"/>
    <p:sldId id="395" r:id="rId26"/>
    <p:sldId id="396" r:id="rId27"/>
    <p:sldId id="397" r:id="rId28"/>
    <p:sldId id="398" r:id="rId29"/>
    <p:sldId id="399" r:id="rId30"/>
    <p:sldId id="351" r:id="rId31"/>
    <p:sldId id="355" r:id="rId32"/>
    <p:sldId id="356" r:id="rId33"/>
    <p:sldId id="354" r:id="rId34"/>
    <p:sldId id="373" r:id="rId35"/>
    <p:sldId id="401" r:id="rId36"/>
    <p:sldId id="402" r:id="rId37"/>
    <p:sldId id="403" r:id="rId38"/>
    <p:sldId id="404" r:id="rId39"/>
  </p:sldIdLst>
  <p:sldSz cx="12192000" cy="6858000"/>
  <p:notesSz cx="6735763" cy="98663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6ACD1498-8BBF-4FF7-AB7A-13870A0DE7B8}">
          <p14:sldIdLst>
            <p14:sldId id="296"/>
            <p14:sldId id="357"/>
            <p14:sldId id="333"/>
            <p14:sldId id="342"/>
            <p14:sldId id="343"/>
            <p14:sldId id="353"/>
            <p14:sldId id="358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63"/>
            <p14:sldId id="390"/>
            <p14:sldId id="348"/>
            <p14:sldId id="391"/>
            <p14:sldId id="392"/>
            <p14:sldId id="393"/>
            <p14:sldId id="394"/>
            <p14:sldId id="400"/>
            <p14:sldId id="395"/>
            <p14:sldId id="396"/>
            <p14:sldId id="397"/>
            <p14:sldId id="398"/>
            <p14:sldId id="399"/>
            <p14:sldId id="351"/>
            <p14:sldId id="355"/>
            <p14:sldId id="356"/>
            <p14:sldId id="354"/>
            <p14:sldId id="373"/>
            <p14:sldId id="401"/>
            <p14:sldId id="402"/>
            <p14:sldId id="403"/>
            <p14:sldId id="40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la" initials="" lastIdx="14" clrIdx="0"/>
  <p:cmAuthor id="2" name="Gala" initials="G" lastIdx="18" clrIdx="1">
    <p:extLst>
      <p:ext uri="{19B8F6BF-5375-455C-9EA6-DF929625EA0E}">
        <p15:presenceInfo xmlns:p15="http://schemas.microsoft.com/office/powerpoint/2012/main" xmlns="" userId="Gala" providerId="None"/>
      </p:ext>
    </p:extLst>
  </p:cmAuthor>
  <p:cmAuthor id="3" name="Volkova Yevgeniia" initials="VY" lastIdx="14" clrIdx="2">
    <p:extLst>
      <p:ext uri="{19B8F6BF-5375-455C-9EA6-DF929625EA0E}">
        <p15:presenceInfo xmlns:p15="http://schemas.microsoft.com/office/powerpoint/2012/main" xmlns="" userId="S-1-5-21-2366370871-3915562376-38366309-135971" providerId="AD"/>
      </p:ext>
    </p:extLst>
  </p:cmAuthor>
  <p:cmAuthor id="4" name="Poliakova Olga" initials="PO" lastIdx="3" clrIdx="3">
    <p:extLst>
      <p:ext uri="{19B8F6BF-5375-455C-9EA6-DF929625EA0E}">
        <p15:presenceInfo xmlns:p15="http://schemas.microsoft.com/office/powerpoint/2012/main" xmlns="" userId="S-1-5-21-2366370871-3915562376-38366309-455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BAF43"/>
    <a:srgbClr val="FAC502"/>
    <a:srgbClr val="FFD966"/>
    <a:srgbClr val="FAC090"/>
    <a:srgbClr val="C48E12"/>
    <a:srgbClr val="97C0E5"/>
    <a:srgbClr val="76ACDD"/>
    <a:srgbClr val="407D3D"/>
    <a:srgbClr val="AF5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90" autoAdjust="0"/>
    <p:restoredTop sz="96120" autoAdjust="0"/>
  </p:normalViewPr>
  <p:slideViewPr>
    <p:cSldViewPr snapToGrid="0">
      <p:cViewPr>
        <p:scale>
          <a:sx n="84" d="100"/>
          <a:sy n="84" d="100"/>
        </p:scale>
        <p:origin x="-96" y="-7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4" dt="2020-05-27T12:12:20.474" idx="1">
    <p:pos x="146" y="146"/>
    <p:text>нет анимации</p:text>
    <p:extLst>
      <p:ext uri="{C676402C-5697-4E1C-873F-D02D1690AC5C}">
        <p15:threadingInfo xmlns:p15="http://schemas.microsoft.com/office/powerpoint/2012/main" xmlns="" timeZoneBias="-18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5-14T11:58:44.980" idx="7">
    <p:pos x="10" y="10"/>
    <p:text>название слайда</p:text>
    <p:extLst>
      <p:ext uri="{C676402C-5697-4E1C-873F-D02D1690AC5C}">
        <p15:threadingInfo xmlns:p15="http://schemas.microsoft.com/office/powerpoint/2012/main" xmlns="" timeZoneBias="-18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5-14T11:57:39.650" idx="5">
    <p:pos x="7320" y="1955"/>
    <p:text/>
    <p:extLst>
      <p:ext uri="{C676402C-5697-4E1C-873F-D02D1690AC5C}">
        <p15:threadingInfo xmlns:p15="http://schemas.microsoft.com/office/powerpoint/2012/main" xmlns="" timeZoneBias="-18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5-14T12:07:48.229" idx="12">
    <p:pos x="10" y="10"/>
    <p:text>Просьба поделить информацию на 2 слайда. на слайде с приложением сделать принтскрин титульной страницы приложения</p:text>
    <p:extLst>
      <p:ext uri="{C676402C-5697-4E1C-873F-D02D1690AC5C}">
        <p15:threadingInfo xmlns:p15="http://schemas.microsoft.com/office/powerpoint/2012/main" xmlns="" timeZoneBias="-18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0-04-30T19:41:20.355" idx="16">
    <p:pos x="238" y="-530"/>
    <p:text>тут и далее тоже нужны иконки к надписям</p:text>
    <p:extLst>
      <p:ext uri="{C676402C-5697-4E1C-873F-D02D1690AC5C}">
        <p15:threadingInfo xmlns:p15="http://schemas.microsoft.com/office/powerpoint/2012/main" xmlns="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3B67FC9A-496E-4E5B-BEE5-FDBE47B2EA4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7D8D6BD-50B3-43BF-B94E-21476938BF0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4DF8C84-8856-4DFC-B9D6-5C7B3D590B56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CC58FA4B-88CC-40D6-AA7A-35D2DB67EBD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8A94E03-2585-4FBE-B16D-182B7687D8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D5F8B8-5523-4AAA-8196-6F0EC6DC41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29665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A4CA8AF3-1A08-41B0-B8FC-793F51E4C6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A37C23A-18E2-4C51-9CBC-2B03EAD0796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6C3A4E5-18D5-402F-8176-7E14A4C9E789}" type="datetimeFigureOut">
              <a:rPr lang="en-US"/>
              <a:pPr>
                <a:defRPr/>
              </a:pPr>
              <a:t>7/6/2020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="" xmlns:a16="http://schemas.microsoft.com/office/drawing/2014/main" id="{82AE9FDB-3FD7-4E1B-A9EF-3BBE6254A1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="" xmlns:a16="http://schemas.microsoft.com/office/drawing/2014/main" id="{DBCE03D5-BF35-4FFC-B64D-D67D2F6D60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740E166-49F0-4AE6-B093-6AD14F9A052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5573564B-D316-41C3-8196-7CCB94171F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9CC2D72-1505-46E6-9EA1-90F070CB60F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582758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D831C8D-447D-4744-A698-0DC143292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A8515-B501-4786-A402-8019CEDFBF59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2413621-0B1F-4F2C-AF44-F1B508127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CAC3206-E30C-42E2-88C9-F4DE40DD9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57DBE-AE01-4F3E-9683-78DA491D75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886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CBE3A19-88ED-42D3-9780-00044B943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5CBDB-22BF-4A81-ADC4-009601856536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1CF6840-0A1E-4E8D-AE9E-C37BF13D6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DED3EC9-3698-4F88-B7FC-62F3A6377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50A67-FD22-4D08-BD3D-B475C16656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046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14434DA-54C6-463C-98BD-C9B1B36D5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3D5EE-249D-46FE-8363-A09CC3B38701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8D69DF2-9255-4AA7-95C9-AC64A3E58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8C5A585-273E-496D-AD46-20EF6257E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32A46-08E2-4583-A325-C12A52BBBA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9701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F4B35-2223-4EEA-B15F-3ECE242961C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A8792-667C-4AF4-B6BF-2B83A5D1C0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0907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1AD29-D1BB-4C16-B457-BFC142AE24C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2FC09-EC68-4FC2-B7ED-15542E7366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7639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0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3B98B-60FE-4FA1-951D-9ACA9D559D6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95769A-BBA3-4680-8593-0ACB1EEB19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1540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14C72-A0B8-4464-A378-CABDA4E8D1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6B738-400C-49F1-8D31-E2F61DA4011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22048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CAA08-7772-4CC7-B5F1-5E0E80A4E8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A7C4E-A6CD-491E-B068-5A7610D77A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8897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304ED-A862-4746-BC13-66C6E1AE41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6F81E-06A9-40C5-BDE9-FBCCBD8796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57206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CEA6E-2A17-4606-9D9A-8FC8702CF8E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008BD-5438-4D62-B074-36C14E6411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587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9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031B9-2351-40FD-879E-6F840B8C41A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126EA-4DF9-41B6-97BB-9E215724C2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9093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A6E0BE0-F289-4331-804E-A28DCE8B5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5EC97-B869-475B-B886-FE6F3C2E5B5A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D4AEC38-C086-4654-87E5-C0392D8D6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92771F-8BD3-4129-852B-A08EA9E85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1EA0D-0F8A-4989-912F-B46C580FDB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30920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93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B21E6-D722-4EE6-947D-8493AE137D4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0C79-7C22-4EF9-89F9-4C0C1A6433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2806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26555-1682-4EB7-AE97-9D4B33EBC1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1D21C7-7D5A-4344-B517-2A5AB68187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8309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4296C-5D9C-4B10-9D30-40A6211D3F9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D55A3-237A-4701-B6FD-3C88E8AA962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3070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81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53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56842AA-598A-4B60-951C-D202AACBF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AC37C-6D94-4FEA-848F-9880278D1BE6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BD77D3B-FC6B-4B50-9C54-987F8BE48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CEBF9DD-558A-4338-879B-8055408E6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23B7E-7A6B-4B66-B6F2-AF7EDE6ACD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9329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086FD666-0990-47FA-BF30-EBE52FB94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1E480-2755-492B-86E3-77B84F823F8C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1F90ABA8-6E16-4960-AAA2-EA752BBCF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E3B8B4B5-36B2-4DAA-9FB9-B6B0C356F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E2196-69EB-4996-A335-08512569DB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7665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="" xmlns:a16="http://schemas.microsoft.com/office/drawing/2014/main" id="{30F0A150-5332-4158-8E95-A20AC92D1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AF1E6-0846-463D-A268-5475FC5E1745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="" xmlns:a16="http://schemas.microsoft.com/office/drawing/2014/main" id="{BD6F7B90-A655-4233-9370-2B7A83412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="" xmlns:a16="http://schemas.microsoft.com/office/drawing/2014/main" id="{14B8B3C3-A794-4386-85FB-5EFF09C89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0D4EA-A59D-4D50-8A59-A6720A80B3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348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="" xmlns:a16="http://schemas.microsoft.com/office/drawing/2014/main" id="{3D363D11-1EA1-4788-BDE1-E58A47C0A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FCE79-FEF4-4BB3-B173-F2F90B1A4237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="" xmlns:a16="http://schemas.microsoft.com/office/drawing/2014/main" id="{DB8A709D-5E31-4527-9DD2-E3DCD0118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="" xmlns:a16="http://schemas.microsoft.com/office/drawing/2014/main" id="{10CFC9BE-583D-4E72-8EEC-3DB2DBBAA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5561A-D144-48E2-B231-C9E20C504E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1067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="" xmlns:a16="http://schemas.microsoft.com/office/drawing/2014/main" id="{C59DD50C-70C7-42FA-8445-08D1DF4B3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DEF64-1FD3-4D52-B1B5-70DA41793CC7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="" xmlns:a16="http://schemas.microsoft.com/office/drawing/2014/main" id="{45775657-3EC5-46D4-BA36-56BBBF02A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="" xmlns:a16="http://schemas.microsoft.com/office/drawing/2014/main" id="{88379825-A9B8-43E7-A486-BA0EC3E1E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85C05-552D-47B1-82C5-B43F9F8610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1586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9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3591ECC3-79DF-402B-A984-739545E34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9C19F-D478-4739-8E3F-A30A9AD52CAC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8C8B044F-7A57-4846-A893-13E045331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B4A644F3-0F32-4636-8046-D6C014A9A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7A150-6C0F-44BE-85CE-DA4104F228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7309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9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4CE6241E-BEAA-4326-B221-AA569B992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61C7-C214-44B1-AE69-4FB95E546415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C6BE5C99-4F3F-4637-9D7E-C6D635124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1AAB9CA7-25C5-4D90-9B76-8B05F7462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DAD26-E1B0-4549-8063-4E6CF81B83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82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="" xmlns:a16="http://schemas.microsoft.com/office/drawing/2014/main" id="{68D4A734-4781-4E0A-886F-A1C45E3F026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="" xmlns:a16="http://schemas.microsoft.com/office/drawing/2014/main" id="{E24E7657-F070-4A0F-9BF1-C8CE06D0711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E914C64-3B36-430C-9919-C9514BDBB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42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568031-C3A5-4FC5-B2A4-54DE3A93861B}" type="datetimeFigureOut">
              <a:rPr lang="ru-RU"/>
              <a:pPr>
                <a:defRPr/>
              </a:pPr>
              <a:t>06.07.2020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76FFCF6-BDBD-4ECB-8859-6359D88BAD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42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4FBDF4C-1E6B-42B5-A414-50C956C293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422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3455AC-E032-4CE6-A76E-EE4FE93C3F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031" name="Picture 6">
            <a:extLst>
              <a:ext uri="{FF2B5EF4-FFF2-40B4-BE49-F238E27FC236}">
                <a16:creationId xmlns="" xmlns:a16="http://schemas.microsoft.com/office/drawing/2014/main" id="{3E0A6C4E-BB42-46A6-8550-CBE04F015957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5425"/>
            <a:ext cx="12192000" cy="861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6DA8271-D26C-4FC6-AE40-FAEF3B54E2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4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D34BB3-A759-4193-946F-9020C22C51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06.07.2020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E6CF063-5603-4C45-BAE2-07B1376EE0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41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69AF78-5CF1-40BC-AF68-79DF51517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418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B7D419D-A96D-4457-AA07-D03004BF217E}" type="slidenum">
              <a:rPr lang="ru-RU" altLang="ru-RU">
                <a:cs typeface="Arial" charset="0"/>
              </a:rPr>
              <a:pPr/>
              <a:t>‹#›</a:t>
            </a:fld>
            <a:endParaRPr lang="ru-RU" altLang="ru-RU">
              <a:cs typeface="Arial" charset="0"/>
            </a:endParaRPr>
          </a:p>
        </p:txBody>
      </p:sp>
      <p:pic>
        <p:nvPicPr>
          <p:cNvPr id="1031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5425"/>
            <a:ext cx="12192000" cy="861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675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99.svg"/><Relationship Id="rId18" Type="http://schemas.openxmlformats.org/officeDocument/2006/relationships/image" Target="../media/image69.png"/><Relationship Id="rId3" Type="http://schemas.openxmlformats.org/officeDocument/2006/relationships/image" Target="../media/image89.svg"/><Relationship Id="rId21" Type="http://schemas.openxmlformats.org/officeDocument/2006/relationships/image" Target="../media/image107.svg"/><Relationship Id="rId7" Type="http://schemas.openxmlformats.org/officeDocument/2006/relationships/image" Target="../media/image93.svg"/><Relationship Id="rId12" Type="http://schemas.openxmlformats.org/officeDocument/2006/relationships/image" Target="../media/image66.png"/><Relationship Id="rId17" Type="http://schemas.openxmlformats.org/officeDocument/2006/relationships/image" Target="../media/image103.svg"/><Relationship Id="rId2" Type="http://schemas.openxmlformats.org/officeDocument/2006/relationships/image" Target="../media/image61.png"/><Relationship Id="rId16" Type="http://schemas.openxmlformats.org/officeDocument/2006/relationships/image" Target="../media/image68.png"/><Relationship Id="rId20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97.svg"/><Relationship Id="rId5" Type="http://schemas.openxmlformats.org/officeDocument/2006/relationships/image" Target="../media/image91.svg"/><Relationship Id="rId15" Type="http://schemas.openxmlformats.org/officeDocument/2006/relationships/image" Target="../media/image101.svg"/><Relationship Id="rId10" Type="http://schemas.openxmlformats.org/officeDocument/2006/relationships/image" Target="../media/image65.png"/><Relationship Id="rId19" Type="http://schemas.openxmlformats.org/officeDocument/2006/relationships/image" Target="../media/image105.svg"/><Relationship Id="rId4" Type="http://schemas.openxmlformats.org/officeDocument/2006/relationships/image" Target="../media/image62.png"/><Relationship Id="rId9" Type="http://schemas.openxmlformats.org/officeDocument/2006/relationships/image" Target="../media/image95.svg"/><Relationship Id="rId14" Type="http://schemas.openxmlformats.org/officeDocument/2006/relationships/image" Target="../media/image6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117.svg"/><Relationship Id="rId3" Type="http://schemas.openxmlformats.org/officeDocument/2006/relationships/image" Target="../media/image95.svg"/><Relationship Id="rId7" Type="http://schemas.openxmlformats.org/officeDocument/2006/relationships/image" Target="../media/image111.svg"/><Relationship Id="rId12" Type="http://schemas.openxmlformats.org/officeDocument/2006/relationships/image" Target="../media/image7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115.svg"/><Relationship Id="rId5" Type="http://schemas.openxmlformats.org/officeDocument/2006/relationships/image" Target="../media/image109.svg"/><Relationship Id="rId10" Type="http://schemas.openxmlformats.org/officeDocument/2006/relationships/image" Target="../media/image74.png"/><Relationship Id="rId4" Type="http://schemas.openxmlformats.org/officeDocument/2006/relationships/image" Target="../media/image71.png"/><Relationship Id="rId9" Type="http://schemas.openxmlformats.org/officeDocument/2006/relationships/image" Target="../media/image11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svg"/><Relationship Id="rId7" Type="http://schemas.openxmlformats.org/officeDocument/2006/relationships/image" Target="../media/image18.sv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24.svg"/><Relationship Id="rId4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26.svg"/><Relationship Id="rId7" Type="http://schemas.openxmlformats.org/officeDocument/2006/relationships/image" Target="../media/image130.sv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128.svg"/><Relationship Id="rId4" Type="http://schemas.openxmlformats.org/officeDocument/2006/relationships/image" Target="../media/image8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svg"/><Relationship Id="rId3" Type="http://schemas.openxmlformats.org/officeDocument/2006/relationships/image" Target="../media/image102.png"/><Relationship Id="rId7" Type="http://schemas.openxmlformats.org/officeDocument/2006/relationships/image" Target="../media/image104.png"/><Relationship Id="rId12" Type="http://schemas.openxmlformats.org/officeDocument/2006/relationships/image" Target="../media/image157.sv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1.svg"/><Relationship Id="rId11" Type="http://schemas.openxmlformats.org/officeDocument/2006/relationships/image" Target="../media/image106.png"/><Relationship Id="rId5" Type="http://schemas.openxmlformats.org/officeDocument/2006/relationships/image" Target="../media/image103.png"/><Relationship Id="rId10" Type="http://schemas.openxmlformats.org/officeDocument/2006/relationships/image" Target="../media/image155.svg"/><Relationship Id="rId4" Type="http://schemas.openxmlformats.org/officeDocument/2006/relationships/image" Target="../media/image149.svg"/><Relationship Id="rId9" Type="http://schemas.openxmlformats.org/officeDocument/2006/relationships/image" Target="../media/image10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9.png"/><Relationship Id="rId12" Type="http://schemas.openxmlformats.org/officeDocument/2006/relationships/image" Target="../media/image16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9.svg"/><Relationship Id="rId15" Type="http://schemas.openxmlformats.org/officeDocument/2006/relationships/comments" Target="../comments/comment1.xml"/><Relationship Id="rId10" Type="http://schemas.openxmlformats.org/officeDocument/2006/relationships/image" Target="../media/image14.svg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openxmlformats.org/officeDocument/2006/relationships/image" Target="../media/image18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71.svg"/><Relationship Id="rId18" Type="http://schemas.openxmlformats.org/officeDocument/2006/relationships/image" Target="../media/image117.png"/><Relationship Id="rId3" Type="http://schemas.openxmlformats.org/officeDocument/2006/relationships/image" Target="../media/image161.svg"/><Relationship Id="rId21" Type="http://schemas.openxmlformats.org/officeDocument/2006/relationships/image" Target="../media/image179.svg"/><Relationship Id="rId7" Type="http://schemas.openxmlformats.org/officeDocument/2006/relationships/image" Target="../media/image165.svg"/><Relationship Id="rId12" Type="http://schemas.openxmlformats.org/officeDocument/2006/relationships/image" Target="../media/image114.png"/><Relationship Id="rId17" Type="http://schemas.openxmlformats.org/officeDocument/2006/relationships/image" Target="../media/image175.svg"/><Relationship Id="rId2" Type="http://schemas.openxmlformats.org/officeDocument/2006/relationships/image" Target="../media/image109.png"/><Relationship Id="rId16" Type="http://schemas.openxmlformats.org/officeDocument/2006/relationships/image" Target="../media/image116.png"/><Relationship Id="rId20" Type="http://schemas.openxmlformats.org/officeDocument/2006/relationships/image" Target="../media/image1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1.png"/><Relationship Id="rId11" Type="http://schemas.openxmlformats.org/officeDocument/2006/relationships/image" Target="../media/image169.svg"/><Relationship Id="rId5" Type="http://schemas.openxmlformats.org/officeDocument/2006/relationships/image" Target="../media/image163.svg"/><Relationship Id="rId15" Type="http://schemas.openxmlformats.org/officeDocument/2006/relationships/image" Target="../media/image173.svg"/><Relationship Id="rId23" Type="http://schemas.openxmlformats.org/officeDocument/2006/relationships/image" Target="../media/image181.svg"/><Relationship Id="rId10" Type="http://schemas.openxmlformats.org/officeDocument/2006/relationships/image" Target="../media/image113.png"/><Relationship Id="rId19" Type="http://schemas.openxmlformats.org/officeDocument/2006/relationships/image" Target="../media/image177.svg"/><Relationship Id="rId4" Type="http://schemas.openxmlformats.org/officeDocument/2006/relationships/image" Target="../media/image110.png"/><Relationship Id="rId9" Type="http://schemas.openxmlformats.org/officeDocument/2006/relationships/image" Target="../media/image167.svg"/><Relationship Id="rId14" Type="http://schemas.openxmlformats.org/officeDocument/2006/relationships/image" Target="../media/image115.png"/><Relationship Id="rId22" Type="http://schemas.openxmlformats.org/officeDocument/2006/relationships/image" Target="../media/image1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gif"/><Relationship Id="rId7" Type="http://schemas.openxmlformats.org/officeDocument/2006/relationships/comments" Target="../comments/comment4.xml"/><Relationship Id="rId2" Type="http://schemas.openxmlformats.org/officeDocument/2006/relationships/hyperlink" Target="https://menr.gov.ua/content/ekologichne-markuvannya2.html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gif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7.png"/><Relationship Id="rId5" Type="http://schemas.openxmlformats.org/officeDocument/2006/relationships/image" Target="../media/image189.svg"/><Relationship Id="rId4" Type="http://schemas.openxmlformats.org/officeDocument/2006/relationships/image" Target="../media/image12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2.svg"/><Relationship Id="rId7" Type="http://schemas.openxmlformats.org/officeDocument/2006/relationships/image" Target="../media/image23.sv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94.svg"/><Relationship Id="rId4" Type="http://schemas.openxmlformats.org/officeDocument/2006/relationships/image" Target="../media/image129.png"/><Relationship Id="rId9" Type="http://schemas.openxmlformats.org/officeDocument/2006/relationships/image" Target="../media/image25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206.svg"/><Relationship Id="rId3" Type="http://schemas.openxmlformats.org/officeDocument/2006/relationships/image" Target="../media/image196.svg"/><Relationship Id="rId7" Type="http://schemas.openxmlformats.org/officeDocument/2006/relationships/image" Target="../media/image200.svg"/><Relationship Id="rId12" Type="http://schemas.openxmlformats.org/officeDocument/2006/relationships/image" Target="../media/image13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2.png"/><Relationship Id="rId11" Type="http://schemas.openxmlformats.org/officeDocument/2006/relationships/image" Target="../media/image204.svg"/><Relationship Id="rId5" Type="http://schemas.openxmlformats.org/officeDocument/2006/relationships/image" Target="../media/image198.svg"/><Relationship Id="rId10" Type="http://schemas.openxmlformats.org/officeDocument/2006/relationships/image" Target="../media/image134.png"/><Relationship Id="rId4" Type="http://schemas.openxmlformats.org/officeDocument/2006/relationships/image" Target="../media/image131.png"/><Relationship Id="rId9" Type="http://schemas.openxmlformats.org/officeDocument/2006/relationships/image" Target="../media/image202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3" Type="http://schemas.openxmlformats.org/officeDocument/2006/relationships/image" Target="../media/image208.svg"/><Relationship Id="rId7" Type="http://schemas.openxmlformats.org/officeDocument/2006/relationships/image" Target="../media/image212.sv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8.png"/><Relationship Id="rId5" Type="http://schemas.openxmlformats.org/officeDocument/2006/relationships/image" Target="../media/image210.svg"/><Relationship Id="rId4" Type="http://schemas.openxmlformats.org/officeDocument/2006/relationships/image" Target="../media/image137.png"/><Relationship Id="rId9" Type="http://schemas.openxmlformats.org/officeDocument/2006/relationships/image" Target="../media/image214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216.svg"/><Relationship Id="rId7" Type="http://schemas.openxmlformats.org/officeDocument/2006/relationships/image" Target="../media/image220.sv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2.png"/><Relationship Id="rId5" Type="http://schemas.openxmlformats.org/officeDocument/2006/relationships/image" Target="../media/image218.svg"/><Relationship Id="rId4" Type="http://schemas.openxmlformats.org/officeDocument/2006/relationships/image" Target="../media/image141.png"/><Relationship Id="rId9" Type="http://schemas.openxmlformats.org/officeDocument/2006/relationships/image" Target="../media/image222.sv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233.svg"/><Relationship Id="rId18" Type="http://schemas.openxmlformats.org/officeDocument/2006/relationships/comments" Target="../comments/comment5.xml"/><Relationship Id="rId3" Type="http://schemas.openxmlformats.org/officeDocument/2006/relationships/image" Target="../media/image224.svg"/><Relationship Id="rId7" Type="http://schemas.openxmlformats.org/officeDocument/2006/relationships/image" Target="../media/image227.svg"/><Relationship Id="rId12" Type="http://schemas.openxmlformats.org/officeDocument/2006/relationships/image" Target="../media/image149.png"/><Relationship Id="rId17" Type="http://schemas.openxmlformats.org/officeDocument/2006/relationships/image" Target="../media/image194.svg"/><Relationship Id="rId2" Type="http://schemas.openxmlformats.org/officeDocument/2006/relationships/image" Target="../media/image144.png"/><Relationship Id="rId16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png"/><Relationship Id="rId11" Type="http://schemas.openxmlformats.org/officeDocument/2006/relationships/image" Target="../media/image231.svg"/><Relationship Id="rId5" Type="http://schemas.openxmlformats.org/officeDocument/2006/relationships/image" Target="../media/image196.svg"/><Relationship Id="rId15" Type="http://schemas.openxmlformats.org/officeDocument/2006/relationships/image" Target="../media/image235.svg"/><Relationship Id="rId10" Type="http://schemas.openxmlformats.org/officeDocument/2006/relationships/image" Target="../media/image148.png"/><Relationship Id="rId4" Type="http://schemas.openxmlformats.org/officeDocument/2006/relationships/image" Target="../media/image145.png"/><Relationship Id="rId9" Type="http://schemas.openxmlformats.org/officeDocument/2006/relationships/image" Target="../media/image229.svg"/><Relationship Id="rId14" Type="http://schemas.openxmlformats.org/officeDocument/2006/relationships/image" Target="../media/image1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13" Type="http://schemas.openxmlformats.org/officeDocument/2006/relationships/image" Target="../media/image243.svg"/><Relationship Id="rId3" Type="http://schemas.openxmlformats.org/officeDocument/2006/relationships/image" Target="../media/image196.svg"/><Relationship Id="rId7" Type="http://schemas.openxmlformats.org/officeDocument/2006/relationships/image" Target="../media/image198.svg"/><Relationship Id="rId12" Type="http://schemas.openxmlformats.org/officeDocument/2006/relationships/image" Target="../media/image156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png"/><Relationship Id="rId11" Type="http://schemas.openxmlformats.org/officeDocument/2006/relationships/image" Target="../media/image202.svg"/><Relationship Id="rId5" Type="http://schemas.openxmlformats.org/officeDocument/2006/relationships/image" Target="../media/image238.svg"/><Relationship Id="rId15" Type="http://schemas.openxmlformats.org/officeDocument/2006/relationships/image" Target="../media/image204.svg"/><Relationship Id="rId10" Type="http://schemas.openxmlformats.org/officeDocument/2006/relationships/image" Target="../media/image155.png"/><Relationship Id="rId4" Type="http://schemas.openxmlformats.org/officeDocument/2006/relationships/image" Target="../media/image152.png"/><Relationship Id="rId9" Type="http://schemas.openxmlformats.org/officeDocument/2006/relationships/image" Target="../media/image200.svg"/><Relationship Id="rId14" Type="http://schemas.openxmlformats.org/officeDocument/2006/relationships/image" Target="../media/image13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222.svg"/><Relationship Id="rId7" Type="http://schemas.openxmlformats.org/officeDocument/2006/relationships/image" Target="../media/image248.sv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9.png"/><Relationship Id="rId11" Type="http://schemas.openxmlformats.org/officeDocument/2006/relationships/image" Target="../media/image252.svg"/><Relationship Id="rId5" Type="http://schemas.openxmlformats.org/officeDocument/2006/relationships/image" Target="../media/image246.svg"/><Relationship Id="rId10" Type="http://schemas.openxmlformats.org/officeDocument/2006/relationships/image" Target="../media/image161.png"/><Relationship Id="rId4" Type="http://schemas.openxmlformats.org/officeDocument/2006/relationships/image" Target="../media/image158.png"/><Relationship Id="rId9" Type="http://schemas.openxmlformats.org/officeDocument/2006/relationships/image" Target="../media/image250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254.svg"/><Relationship Id="rId7" Type="http://schemas.openxmlformats.org/officeDocument/2006/relationships/image" Target="../media/image258.sv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11" Type="http://schemas.openxmlformats.org/officeDocument/2006/relationships/image" Target="../media/image261.svg"/><Relationship Id="rId5" Type="http://schemas.openxmlformats.org/officeDocument/2006/relationships/image" Target="../media/image256.svg"/><Relationship Id="rId10" Type="http://schemas.openxmlformats.org/officeDocument/2006/relationships/image" Target="../media/image166.png"/><Relationship Id="rId4" Type="http://schemas.openxmlformats.org/officeDocument/2006/relationships/image" Target="../media/image163.png"/><Relationship Id="rId9" Type="http://schemas.openxmlformats.org/officeDocument/2006/relationships/image" Target="../media/image212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263.svg"/><Relationship Id="rId7" Type="http://schemas.openxmlformats.org/officeDocument/2006/relationships/image" Target="../media/image266.sv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5" Type="http://schemas.openxmlformats.org/officeDocument/2006/relationships/image" Target="../media/image256.svg"/><Relationship Id="rId4" Type="http://schemas.openxmlformats.org/officeDocument/2006/relationships/image" Target="../media/image168.png"/><Relationship Id="rId9" Type="http://schemas.openxmlformats.org/officeDocument/2006/relationships/image" Target="../media/image268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hyperlink" Target="https://www.youtube.com/watch?v=Xvmb_LyIxAE&amp;feature=youtu.be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gif"/><Relationship Id="rId2" Type="http://schemas.openxmlformats.org/officeDocument/2006/relationships/hyperlink" Target="https://youtu.be/8i4ux0FRTk8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gif"/><Relationship Id="rId2" Type="http://schemas.openxmlformats.org/officeDocument/2006/relationships/hyperlink" Target="https://stopplasticpollution.eu/EN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hyperlink" Target="https://youtu.be/prJa_xDahF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2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3.sv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7.png"/><Relationship Id="rId7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41.png"/><Relationship Id="rId5" Type="http://schemas.openxmlformats.org/officeDocument/2006/relationships/image" Target="../media/image39.pn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61.svg"/><Relationship Id="rId18" Type="http://schemas.openxmlformats.org/officeDocument/2006/relationships/image" Target="../media/image50.png"/><Relationship Id="rId3" Type="http://schemas.openxmlformats.org/officeDocument/2006/relationships/image" Target="../media/image51.svg"/><Relationship Id="rId7" Type="http://schemas.openxmlformats.org/officeDocument/2006/relationships/image" Target="../media/image55.svg"/><Relationship Id="rId12" Type="http://schemas.openxmlformats.org/officeDocument/2006/relationships/image" Target="../media/image47.png"/><Relationship Id="rId17" Type="http://schemas.openxmlformats.org/officeDocument/2006/relationships/image" Target="../media/image65.svg"/><Relationship Id="rId2" Type="http://schemas.openxmlformats.org/officeDocument/2006/relationships/image" Target="../media/image42.png"/><Relationship Id="rId16" Type="http://schemas.openxmlformats.org/officeDocument/2006/relationships/image" Target="../media/image49.png"/><Relationship Id="rId20" Type="http://schemas.openxmlformats.org/officeDocument/2006/relationships/comments" Target="../comments/comment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59.svg"/><Relationship Id="rId5" Type="http://schemas.openxmlformats.org/officeDocument/2006/relationships/image" Target="../media/image53.svg"/><Relationship Id="rId15" Type="http://schemas.openxmlformats.org/officeDocument/2006/relationships/image" Target="../media/image63.svg"/><Relationship Id="rId10" Type="http://schemas.openxmlformats.org/officeDocument/2006/relationships/image" Target="../media/image46.png"/><Relationship Id="rId19" Type="http://schemas.openxmlformats.org/officeDocument/2006/relationships/image" Target="../media/image67.svg"/><Relationship Id="rId4" Type="http://schemas.openxmlformats.org/officeDocument/2006/relationships/image" Target="../media/image43.png"/><Relationship Id="rId9" Type="http://schemas.openxmlformats.org/officeDocument/2006/relationships/image" Target="../media/image57.svg"/><Relationship Id="rId1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79.svg"/><Relationship Id="rId18" Type="http://schemas.openxmlformats.org/officeDocument/2006/relationships/image" Target="../media/image59.png"/><Relationship Id="rId3" Type="http://schemas.openxmlformats.org/officeDocument/2006/relationships/image" Target="../media/image69.svg"/><Relationship Id="rId21" Type="http://schemas.openxmlformats.org/officeDocument/2006/relationships/image" Target="../media/image87.svg"/><Relationship Id="rId7" Type="http://schemas.openxmlformats.org/officeDocument/2006/relationships/image" Target="../media/image73.svg"/><Relationship Id="rId12" Type="http://schemas.openxmlformats.org/officeDocument/2006/relationships/image" Target="../media/image56.png"/><Relationship Id="rId17" Type="http://schemas.openxmlformats.org/officeDocument/2006/relationships/image" Target="../media/image83.svg"/><Relationship Id="rId2" Type="http://schemas.openxmlformats.org/officeDocument/2006/relationships/image" Target="../media/image51.png"/><Relationship Id="rId16" Type="http://schemas.openxmlformats.org/officeDocument/2006/relationships/image" Target="../media/image58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77.svg"/><Relationship Id="rId5" Type="http://schemas.openxmlformats.org/officeDocument/2006/relationships/image" Target="../media/image71.svg"/><Relationship Id="rId15" Type="http://schemas.openxmlformats.org/officeDocument/2006/relationships/image" Target="../media/image81.svg"/><Relationship Id="rId10" Type="http://schemas.openxmlformats.org/officeDocument/2006/relationships/image" Target="../media/image55.png"/><Relationship Id="rId19" Type="http://schemas.openxmlformats.org/officeDocument/2006/relationships/image" Target="../media/image85.svg"/><Relationship Id="rId4" Type="http://schemas.openxmlformats.org/officeDocument/2006/relationships/image" Target="../media/image52.png"/><Relationship Id="rId9" Type="http://schemas.openxmlformats.org/officeDocument/2006/relationships/image" Target="../media/image75.svg"/><Relationship Id="rId14" Type="http://schemas.openxmlformats.org/officeDocument/2006/relationships/image" Target="../media/image57.png"/><Relationship Id="rId22" Type="http://schemas.openxmlformats.org/officeDocument/2006/relationships/comments" Target="../comments/commen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9DC2447-0871-4CC0-A2D1-DA11652CCB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2879" y="-17463"/>
            <a:ext cx="3179676" cy="2090057"/>
          </a:xfrm>
          <a:noFill/>
          <a:effectLst>
            <a:softEdge rad="12700"/>
          </a:effectLst>
        </p:spPr>
        <p:txBody>
          <a:bodyPr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uk-UA" sz="3200" b="1" dirty="0">
                <a:solidFill>
                  <a:srgbClr val="C48E12"/>
                </a:solidFill>
                <a:latin typeface="Century Gothic" panose="020B0502020202020204" pitchFamily="34" charset="0"/>
              </a:rPr>
              <a:t>Заняття </a:t>
            </a:r>
            <a:r>
              <a:rPr lang="en-US" sz="3200" b="1" dirty="0">
                <a:solidFill>
                  <a:srgbClr val="C48E12"/>
                </a:solidFill>
                <a:latin typeface="Century Gothic" panose="020B0502020202020204" pitchFamily="34" charset="0"/>
              </a:rPr>
              <a:t>4</a:t>
            </a:r>
            <a:endParaRPr lang="ru-RU" sz="3200" b="1" dirty="0">
              <a:solidFill>
                <a:srgbClr val="C48E12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DBC726B1-811D-4D20-BCAE-848AAB299F07}"/>
              </a:ext>
            </a:extLst>
          </p:cNvPr>
          <p:cNvSpPr/>
          <p:nvPr/>
        </p:nvSpPr>
        <p:spPr bwMode="auto">
          <a:xfrm>
            <a:off x="2682879" y="1219066"/>
            <a:ext cx="9509124" cy="209005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4102" name="TextBox 4">
            <a:extLst>
              <a:ext uri="{FF2B5EF4-FFF2-40B4-BE49-F238E27FC236}">
                <a16:creationId xmlns="" xmlns:a16="http://schemas.microsoft.com/office/drawing/2014/main" id="{E4E0FF5E-0D45-44E0-82E3-6BD5AF81C1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525" y="1376156"/>
            <a:ext cx="92281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4800" dirty="0">
                <a:latin typeface="+mn-lt"/>
                <a:ea typeface="Calibri"/>
              </a:rPr>
              <a:t>ЯК НА КЛІМАТ ВПЛИВА</a:t>
            </a:r>
            <a:r>
              <a:rPr lang="uk-UA" sz="4800" dirty="0">
                <a:latin typeface="+mn-lt"/>
                <a:ea typeface="Calibri"/>
              </a:rPr>
              <a:t>ЮТЬ</a:t>
            </a:r>
            <a:endParaRPr lang="en-US" sz="4800" dirty="0">
              <a:latin typeface="+mn-lt"/>
              <a:ea typeface="Calibri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4800" dirty="0">
                <a:latin typeface="+mn-lt"/>
                <a:ea typeface="Calibri"/>
              </a:rPr>
              <a:t>НАШІ СПОЖИВЧІ ЗВИЧКИ</a:t>
            </a:r>
            <a:r>
              <a:rPr lang="en-US" sz="4800" dirty="0">
                <a:latin typeface="+mn-lt"/>
                <a:ea typeface="Calibri"/>
              </a:rPr>
              <a:t/>
            </a:r>
            <a:br>
              <a:rPr lang="en-US" sz="4800" dirty="0">
                <a:latin typeface="+mn-lt"/>
                <a:ea typeface="Calibri"/>
              </a:rPr>
            </a:br>
            <a:endParaRPr lang="en-US" altLang="ru-RU" sz="4800" dirty="0"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308C763F-E86B-4B23-86FF-521AC66C5DF0}"/>
              </a:ext>
            </a:extLst>
          </p:cNvPr>
          <p:cNvSpPr/>
          <p:nvPr/>
        </p:nvSpPr>
        <p:spPr bwMode="auto">
          <a:xfrm>
            <a:off x="428149" y="3745975"/>
            <a:ext cx="438151" cy="438151"/>
          </a:xfrm>
          <a:prstGeom prst="rect">
            <a:avLst/>
          </a:prstGeom>
          <a:solidFill>
            <a:srgbClr val="C48E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4109" name="Graphic 4927">
            <a:extLst>
              <a:ext uri="{FF2B5EF4-FFF2-40B4-BE49-F238E27FC236}">
                <a16:creationId xmlns="" xmlns:a16="http://schemas.microsoft.com/office/drawing/2014/main" id="{24CEA064-98DF-4673-BA7C-B216EECB9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8" y="3548950"/>
            <a:ext cx="2092325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0" name="Rectangle 12">
            <a:extLst>
              <a:ext uri="{FF2B5EF4-FFF2-40B4-BE49-F238E27FC236}">
                <a16:creationId xmlns="" xmlns:a16="http://schemas.microsoft.com/office/drawing/2014/main" id="{606420EB-C5A0-45C0-80C6-07B1325EAA0B}"/>
              </a:ext>
            </a:extLst>
          </p:cNvPr>
          <p:cNvSpPr/>
          <p:nvPr/>
        </p:nvSpPr>
        <p:spPr bwMode="auto">
          <a:xfrm>
            <a:off x="11753897" y="6419850"/>
            <a:ext cx="438151" cy="438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01" name="Rectangle 12">
            <a:extLst>
              <a:ext uri="{FF2B5EF4-FFF2-40B4-BE49-F238E27FC236}">
                <a16:creationId xmlns="" xmlns:a16="http://schemas.microsoft.com/office/drawing/2014/main" id="{A5915B7A-FFA6-436E-AF55-1EEC6C95BD29}"/>
              </a:ext>
            </a:extLst>
          </p:cNvPr>
          <p:cNvSpPr/>
          <p:nvPr/>
        </p:nvSpPr>
        <p:spPr bwMode="auto">
          <a:xfrm>
            <a:off x="11315747" y="5981700"/>
            <a:ext cx="438151" cy="438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02" name="Rectangle 901">
            <a:extLst>
              <a:ext uri="{FF2B5EF4-FFF2-40B4-BE49-F238E27FC236}">
                <a16:creationId xmlns="" xmlns:a16="http://schemas.microsoft.com/office/drawing/2014/main" id="{4CB315FE-58F3-4428-B7DE-886046F724AE}"/>
              </a:ext>
            </a:extLst>
          </p:cNvPr>
          <p:cNvSpPr/>
          <p:nvPr/>
        </p:nvSpPr>
        <p:spPr bwMode="auto">
          <a:xfrm>
            <a:off x="-11112" y="3309731"/>
            <a:ext cx="438151" cy="438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4115" name="Прямоугольник 2">
            <a:extLst>
              <a:ext uri="{FF2B5EF4-FFF2-40B4-BE49-F238E27FC236}">
                <a16:creationId xmlns="" xmlns:a16="http://schemas.microsoft.com/office/drawing/2014/main" id="{BEB148DE-5F02-41F8-B0DE-87AA2602A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71" y="6419886"/>
            <a:ext cx="118840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400" dirty="0">
                <a:latin typeface="+mn-lt"/>
              </a:rPr>
              <a:t>Навчальний курс для учн</a:t>
            </a:r>
            <a:r>
              <a:rPr lang="uk-UA" altLang="en-US" sz="1400" dirty="0">
                <a:latin typeface="+mn-lt"/>
              </a:rPr>
              <a:t>ів</a:t>
            </a:r>
            <a:r>
              <a:rPr lang="ru-RU" altLang="en-US" sz="1400" dirty="0">
                <a:latin typeface="+mn-lt"/>
              </a:rPr>
              <a:t> 7-9 класів основної школи на тему «Зміна клімату і наслідки кліматичних </a:t>
            </a:r>
            <a:r>
              <a:rPr lang="ru-RU" altLang="en-US" sz="1400" dirty="0" err="1">
                <a:latin typeface="+mn-lt"/>
              </a:rPr>
              <a:t>змін</a:t>
            </a:r>
            <a:r>
              <a:rPr lang="ru-RU" altLang="en-US" sz="1400" dirty="0">
                <a:latin typeface="+mn-lt"/>
              </a:rPr>
              <a:t>»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F2538FF0-43FB-417C-9434-E91F53959E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63" y="1219066"/>
            <a:ext cx="2247025" cy="2090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E491193-CFE5-49F1-A093-C35B11DACAA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07201" y="3466285"/>
            <a:ext cx="1883827" cy="1883827"/>
          </a:xfrm>
          <a:prstGeom prst="rect">
            <a:avLst/>
          </a:prstGeom>
        </p:spPr>
      </p:pic>
      <p:pic>
        <p:nvPicPr>
          <p:cNvPr id="15" name="Picture 3" descr="A close up of a logo&#10;&#10;Description automatically generated">
            <a:extLst>
              <a:ext uri="{FF2B5EF4-FFF2-40B4-BE49-F238E27FC236}">
                <a16:creationId xmlns="" xmlns:a16="http://schemas.microsoft.com/office/drawing/2014/main" id="{3143756E-BA7C-4B2B-8EF1-6221536E7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396" y="3316421"/>
            <a:ext cx="2322513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05B75C2-1D5C-454A-B55E-373BA5C4028A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B7A2AF15-D1A7-4CAD-817E-4BFA3D6854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165543">
            <a:off x="5383539" y="4315010"/>
            <a:ext cx="1356182" cy="9630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297DAA95-DB41-4B9D-89DA-6D7CF61481C7}"/>
              </a:ext>
            </a:extLst>
          </p:cNvPr>
          <p:cNvSpPr/>
          <p:nvPr/>
        </p:nvSpPr>
        <p:spPr>
          <a:xfrm>
            <a:off x="5000188" y="5585027"/>
            <a:ext cx="21333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Алюмінієва банка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200-500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ADFF6317-A570-4EE2-A5E5-CE00E16CEF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5432" y="1812582"/>
            <a:ext cx="1563542" cy="10186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EFCE2EFC-92FA-4B0F-A911-67A273A6893D}"/>
              </a:ext>
            </a:extLst>
          </p:cNvPr>
          <p:cNvSpPr/>
          <p:nvPr/>
        </p:nvSpPr>
        <p:spPr>
          <a:xfrm>
            <a:off x="2400475" y="2995092"/>
            <a:ext cx="21259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Шкіряні черевики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25-40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A1EE622C-9EEB-4A06-9F98-B529697383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9571" y="1588630"/>
            <a:ext cx="920024" cy="11557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B9306AE7-A075-4571-8ECD-8D632E416971}"/>
              </a:ext>
            </a:extLst>
          </p:cNvPr>
          <p:cNvSpPr/>
          <p:nvPr/>
        </p:nvSpPr>
        <p:spPr>
          <a:xfrm>
            <a:off x="559832" y="2952723"/>
            <a:ext cx="14109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Недопалок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10-12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="" xmlns:a16="http://schemas.microsoft.com/office/drawing/2014/main" id="{4E2B64BA-7058-48BF-94E0-C1595D2C8FE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1153120">
            <a:off x="7622131" y="4085003"/>
            <a:ext cx="1380635" cy="15108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A5B4E35A-84B2-49F2-89EB-EEA181A2BE9D}"/>
              </a:ext>
            </a:extLst>
          </p:cNvPr>
          <p:cNvSpPr/>
          <p:nvPr/>
        </p:nvSpPr>
        <p:spPr>
          <a:xfrm>
            <a:off x="7172259" y="5577226"/>
            <a:ext cx="23108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Пластикова пляшка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450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="" xmlns:a16="http://schemas.microsoft.com/office/drawing/2014/main" id="{2DF1A259-2182-44EB-B503-F4A96E045C2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32821" y="4142193"/>
            <a:ext cx="2049499" cy="13175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EDB75FC2-3461-4594-8716-0931AB6235CD}"/>
              </a:ext>
            </a:extLst>
          </p:cNvPr>
          <p:cNvSpPr/>
          <p:nvPr/>
        </p:nvSpPr>
        <p:spPr>
          <a:xfrm>
            <a:off x="2390279" y="5577226"/>
            <a:ext cx="22496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Пластиковий пакет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200-1000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="" xmlns:a16="http://schemas.microsoft.com/office/drawing/2014/main" id="{C78B7839-5076-44AA-8F70-B9A5D5EE1E8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284204">
            <a:off x="10230902" y="1527872"/>
            <a:ext cx="1127713" cy="146465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37B8B6FE-4B68-4E51-BC26-424C7AA36626}"/>
              </a:ext>
            </a:extLst>
          </p:cNvPr>
          <p:cNvSpPr/>
          <p:nvPr/>
        </p:nvSpPr>
        <p:spPr>
          <a:xfrm>
            <a:off x="9898898" y="3019104"/>
            <a:ext cx="20889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Г</a:t>
            </a:r>
            <a:r>
              <a:rPr lang="ru-RU" sz="2000" dirty="0">
                <a:latin typeface="+mn-lt"/>
              </a:rPr>
              <a:t>умова покришка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50-80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3331D56B-EA1B-44C9-B944-EE0373C19D8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393633" y="1812516"/>
            <a:ext cx="1701234" cy="10156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327D3A22-B734-4D31-ACE2-379ABD2A8A6E}"/>
              </a:ext>
            </a:extLst>
          </p:cNvPr>
          <p:cNvSpPr/>
          <p:nvPr/>
        </p:nvSpPr>
        <p:spPr>
          <a:xfrm>
            <a:off x="7056680" y="2996986"/>
            <a:ext cx="28024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Пластиковий</a:t>
            </a:r>
            <a:r>
              <a:rPr lang="en-US" sz="2000" dirty="0">
                <a:latin typeface="+mn-lt"/>
              </a:rPr>
              <a:t> </a:t>
            </a:r>
            <a:r>
              <a:rPr lang="uk-UA" sz="2000" dirty="0">
                <a:latin typeface="+mn-lt"/>
              </a:rPr>
              <a:t>контейнер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50-80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="" xmlns:a16="http://schemas.microsoft.com/office/drawing/2014/main" id="{42E78EAA-F924-4D16-AA0F-C301B4DAE55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4746117">
            <a:off x="5192253" y="1435282"/>
            <a:ext cx="1033122" cy="15445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82952DB5-B27C-42DD-B9D0-69F8A32CB288}"/>
              </a:ext>
            </a:extLst>
          </p:cNvPr>
          <p:cNvSpPr/>
          <p:nvPr/>
        </p:nvSpPr>
        <p:spPr>
          <a:xfrm>
            <a:off x="4710572" y="2995092"/>
            <a:ext cx="22939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Посуд з пінопласту 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50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="" xmlns:a16="http://schemas.microsoft.com/office/drawing/2014/main" id="{B401AD22-EE06-4059-8AD2-F8806B2D22C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859114" y="4225356"/>
            <a:ext cx="1581660" cy="12301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FD5348C6-1E41-49AD-8A7E-BADE0F033202}"/>
              </a:ext>
            </a:extLst>
          </p:cNvPr>
          <p:cNvSpPr/>
          <p:nvPr/>
        </p:nvSpPr>
        <p:spPr>
          <a:xfrm>
            <a:off x="9426284" y="5577226"/>
            <a:ext cx="26233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Одноразовий</a:t>
            </a:r>
            <a:r>
              <a:rPr lang="en-US" sz="2000" dirty="0">
                <a:latin typeface="+mn-lt"/>
              </a:rPr>
              <a:t> </a:t>
            </a:r>
            <a:r>
              <a:rPr lang="uk-UA" sz="2000" dirty="0">
                <a:latin typeface="+mn-lt"/>
              </a:rPr>
              <a:t>підгузок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500 років</a:t>
            </a:r>
            <a:endParaRPr lang="ru-RU" sz="2000" dirty="0"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E4773EF7-61E0-4058-AACE-77C68FC3873D}"/>
              </a:ext>
            </a:extLst>
          </p:cNvPr>
          <p:cNvSpPr/>
          <p:nvPr/>
        </p:nvSpPr>
        <p:spPr>
          <a:xfrm>
            <a:off x="568336" y="5574253"/>
            <a:ext cx="15350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Батарейки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до 100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="" xmlns:a16="http://schemas.microsoft.com/office/drawing/2014/main" id="{BC27CACB-6821-475E-A9E1-F4BA591138C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24127" y="4138000"/>
            <a:ext cx="644447" cy="13175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D5B40AE7-DC9F-4E75-918E-94AF02FE345B}"/>
              </a:ext>
            </a:extLst>
          </p:cNvPr>
          <p:cNvSpPr/>
          <p:nvPr/>
        </p:nvSpPr>
        <p:spPr>
          <a:xfrm>
            <a:off x="375555" y="516813"/>
            <a:ext cx="114408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uk-UA" sz="4000" dirty="0">
                <a:latin typeface="+mn-lt"/>
              </a:rPr>
              <a:t>Скільки часу необхідно, щоб повністю розклались…</a:t>
            </a:r>
            <a:endParaRPr lang="ru-R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4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65ED83CB-9BD6-42FA-B92D-79843A250E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452250">
            <a:off x="5440906" y="1718628"/>
            <a:ext cx="1568620" cy="17166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DC567CE4-D186-4585-85BA-5493CDB744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7324" y="4104714"/>
            <a:ext cx="1994074" cy="17040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14C8048D-20E3-41D5-A8B9-803EE81070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588606">
            <a:off x="9122854" y="3673594"/>
            <a:ext cx="1082817" cy="25232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phic 11">
            <a:extLst>
              <a:ext uri="{FF2B5EF4-FFF2-40B4-BE49-F238E27FC236}">
                <a16:creationId xmlns="" xmlns:a16="http://schemas.microsoft.com/office/drawing/2014/main" id="{E846B579-0669-4CBB-B6B8-BB5FDE602D0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11257" y="5256560"/>
            <a:ext cx="1833563" cy="471488"/>
          </a:xfrm>
          <a:prstGeom prst="rect">
            <a:avLst/>
          </a:prstGeom>
        </p:spPr>
      </p:pic>
      <p:sp>
        <p:nvSpPr>
          <p:cNvPr id="13" name="Arrow: Down 12">
            <a:extLst>
              <a:ext uri="{FF2B5EF4-FFF2-40B4-BE49-F238E27FC236}">
                <a16:creationId xmlns="" xmlns:a16="http://schemas.microsoft.com/office/drawing/2014/main" id="{981E0F64-C5E2-4611-8EC6-B75764B29EE1}"/>
              </a:ext>
            </a:extLst>
          </p:cNvPr>
          <p:cNvSpPr/>
          <p:nvPr/>
        </p:nvSpPr>
        <p:spPr>
          <a:xfrm rot="3113378">
            <a:off x="5191511" y="2064753"/>
            <a:ext cx="438485" cy="6581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Down 13">
            <a:extLst>
              <a:ext uri="{FF2B5EF4-FFF2-40B4-BE49-F238E27FC236}">
                <a16:creationId xmlns="" xmlns:a16="http://schemas.microsoft.com/office/drawing/2014/main" id="{3D77BE75-9531-472B-8288-8BD8B3B420F4}"/>
              </a:ext>
            </a:extLst>
          </p:cNvPr>
          <p:cNvSpPr/>
          <p:nvPr/>
        </p:nvSpPr>
        <p:spPr>
          <a:xfrm rot="3113378">
            <a:off x="2931324" y="3785712"/>
            <a:ext cx="438485" cy="6581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B75D587F-F889-4862-999E-42CF885BAEDA}"/>
              </a:ext>
            </a:extLst>
          </p:cNvPr>
          <p:cNvSpPr/>
          <p:nvPr/>
        </p:nvSpPr>
        <p:spPr>
          <a:xfrm>
            <a:off x="3348653" y="4264939"/>
            <a:ext cx="29462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n-lt"/>
              </a:rPr>
              <a:t>1 кг ПЕТ пляшок = 800 г волокна для виготовлення одягу та </a:t>
            </a:r>
            <a:r>
              <a:rPr lang="ru-RU" sz="2400">
                <a:latin typeface="+mn-lt"/>
              </a:rPr>
              <a:t>побутових речей</a:t>
            </a:r>
            <a:endParaRPr lang="ru-RU" sz="2400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D85964C-AF0E-448A-B4A4-A082CFCC8DDA}"/>
              </a:ext>
            </a:extLst>
          </p:cNvPr>
          <p:cNvSpPr/>
          <p:nvPr/>
        </p:nvSpPr>
        <p:spPr>
          <a:xfrm>
            <a:off x="6921052" y="5049769"/>
            <a:ext cx="2036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+mn-lt"/>
              </a:rPr>
              <a:t>до </a:t>
            </a:r>
            <a:r>
              <a:rPr lang="ru-RU" sz="2400">
                <a:latin typeface="+mn-lt"/>
              </a:rPr>
              <a:t>1000 років</a:t>
            </a:r>
            <a:endParaRPr lang="en-US" sz="2400" dirty="0">
              <a:latin typeface="+mn-lt"/>
            </a:endParaRPr>
          </a:p>
        </p:txBody>
      </p:sp>
      <p:sp>
        <p:nvSpPr>
          <p:cNvPr id="17" name="Arrow: Down 16">
            <a:extLst>
              <a:ext uri="{FF2B5EF4-FFF2-40B4-BE49-F238E27FC236}">
                <a16:creationId xmlns="" xmlns:a16="http://schemas.microsoft.com/office/drawing/2014/main" id="{5DCAD069-5A0B-4018-8F7E-5502AC9AF005}"/>
              </a:ext>
            </a:extLst>
          </p:cNvPr>
          <p:cNvSpPr/>
          <p:nvPr/>
        </p:nvSpPr>
        <p:spPr>
          <a:xfrm rot="18900000">
            <a:off x="6813921" y="2059823"/>
            <a:ext cx="438485" cy="6581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EFBFF979-062D-4ACF-A7B9-55DBA6C975F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96611" y="1745238"/>
            <a:ext cx="2129448" cy="19394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Arrow: Down 19">
            <a:extLst>
              <a:ext uri="{FF2B5EF4-FFF2-40B4-BE49-F238E27FC236}">
                <a16:creationId xmlns="" xmlns:a16="http://schemas.microsoft.com/office/drawing/2014/main" id="{BB2627D4-50B1-42E1-8ED7-9282494D0B31}"/>
              </a:ext>
            </a:extLst>
          </p:cNvPr>
          <p:cNvSpPr/>
          <p:nvPr/>
        </p:nvSpPr>
        <p:spPr>
          <a:xfrm rot="18900000">
            <a:off x="8766507" y="3721178"/>
            <a:ext cx="438485" cy="6581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Graphic 21">
            <a:extLst>
              <a:ext uri="{FF2B5EF4-FFF2-40B4-BE49-F238E27FC236}">
                <a16:creationId xmlns="" xmlns:a16="http://schemas.microsoft.com/office/drawing/2014/main" id="{9000E643-DD61-46A2-9B0D-A60CE8BAF14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78762" y="1816619"/>
            <a:ext cx="2047770" cy="19394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01B9A85E-F694-4A43-96D7-70804C2ABC3E}"/>
              </a:ext>
            </a:extLst>
          </p:cNvPr>
          <p:cNvSpPr/>
          <p:nvPr/>
        </p:nvSpPr>
        <p:spPr bwMode="auto">
          <a:xfrm>
            <a:off x="0" y="6435436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4" name="Rectangle 898">
            <a:extLst>
              <a:ext uri="{FF2B5EF4-FFF2-40B4-BE49-F238E27FC236}">
                <a16:creationId xmlns="" xmlns:a16="http://schemas.microsoft.com/office/drawing/2014/main" id="{3CF61A0E-59CF-4FF6-B9D9-1B208622FE57}"/>
              </a:ext>
            </a:extLst>
          </p:cNvPr>
          <p:cNvSpPr/>
          <p:nvPr/>
        </p:nvSpPr>
        <p:spPr bwMode="auto">
          <a:xfrm>
            <a:off x="11315680" y="431728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30F2CA3-0F84-40BB-B323-DBC82475FFF4}"/>
              </a:ext>
            </a:extLst>
          </p:cNvPr>
          <p:cNvSpPr/>
          <p:nvPr/>
        </p:nvSpPr>
        <p:spPr bwMode="auto">
          <a:xfrm>
            <a:off x="11753831" y="0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2A112862-9D3C-4925-8829-5524D7EF5F59}"/>
              </a:ext>
            </a:extLst>
          </p:cNvPr>
          <p:cNvSpPr/>
          <p:nvPr/>
        </p:nvSpPr>
        <p:spPr bwMode="auto">
          <a:xfrm>
            <a:off x="0" y="-5152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DB92E126-6F6A-49A4-B90F-DB3EA89182CB}"/>
              </a:ext>
            </a:extLst>
          </p:cNvPr>
          <p:cNvSpPr/>
          <p:nvPr/>
        </p:nvSpPr>
        <p:spPr bwMode="auto">
          <a:xfrm>
            <a:off x="11315680" y="6003636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E7ECDDFD-00EE-417A-BA0C-FA4034579FAF}"/>
              </a:ext>
            </a:extLst>
          </p:cNvPr>
          <p:cNvSpPr/>
          <p:nvPr/>
        </p:nvSpPr>
        <p:spPr bwMode="auto">
          <a:xfrm>
            <a:off x="11753849" y="6435436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="" xmlns:a16="http://schemas.microsoft.com/office/drawing/2014/main" id="{CBEE457B-6BCD-4B4D-93A2-600B07AE7190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28" name="Rectangle 31">
            <a:extLst>
              <a:ext uri="{FF2B5EF4-FFF2-40B4-BE49-F238E27FC236}">
                <a16:creationId xmlns="" xmlns:a16="http://schemas.microsoft.com/office/drawing/2014/main" id="{91F428DE-1B88-4618-A951-B6D0B32AC188}"/>
              </a:ext>
            </a:extLst>
          </p:cNvPr>
          <p:cNvSpPr/>
          <p:nvPr/>
        </p:nvSpPr>
        <p:spPr>
          <a:xfrm>
            <a:off x="2645479" y="516813"/>
            <a:ext cx="69010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uk-UA" sz="4000" dirty="0">
                <a:latin typeface="+mn-lt"/>
              </a:rPr>
              <a:t>Дві історії пластикової пляшки </a:t>
            </a:r>
            <a:endParaRPr lang="ru-R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58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6" grpId="0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C412093-7658-4EC2-9DF2-B7538BCCDE3C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94304A52-540C-46BA-A8AC-4373B4D971D5}"/>
              </a:ext>
            </a:extLst>
          </p:cNvPr>
          <p:cNvSpPr/>
          <p:nvPr/>
        </p:nvSpPr>
        <p:spPr>
          <a:xfrm>
            <a:off x="3506623" y="526473"/>
            <a:ext cx="44605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Небезпечні відходи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D0535578-7AB4-44FA-B04A-B926CDC5F2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396" y="2778951"/>
            <a:ext cx="7311719" cy="249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627063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uk-UA" altLang="ru-RU" sz="2400" dirty="0">
              <a:latin typeface="+mn-lt"/>
              <a:cs typeface="Times New Roman" panose="02020603050405020304" pitchFamily="18" charset="0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400" dirty="0">
              <a:latin typeface="+mn-lt"/>
            </a:endParaRP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•	Містять важкі метали (свинець і ртуть).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•	Забруднюють ґрунти, рослини, воду, повітря. 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•	Спричиняють важкі захворювання у людини.</a:t>
            </a:r>
          </a:p>
          <a:p>
            <a:pPr marL="0"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•	Руйнують екосистему.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uk-UA" alt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9FB8A219-94EC-46D6-A72E-6C06FD8C0B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812" y="523090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34" descr="http://do-school19.ucoz.ua/_pu/2/45162546.jpg">
            <a:extLst>
              <a:ext uri="{FF2B5EF4-FFF2-40B4-BE49-F238E27FC236}">
                <a16:creationId xmlns="" xmlns:a16="http://schemas.microsoft.com/office/drawing/2014/main" id="{7719A788-EEFA-4603-87FF-1F39739528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0" y="5031429"/>
            <a:ext cx="1528482" cy="125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7856531E-DAA9-4CD2-98CD-AC20220A2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4293" y="5231926"/>
            <a:ext cx="929808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Увага! Цей знак попереджає, що товар не можна </a:t>
            </a:r>
            <a:r>
              <a:rPr kumimoji="0" lang="uk-UA" alt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викидати </a:t>
            </a:r>
            <a:r>
              <a:rPr lang="uk-UA" altLang="ru-RU" sz="240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kumimoji="0" lang="uk-UA" alt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смітник, він потребує спеціальної утилізації.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52DC83B6-B4EC-4DC3-9376-0648B098332F}"/>
              </a:ext>
            </a:extLst>
          </p:cNvPr>
          <p:cNvSpPr/>
          <p:nvPr/>
        </p:nvSpPr>
        <p:spPr>
          <a:xfrm>
            <a:off x="8881081" y="2664731"/>
            <a:ext cx="1816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24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Батарейки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ECC3DD8-4E10-48BE-B3F4-1CEA99DB884D}"/>
              </a:ext>
            </a:extLst>
          </p:cNvPr>
          <p:cNvSpPr/>
          <p:nvPr/>
        </p:nvSpPr>
        <p:spPr>
          <a:xfrm>
            <a:off x="1402399" y="2644446"/>
            <a:ext cx="3045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2400" dirty="0">
                <a:latin typeface="+mn-lt"/>
                <a:cs typeface="Times New Roman" panose="02020603050405020304" pitchFamily="18" charset="0"/>
              </a:rPr>
              <a:t>Люмінесцентні лампи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00CF96BB-1482-4781-91B4-2FD7DCF652FC}"/>
              </a:ext>
            </a:extLst>
          </p:cNvPr>
          <p:cNvSpPr/>
          <p:nvPr/>
        </p:nvSpPr>
        <p:spPr>
          <a:xfrm>
            <a:off x="4730988" y="2646945"/>
            <a:ext cx="28262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2400" dirty="0">
                <a:latin typeface="+mn-lt"/>
                <a:cs typeface="Times New Roman" panose="02020603050405020304" pitchFamily="18" charset="0"/>
              </a:rPr>
              <a:t>Ртутні термометри</a:t>
            </a:r>
            <a:endParaRPr lang="ru-RU" altLang="ru-RU" sz="240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4" name="Picture 13" descr="A close up of a device&#10;&#10;Description automatically generated">
            <a:extLst>
              <a:ext uri="{FF2B5EF4-FFF2-40B4-BE49-F238E27FC236}">
                <a16:creationId xmlns="" xmlns:a16="http://schemas.microsoft.com/office/drawing/2014/main" id="{46268A6F-A4F2-4848-9364-44B5B77BE5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477">
            <a:off x="8831105" y="1375924"/>
            <a:ext cx="1753104" cy="1530736"/>
          </a:xfrm>
          <a:prstGeom prst="rect">
            <a:avLst/>
          </a:prstGeom>
        </p:spPr>
      </p:pic>
      <p:pic>
        <p:nvPicPr>
          <p:cNvPr id="15" name="Picture 14" descr="A close up of a thermometer&#10;&#10;Description automatically generated">
            <a:extLst>
              <a:ext uri="{FF2B5EF4-FFF2-40B4-BE49-F238E27FC236}">
                <a16:creationId xmlns="" xmlns:a16="http://schemas.microsoft.com/office/drawing/2014/main" id="{F8869998-11A8-449E-BD39-6A44B912F3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5553">
            <a:off x="4941356" y="1413108"/>
            <a:ext cx="2405469" cy="146064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DA62052F-E0F4-4154-810E-F9AD21BC33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001">
            <a:off x="1607967" y="1458141"/>
            <a:ext cx="2069193" cy="1392777"/>
          </a:xfrm>
          <a:prstGeom prst="rect">
            <a:avLst/>
          </a:prstGeom>
        </p:spPr>
      </p:pic>
      <p:sp>
        <p:nvSpPr>
          <p:cNvPr id="17" name="Rectangle 27">
            <a:extLst>
              <a:ext uri="{FF2B5EF4-FFF2-40B4-BE49-F238E27FC236}">
                <a16:creationId xmlns="" xmlns:a16="http://schemas.microsoft.com/office/drawing/2014/main" id="{88B82474-5654-43AE-B428-A64A65B9F383}"/>
              </a:ext>
            </a:extLst>
          </p:cNvPr>
          <p:cNvSpPr/>
          <p:nvPr/>
        </p:nvSpPr>
        <p:spPr bwMode="auto">
          <a:xfrm>
            <a:off x="16" y="6440488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8" name="Rectangle 28">
            <a:extLst>
              <a:ext uri="{FF2B5EF4-FFF2-40B4-BE49-F238E27FC236}">
                <a16:creationId xmlns="" xmlns:a16="http://schemas.microsoft.com/office/drawing/2014/main" id="{38D9937F-C202-420D-A544-76FDD17391DD}"/>
              </a:ext>
            </a:extLst>
          </p:cNvPr>
          <p:cNvSpPr/>
          <p:nvPr/>
        </p:nvSpPr>
        <p:spPr bwMode="auto">
          <a:xfrm>
            <a:off x="11753897" y="6440488"/>
            <a:ext cx="438087" cy="417512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9" name="Rectangle 898">
            <a:extLst>
              <a:ext uri="{FF2B5EF4-FFF2-40B4-BE49-F238E27FC236}">
                <a16:creationId xmlns="" xmlns:a16="http://schemas.microsoft.com/office/drawing/2014/main" id="{D09BED6E-61E6-4800-9797-E652EA0CEDEA}"/>
              </a:ext>
            </a:extLst>
          </p:cNvPr>
          <p:cNvSpPr/>
          <p:nvPr/>
        </p:nvSpPr>
        <p:spPr bwMode="auto">
          <a:xfrm>
            <a:off x="11753897" y="-1746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="" xmlns:a16="http://schemas.microsoft.com/office/drawing/2014/main" id="{161A96EA-7B9F-4CD9-9504-197100F700A1}"/>
              </a:ext>
            </a:extLst>
          </p:cNvPr>
          <p:cNvSpPr/>
          <p:nvPr/>
        </p:nvSpPr>
        <p:spPr bwMode="auto">
          <a:xfrm>
            <a:off x="11315559" y="6013166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12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0F895C6D-D367-4138-B2FA-4F1150B5CE5E}"/>
              </a:ext>
            </a:extLst>
          </p:cNvPr>
          <p:cNvSpPr/>
          <p:nvPr/>
        </p:nvSpPr>
        <p:spPr>
          <a:xfrm>
            <a:off x="2655202" y="5541397"/>
            <a:ext cx="88296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+mn-lt"/>
              </a:rPr>
              <a:t>1 батарейка при розпаді отруює 400 літрів води або 20 м</a:t>
            </a:r>
            <a:r>
              <a:rPr lang="de-DE" sz="2400" baseline="30000" dirty="0">
                <a:latin typeface="+mn-lt"/>
              </a:rPr>
              <a:t>2</a:t>
            </a:r>
            <a:r>
              <a:rPr lang="de-DE" baseline="30000" dirty="0"/>
              <a:t> </a:t>
            </a:r>
            <a:r>
              <a:rPr lang="uk-UA" sz="2400" dirty="0">
                <a:latin typeface="+mn-lt"/>
              </a:rPr>
              <a:t>ґрунту. При цьому повний період розпаду становить 200 років.</a:t>
            </a:r>
            <a:endParaRPr lang="ru-RU" sz="2400" dirty="0">
              <a:latin typeface="+mn-lt"/>
            </a:endParaRPr>
          </a:p>
          <a:p>
            <a:pPr marL="0" indent="0">
              <a:buNone/>
            </a:pPr>
            <a:endParaRPr lang="ru-RU" sz="2400" dirty="0"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A3CC126-FFAF-4FC9-AF41-5609FED0DA0A}"/>
              </a:ext>
            </a:extLst>
          </p:cNvPr>
          <p:cNvSpPr/>
          <p:nvPr/>
        </p:nvSpPr>
        <p:spPr>
          <a:xfrm>
            <a:off x="2655202" y="1556996"/>
            <a:ext cx="8505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+mn-lt"/>
              </a:rPr>
              <a:t>Кожного року в містах і селищах України накопичується близько </a:t>
            </a:r>
            <a:r>
              <a:rPr lang="uk-UA" sz="2400">
                <a:latin typeface="+mn-lt"/>
              </a:rPr>
              <a:t>1 млрд т твердих </a:t>
            </a:r>
            <a:r>
              <a:rPr lang="uk-UA" sz="2400" dirty="0">
                <a:latin typeface="+mn-lt"/>
              </a:rPr>
              <a:t>відходів, з яких приблизно тільки 10 % використовуються як вторинні ресурси. </a:t>
            </a:r>
            <a:endParaRPr lang="ru-RU" sz="2400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A06F6C0-C438-48BC-AF58-829FB60FBAC2}"/>
              </a:ext>
            </a:extLst>
          </p:cNvPr>
          <p:cNvSpPr/>
          <p:nvPr/>
        </p:nvSpPr>
        <p:spPr>
          <a:xfrm>
            <a:off x="2655202" y="3137657"/>
            <a:ext cx="79325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+mn-lt"/>
              </a:rPr>
              <a:t>Щорічно на душу населення утворюється 220-250 кг сміття, у великих містах – 330-380 кг.</a:t>
            </a:r>
            <a:endParaRPr lang="ru-RU" sz="2400" dirty="0"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966F781-1AFE-4172-932F-8123685B3D0C}"/>
              </a:ext>
            </a:extLst>
          </p:cNvPr>
          <p:cNvSpPr/>
          <p:nvPr/>
        </p:nvSpPr>
        <p:spPr>
          <a:xfrm>
            <a:off x="2655202" y="4348986"/>
            <a:ext cx="8505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latin typeface="+mn-lt"/>
              </a:rPr>
              <a:t>7% території України – сміттєзвалища, а це в 1,5 рази більше, ніж площа Полтавської області.</a:t>
            </a:r>
            <a:endParaRPr lang="ru-RU" sz="2400" dirty="0">
              <a:latin typeface="+mn-lt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72F91C5F-09D4-4C0B-A109-6246320C17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600000">
            <a:off x="1147761" y="5789481"/>
            <a:ext cx="428625" cy="8763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ECD7EDFA-702C-4137-B5B1-4E85AE072C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9125" y="4321599"/>
            <a:ext cx="1485900" cy="1209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phic 10">
            <a:extLst>
              <a:ext uri="{FF2B5EF4-FFF2-40B4-BE49-F238E27FC236}">
                <a16:creationId xmlns="" xmlns:a16="http://schemas.microsoft.com/office/drawing/2014/main" id="{8CD3A5D7-5DB1-4311-8CB8-0359FAB0E7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9446" y="1556996"/>
            <a:ext cx="2205254" cy="2376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3">
            <a:extLst>
              <a:ext uri="{FF2B5EF4-FFF2-40B4-BE49-F238E27FC236}">
                <a16:creationId xmlns="" xmlns:a16="http://schemas.microsoft.com/office/drawing/2014/main" id="{FB81946C-F316-4BE2-8AD9-9802E761C249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12" name="Rectangle 31">
            <a:extLst>
              <a:ext uri="{FF2B5EF4-FFF2-40B4-BE49-F238E27FC236}">
                <a16:creationId xmlns="" xmlns:a16="http://schemas.microsoft.com/office/drawing/2014/main" id="{2F627599-6163-4FC2-B19D-438EB99D29CC}"/>
              </a:ext>
            </a:extLst>
          </p:cNvPr>
          <p:cNvSpPr/>
          <p:nvPr/>
        </p:nvSpPr>
        <p:spPr>
          <a:xfrm>
            <a:off x="3981929" y="516813"/>
            <a:ext cx="42281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uk-UA" sz="4000" dirty="0">
                <a:latin typeface="+mn-lt"/>
              </a:rPr>
              <a:t>Факти про відходи</a:t>
            </a:r>
            <a:endParaRPr lang="ru-R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80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229DD2DC-477D-4823-BB28-E81278354C67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82EE3F2-4E35-4D83-9DC0-83BE62877F40}"/>
              </a:ext>
            </a:extLst>
          </p:cNvPr>
          <p:cNvSpPr/>
          <p:nvPr/>
        </p:nvSpPr>
        <p:spPr>
          <a:xfrm>
            <a:off x="4386237" y="475519"/>
            <a:ext cx="38090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ru-RU" sz="4000" dirty="0">
                <a:latin typeface="+mn-lt"/>
              </a:rPr>
              <a:t>При </a:t>
            </a:r>
            <a:r>
              <a:rPr lang="ru-RU" sz="4000" dirty="0" err="1">
                <a:latin typeface="+mn-lt"/>
              </a:rPr>
              <a:t>переробці</a:t>
            </a:r>
            <a:r>
              <a:rPr lang="ru-RU" sz="4000" dirty="0">
                <a:latin typeface="+mn-lt"/>
              </a:rPr>
              <a:t>…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BE02A82-B5E4-44D4-AC83-8D43B5B231C1}"/>
              </a:ext>
            </a:extLst>
          </p:cNvPr>
          <p:cNvSpPr/>
          <p:nvPr/>
        </p:nvSpPr>
        <p:spPr>
          <a:xfrm>
            <a:off x="2198925" y="1689123"/>
            <a:ext cx="30564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>
                <a:latin typeface="+mn-lt"/>
              </a:rPr>
              <a:t>1 т </a:t>
            </a:r>
            <a:r>
              <a:rPr lang="ru-RU" sz="2400" dirty="0">
                <a:latin typeface="+mn-lt"/>
              </a:rPr>
              <a:t>картону =                9 м³ </a:t>
            </a:r>
            <a:r>
              <a:rPr lang="ru-RU" sz="2400" dirty="0" err="1">
                <a:latin typeface="+mn-lt"/>
              </a:rPr>
              <a:t>обсягу</a:t>
            </a:r>
            <a:r>
              <a:rPr lang="ru-RU" sz="2400" dirty="0">
                <a:latin typeface="+mn-lt"/>
              </a:rPr>
              <a:t> </a:t>
            </a:r>
            <a:r>
              <a:rPr lang="ru-RU" sz="2400" err="1">
                <a:latin typeface="+mn-lt"/>
              </a:rPr>
              <a:t>звалища</a:t>
            </a:r>
            <a:r>
              <a:rPr lang="ru-RU" sz="2400">
                <a:latin typeface="+mn-lt"/>
              </a:rPr>
              <a:t> звільняється</a:t>
            </a:r>
            <a:endParaRPr lang="ru-RU" sz="2400" dirty="0"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58A6FBFC-F581-4201-9DEA-6151786BE910}"/>
              </a:ext>
            </a:extLst>
          </p:cNvPr>
          <p:cNvSpPr/>
          <p:nvPr/>
        </p:nvSpPr>
        <p:spPr>
          <a:xfrm>
            <a:off x="7849359" y="1600133"/>
            <a:ext cx="2994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 dirty="0">
                <a:latin typeface="+mn-lt"/>
              </a:rPr>
              <a:t>1 т скла =</a:t>
            </a:r>
          </a:p>
          <a:p>
            <a:pPr marL="0" indent="0">
              <a:buNone/>
            </a:pPr>
            <a:r>
              <a:rPr lang="ru-RU" sz="2400" dirty="0">
                <a:latin typeface="+mn-lt"/>
              </a:rPr>
              <a:t> 315 кг газу СО₂ </a:t>
            </a:r>
            <a:r>
              <a:rPr lang="en-US" sz="2400" dirty="0">
                <a:latin typeface="+mn-lt"/>
              </a:rPr>
              <a:t>        </a:t>
            </a:r>
            <a:r>
              <a:rPr lang="ru-RU" sz="2400" dirty="0">
                <a:latin typeface="+mn-lt"/>
              </a:rPr>
              <a:t>не викидається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B43707C-AE5C-45AC-B0C1-D86994E7C719}"/>
              </a:ext>
            </a:extLst>
          </p:cNvPr>
          <p:cNvSpPr/>
          <p:nvPr/>
        </p:nvSpPr>
        <p:spPr>
          <a:xfrm>
            <a:off x="2198925" y="3968549"/>
            <a:ext cx="29015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400">
                <a:latin typeface="+mn-lt"/>
              </a:rPr>
              <a:t>1 т </a:t>
            </a:r>
            <a:r>
              <a:rPr lang="ru-RU" sz="2400" dirty="0">
                <a:latin typeface="+mn-lt"/>
              </a:rPr>
              <a:t>макулатури = попереджається вирубування лісу,     </a:t>
            </a:r>
            <a:r>
              <a:rPr lang="ru-RU" sz="2400" dirty="0" err="1">
                <a:latin typeface="+mn-lt"/>
              </a:rPr>
              <a:t>що</a:t>
            </a:r>
            <a:r>
              <a:rPr lang="ru-RU" sz="2400" dirty="0">
                <a:latin typeface="+mn-lt"/>
              </a:rPr>
              <a:t> дає </a:t>
            </a:r>
            <a:r>
              <a:rPr lang="ru-RU" sz="2400" dirty="0" err="1">
                <a:latin typeface="+mn-lt"/>
              </a:rPr>
              <a:t>кисень</a:t>
            </a:r>
            <a:r>
              <a:rPr lang="ru-RU" sz="2400" dirty="0">
                <a:latin typeface="+mn-lt"/>
              </a:rPr>
              <a:t>          для </a:t>
            </a:r>
            <a:r>
              <a:rPr lang="ru-RU" sz="2400">
                <a:latin typeface="+mn-lt"/>
              </a:rPr>
              <a:t>30 людей</a:t>
            </a:r>
            <a:endParaRPr lang="ru-RU" sz="2400" dirty="0">
              <a:latin typeface="+mn-lt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="" xmlns:a16="http://schemas.microsoft.com/office/drawing/2014/main" id="{3B68B041-9EE7-4F37-B0EA-49BE0E82BA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843072">
            <a:off x="538674" y="1587392"/>
            <a:ext cx="1375552" cy="9789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DAD8D452-812F-48E0-8EFD-AE2B37ED67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96000" y="1655822"/>
            <a:ext cx="1318709" cy="9768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290A0D13-37B3-49DB-A24F-678F18E861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576" y="4153215"/>
            <a:ext cx="1536357" cy="12557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="" xmlns:a16="http://schemas.microsoft.com/office/drawing/2014/main" id="{2A323E14-A75E-40C2-8A58-4B77E7BB7C5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555" y="2865436"/>
            <a:ext cx="64674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7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A7BAEA3-AF40-41C5-BBE7-FD9E4545B0CF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3A860BFA-ECD9-4912-9BED-7A30542D1FCC}"/>
              </a:ext>
            </a:extLst>
          </p:cNvPr>
          <p:cNvSpPr/>
          <p:nvPr/>
        </p:nvSpPr>
        <p:spPr>
          <a:xfrm>
            <a:off x="3506623" y="526473"/>
            <a:ext cx="53401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zh-CN" sz="4000" dirty="0">
                <a:latin typeface="+mn-lt"/>
                <a:cs typeface="Times New Roman" panose="02020603050405020304" pitchFamily="18" charset="0"/>
              </a:rPr>
              <a:t>Знак «Листок Мебіуса» </a:t>
            </a:r>
            <a:endParaRPr lang="ru-RU" sz="4000" dirty="0">
              <a:latin typeface="+mn-lt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="" xmlns:a16="http://schemas.microsoft.com/office/drawing/2014/main" id="{A9CC77A9-4A81-4B5E-8668-E84D9289F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t="-146" r="-127" b="-146"/>
          <a:stretch>
            <a:fillRect/>
          </a:stretch>
        </p:blipFill>
        <p:spPr bwMode="auto">
          <a:xfrm>
            <a:off x="2287682" y="2034857"/>
            <a:ext cx="2094314" cy="1681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2DE6DCC3-266C-41A8-BFAD-9FFC757C0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-223" r="-217" b="-223"/>
          <a:stretch>
            <a:fillRect/>
          </a:stretch>
        </p:blipFill>
        <p:spPr bwMode="auto">
          <a:xfrm>
            <a:off x="7619287" y="2112644"/>
            <a:ext cx="1750343" cy="16033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7">
            <a:extLst>
              <a:ext uri="{FF2B5EF4-FFF2-40B4-BE49-F238E27FC236}">
                <a16:creationId xmlns="" xmlns:a16="http://schemas.microsoft.com/office/drawing/2014/main" id="{9379E6D4-A6A9-4DE6-8DDB-52893ECCF2FC}"/>
              </a:ext>
            </a:extLst>
          </p:cNvPr>
          <p:cNvSpPr/>
          <p:nvPr/>
        </p:nvSpPr>
        <p:spPr>
          <a:xfrm>
            <a:off x="1019175" y="3982562"/>
            <a:ext cx="57924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zh-CN" sz="2800" dirty="0">
                <a:latin typeface="+mn-lt"/>
                <a:cs typeface="Times New Roman" panose="02020603050405020304" pitchFamily="18" charset="0"/>
              </a:rPr>
              <a:t>Заштрихований знак вказує на вміст повторно переробленого матеріалу. </a:t>
            </a:r>
            <a:r>
              <a:rPr lang="uk-UA" altLang="zh-CN" sz="2800" dirty="0" err="1">
                <a:latin typeface="+mn-lt"/>
                <a:cs typeface="Times New Roman" panose="02020603050405020304" pitchFamily="18" charset="0"/>
              </a:rPr>
              <a:t>Обов</a:t>
            </a:r>
            <a:r>
              <a:rPr lang="en-US" altLang="zh-CN" sz="2800" dirty="0">
                <a:latin typeface="+mn-lt"/>
                <a:cs typeface="Times New Roman" panose="02020603050405020304" pitchFamily="18" charset="0"/>
              </a:rPr>
              <a:t>’</a:t>
            </a:r>
            <a:r>
              <a:rPr lang="uk-UA" altLang="zh-CN" sz="2800" dirty="0" err="1">
                <a:latin typeface="+mn-lt"/>
                <a:cs typeface="Times New Roman" panose="02020603050405020304" pitchFamily="18" charset="0"/>
              </a:rPr>
              <a:t>язково</a:t>
            </a:r>
            <a:r>
              <a:rPr lang="uk-UA" altLang="zh-CN" sz="2800" dirty="0">
                <a:latin typeface="+mn-lt"/>
                <a:cs typeface="Times New Roman" panose="02020603050405020304" pitchFamily="18" charset="0"/>
              </a:rPr>
              <a:t> зазначається відсоток вмісту повторно переробленого матеріалу. </a:t>
            </a:r>
            <a:endParaRPr lang="ru-RU" altLang="zh-CN" sz="2800" dirty="0">
              <a:latin typeface="+mn-lt"/>
              <a:cs typeface="Times New Roman" panose="02020603050405020304" pitchFamily="18" charset="0"/>
            </a:endParaRPr>
          </a:p>
          <a:p>
            <a:endParaRPr lang="ru-RU" altLang="zh-CN" sz="280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6">
            <a:extLst>
              <a:ext uri="{FF2B5EF4-FFF2-40B4-BE49-F238E27FC236}">
                <a16:creationId xmlns="" xmlns:a16="http://schemas.microsoft.com/office/drawing/2014/main" id="{3C06190C-353F-454B-8D52-F8403DBD3D44}"/>
              </a:ext>
            </a:extLst>
          </p:cNvPr>
          <p:cNvSpPr/>
          <p:nvPr/>
        </p:nvSpPr>
        <p:spPr>
          <a:xfrm>
            <a:off x="7143415" y="3987442"/>
            <a:ext cx="44524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zh-CN" sz="2800" dirty="0">
                <a:latin typeface="+mn-lt"/>
                <a:cs typeface="Times New Roman" panose="02020603050405020304" pitchFamily="18" charset="0"/>
              </a:rPr>
              <a:t>Незаштрихований знак означає, що товар придатний для повторної переробки.</a:t>
            </a:r>
            <a:endParaRPr lang="ru-RU" sz="2800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14683FB2-41C6-489F-8CAB-C03A39878A43}"/>
              </a:ext>
            </a:extLst>
          </p:cNvPr>
          <p:cNvSpPr/>
          <p:nvPr/>
        </p:nvSpPr>
        <p:spPr bwMode="auto">
          <a:xfrm>
            <a:off x="11315679" y="5972174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="" xmlns:a16="http://schemas.microsoft.com/office/drawing/2014/main" id="{D0936985-D8F6-4F5C-B2BE-2BA5D0C2FF6B}"/>
              </a:ext>
            </a:extLst>
          </p:cNvPr>
          <p:cNvSpPr/>
          <p:nvPr/>
        </p:nvSpPr>
        <p:spPr bwMode="auto">
          <a:xfrm>
            <a:off x="11753830" y="6419849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34335B04-C682-4AE7-BAAB-10C766513800}"/>
              </a:ext>
            </a:extLst>
          </p:cNvPr>
          <p:cNvSpPr/>
          <p:nvPr/>
        </p:nvSpPr>
        <p:spPr bwMode="auto">
          <a:xfrm>
            <a:off x="3194" y="6423024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89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61">
            <a:extLst>
              <a:ext uri="{FF2B5EF4-FFF2-40B4-BE49-F238E27FC236}">
                <a16:creationId xmlns="" xmlns:a16="http://schemas.microsoft.com/office/drawing/2014/main" id="{5E844ACF-BA34-49F4-ADEB-AF5AB8094995}"/>
              </a:ext>
            </a:extLst>
          </p:cNvPr>
          <p:cNvSpPr/>
          <p:nvPr/>
        </p:nvSpPr>
        <p:spPr bwMode="auto">
          <a:xfrm>
            <a:off x="8343900" y="1903481"/>
            <a:ext cx="3124200" cy="1963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15AD594E-19A0-44A1-A55D-2CFFE84DA714}"/>
              </a:ext>
            </a:extLst>
          </p:cNvPr>
          <p:cNvSpPr/>
          <p:nvPr/>
        </p:nvSpPr>
        <p:spPr bwMode="auto">
          <a:xfrm>
            <a:off x="4657770" y="1893956"/>
            <a:ext cx="2790825" cy="1963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="" xmlns:a16="http://schemas.microsoft.com/office/drawing/2014/main" id="{84366BAE-4191-4FEB-9102-A1A27F1D2E96}"/>
              </a:ext>
            </a:extLst>
          </p:cNvPr>
          <p:cNvSpPr/>
          <p:nvPr/>
        </p:nvSpPr>
        <p:spPr bwMode="auto">
          <a:xfrm>
            <a:off x="879475" y="2165350"/>
            <a:ext cx="2589213" cy="1963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01F58957-782E-494D-A3B0-6D24044AF591}"/>
              </a:ext>
            </a:extLst>
          </p:cNvPr>
          <p:cNvSpPr/>
          <p:nvPr/>
        </p:nvSpPr>
        <p:spPr>
          <a:xfrm>
            <a:off x="2611440" y="-17462"/>
            <a:ext cx="438151" cy="43815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7284CC82-F8EC-4F9E-82B5-417A7D05C3F3}"/>
              </a:ext>
            </a:extLst>
          </p:cNvPr>
          <p:cNvSpPr/>
          <p:nvPr/>
        </p:nvSpPr>
        <p:spPr>
          <a:xfrm>
            <a:off x="0" y="416754"/>
            <a:ext cx="12192000" cy="736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173" name="Прямоугольник 3"/>
          <p:cNvSpPr>
            <a:spLocks noChangeArrowheads="1"/>
          </p:cNvSpPr>
          <p:nvPr/>
        </p:nvSpPr>
        <p:spPr bwMode="auto">
          <a:xfrm>
            <a:off x="0" y="416754"/>
            <a:ext cx="121919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uk-UA" altLang="en-US" sz="4000" dirty="0">
                <a:latin typeface="+mn-lt"/>
                <a:cs typeface="Arial" charset="0"/>
              </a:rPr>
              <a:t>Енергія і життя людей</a:t>
            </a:r>
            <a:endParaRPr lang="ru-RU" altLang="en-US" sz="4000" dirty="0">
              <a:latin typeface="+mn-lt"/>
              <a:cs typeface="Arial" charset="0"/>
            </a:endParaRPr>
          </a:p>
        </p:txBody>
      </p:sp>
      <p:pic>
        <p:nvPicPr>
          <p:cNvPr id="12" name="Graphic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3" y="1558925"/>
            <a:ext cx="2430465" cy="233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phic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5" y="2840038"/>
            <a:ext cx="609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aphic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781" y="1385956"/>
            <a:ext cx="2540737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Graphic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492" y="1497081"/>
            <a:ext cx="3109981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Graphic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300" y="4818131"/>
            <a:ext cx="619125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Graphic 2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7" y="4981643"/>
            <a:ext cx="2152651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Graphic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75" y="2840038"/>
            <a:ext cx="609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Graphic 5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8363" y="4017963"/>
            <a:ext cx="381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Graphic 3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434" y="4129088"/>
            <a:ext cx="4913084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840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1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953DE45-6428-436D-94B3-E11527B28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389" y="1326443"/>
            <a:ext cx="3198437" cy="23258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9023B94-904C-4E1A-B96E-EC48F2C45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4801" y="1264749"/>
            <a:ext cx="3298865" cy="2387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6" descr="Картинки по запросу &quot;негативний вплив тес на довкілля&quot;">
            <a:extLst>
              <a:ext uri="{FF2B5EF4-FFF2-40B4-BE49-F238E27FC236}">
                <a16:creationId xmlns="" xmlns:a16="http://schemas.microsoft.com/office/drawing/2014/main" id="{53B6B97C-41C4-4196-86CE-83A5A9B3B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0128" y="4265630"/>
            <a:ext cx="3103985" cy="21812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FD69A6D9-5B43-4C41-9859-5BB1D6C06F4C}"/>
              </a:ext>
            </a:extLst>
          </p:cNvPr>
          <p:cNvSpPr/>
          <p:nvPr/>
        </p:nvSpPr>
        <p:spPr>
          <a:xfrm>
            <a:off x="4748213" y="2293938"/>
            <a:ext cx="2994025" cy="165417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</a:rPr>
              <a:t>Вплив енергетики </a:t>
            </a:r>
          </a:p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</a:rPr>
              <a:t>на довкілля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4414CFB5-0622-43CE-928E-97C68A0E1277}"/>
              </a:ext>
            </a:extLst>
          </p:cNvPr>
          <p:cNvSpPr/>
          <p:nvPr/>
        </p:nvSpPr>
        <p:spPr>
          <a:xfrm>
            <a:off x="4441825" y="617538"/>
            <a:ext cx="3605213" cy="1200150"/>
          </a:xfrm>
          <a:prstGeom prst="roundRect">
            <a:avLst/>
          </a:prstGeom>
          <a:solidFill>
            <a:srgbClr val="FBAF4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</a:rPr>
              <a:t>Порушення і зміна поверхні землі</a:t>
            </a:r>
            <a:endParaRPr lang="en-US" sz="2800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27DA20F1-E90F-42C3-AE4A-F9F3F2CC3A27}"/>
              </a:ext>
            </a:extLst>
          </p:cNvPr>
          <p:cNvCxnSpPr>
            <a:cxnSpLocks/>
            <a:stCxn id="8" idx="2"/>
            <a:endCxn id="7" idx="0"/>
          </p:cNvCxnSpPr>
          <p:nvPr/>
        </p:nvCxnSpPr>
        <p:spPr>
          <a:xfrm>
            <a:off x="6245225" y="1817688"/>
            <a:ext cx="0" cy="476250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5ADA76DE-9702-480D-B359-E72CE94F2CB9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7478713" y="3652838"/>
            <a:ext cx="2620962" cy="1117600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1BB23835-38E9-4570-888F-CCE332DC4BBA}"/>
              </a:ext>
            </a:extLst>
          </p:cNvPr>
          <p:cNvCxnSpPr>
            <a:cxnSpLocks/>
          </p:cNvCxnSpPr>
          <p:nvPr/>
        </p:nvCxnSpPr>
        <p:spPr>
          <a:xfrm flipH="1">
            <a:off x="4010025" y="3749675"/>
            <a:ext cx="1055688" cy="811213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="" xmlns:a16="http://schemas.microsoft.com/office/drawing/2014/main" id="{810572DE-A5A3-41C7-A45B-F34955CF4A7F}"/>
              </a:ext>
            </a:extLst>
          </p:cNvPr>
          <p:cNvSpPr/>
          <p:nvPr/>
        </p:nvSpPr>
        <p:spPr>
          <a:xfrm>
            <a:off x="8355013" y="4770438"/>
            <a:ext cx="3489325" cy="1452562"/>
          </a:xfrm>
          <a:prstGeom prst="roundRect">
            <a:avLst/>
          </a:prstGeom>
          <a:solidFill>
            <a:srgbClr val="FBAF4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</a:rPr>
              <a:t>Утворення токсичних відходів під час горіння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1AC68A08-CD3E-450D-B335-3C14726FD41D}"/>
              </a:ext>
            </a:extLst>
          </p:cNvPr>
          <p:cNvSpPr/>
          <p:nvPr/>
        </p:nvSpPr>
        <p:spPr>
          <a:xfrm>
            <a:off x="603250" y="4103688"/>
            <a:ext cx="3406775" cy="1289050"/>
          </a:xfrm>
          <a:prstGeom prst="roundRect">
            <a:avLst/>
          </a:prstGeom>
          <a:solidFill>
            <a:srgbClr val="FBAF4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tx1"/>
                </a:solidFill>
              </a:rPr>
              <a:t>Теплове забруднення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6ED7D50-57A7-4DA3-AF1E-52F787F4EE38}"/>
              </a:ext>
            </a:extLst>
          </p:cNvPr>
          <p:cNvSpPr/>
          <p:nvPr/>
        </p:nvSpPr>
        <p:spPr bwMode="auto">
          <a:xfrm>
            <a:off x="0" y="6419850"/>
            <a:ext cx="438150" cy="43815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1C2838AE-914D-4AB0-BF70-2110D1BCD90A}"/>
              </a:ext>
            </a:extLst>
          </p:cNvPr>
          <p:cNvSpPr/>
          <p:nvPr/>
        </p:nvSpPr>
        <p:spPr bwMode="auto">
          <a:xfrm>
            <a:off x="11733213" y="0"/>
            <a:ext cx="458787" cy="438150"/>
          </a:xfrm>
          <a:prstGeom prst="rect">
            <a:avLst/>
          </a:prstGeom>
          <a:solidFill>
            <a:srgbClr val="FBAF4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07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4C5719CE-4249-40B5-BEA9-5742DDF8F5FA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79647C56-59F7-4B02-A19D-F792F583C9EF}"/>
              </a:ext>
            </a:extLst>
          </p:cNvPr>
          <p:cNvSpPr/>
          <p:nvPr/>
        </p:nvSpPr>
        <p:spPr>
          <a:xfrm>
            <a:off x="3419480" y="361497"/>
            <a:ext cx="56324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uk-UA" sz="4000" dirty="0">
                <a:latin typeface="+mn-lt"/>
              </a:rPr>
              <a:t>Енергетичне маркування</a:t>
            </a:r>
            <a:endParaRPr lang="ru-RU" altLang="ru-RU" sz="4000" dirty="0">
              <a:latin typeface="+mn-lt"/>
            </a:endParaRPr>
          </a:p>
        </p:txBody>
      </p:sp>
      <p:pic>
        <p:nvPicPr>
          <p:cNvPr id="1026" name="Picture 2" descr="KP170360_IMG_021">
            <a:extLst>
              <a:ext uri="{FF2B5EF4-FFF2-40B4-BE49-F238E27FC236}">
                <a16:creationId xmlns="" xmlns:a16="http://schemas.microsoft.com/office/drawing/2014/main" id="{C32ED0F1-339A-4C4E-A680-3FD0DA8BB2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" y="1166970"/>
            <a:ext cx="3587669" cy="565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975000B6-6608-4B4D-9149-16F21D7234C0}"/>
              </a:ext>
            </a:extLst>
          </p:cNvPr>
          <p:cNvSpPr/>
          <p:nvPr/>
        </p:nvSpPr>
        <p:spPr>
          <a:xfrm>
            <a:off x="4203850" y="1294157"/>
            <a:ext cx="7861191" cy="54014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  <a:ea typeface="MS Mincho" panose="02020609040205080304" pitchFamily="49" charset="-128"/>
              </a:rPr>
              <a:t>Границі етикетки.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Кольорова панель.</a:t>
            </a:r>
            <a:endParaRPr lang="en-US" sz="2300" dirty="0">
              <a:latin typeface="+mn-lt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Енергетичний логотип.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Границя під логотипами.</a:t>
            </a:r>
            <a:endParaRPr lang="en-US" sz="2300" dirty="0">
              <a:latin typeface="+mn-lt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Позначення СКЕЕ.</a:t>
            </a:r>
            <a:endParaRPr lang="en-US" sz="2300" dirty="0">
              <a:latin typeface="+mn-lt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Шкала класу енергоефективності.</a:t>
            </a:r>
            <a:endParaRPr lang="en-US" sz="2300" dirty="0">
              <a:latin typeface="+mn-lt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Клас енергоефективності, маркований етикеткою приладу.</a:t>
            </a: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Номінальна потужність для охолодження та обігріву.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Значення СКЕЕ.</a:t>
            </a:r>
            <a:endParaRPr lang="en-US" sz="2300" dirty="0">
              <a:latin typeface="+mn-lt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 Річний обсяг енергоспоживання, кВт/г за рік.</a:t>
            </a:r>
            <a:endParaRPr lang="en-US" sz="2300" dirty="0">
              <a:latin typeface="+mn-lt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 Поширення шуму у повітрі.</a:t>
            </a: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 Найменування постачальника або торговельної марки.</a:t>
            </a: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 Ідентифікатор моделі, наданий постачальником.</a:t>
            </a: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sz="2300" dirty="0">
                <a:latin typeface="+mn-lt"/>
              </a:rPr>
              <a:t> Номер та дата прийняття Технічного регламенту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uk-UA" sz="2300" dirty="0">
                <a:latin typeface="+mn-lt"/>
              </a:rPr>
              <a:t>      з енергетичного маркування кондиціонерів повітря.</a:t>
            </a:r>
            <a:endParaRPr lang="ru-RU" sz="2300" dirty="0">
              <a:effectLst/>
              <a:latin typeface="+mn-lt"/>
              <a:ea typeface="MS Mincho" panose="02020609040205080304" pitchFamily="49" charset="-128"/>
            </a:endParaRPr>
          </a:p>
        </p:txBody>
      </p:sp>
      <p:pic>
        <p:nvPicPr>
          <p:cNvPr id="3" name="Picture 2" descr="Energy Star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9399" y="1069383"/>
            <a:ext cx="2234635" cy="228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24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D08C5CB-D734-46C4-9CD6-F09E4384FE6A}"/>
              </a:ext>
            </a:extLst>
          </p:cNvPr>
          <p:cNvSpPr txBox="1"/>
          <p:nvPr/>
        </p:nvSpPr>
        <p:spPr>
          <a:xfrm>
            <a:off x="5806441" y="1539946"/>
            <a:ext cx="493775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+mn-lt"/>
              </a:rPr>
              <a:t>Вся вода на </a:t>
            </a:r>
            <a:r>
              <a:rPr lang="ru-RU" sz="2400" dirty="0" err="1">
                <a:latin typeface="+mn-lt"/>
              </a:rPr>
              <a:t>Землі</a:t>
            </a:r>
            <a:endParaRPr lang="ru-RU" sz="2400" dirty="0">
              <a:latin typeface="+mn-lt"/>
            </a:endParaRPr>
          </a:p>
          <a:p>
            <a:r>
              <a:rPr lang="ru-RU" sz="2000" dirty="0">
                <a:latin typeface="+mn-lt"/>
              </a:rPr>
              <a:t>Моря та океани (96,5%), льодовики </a:t>
            </a:r>
            <a:r>
              <a:rPr lang="en-US" sz="2000" dirty="0">
                <a:latin typeface="+mn-lt"/>
              </a:rPr>
              <a:t>            </a:t>
            </a:r>
            <a:r>
              <a:rPr lang="ru-RU" sz="2000" dirty="0">
                <a:latin typeface="+mn-lt"/>
              </a:rPr>
              <a:t>та ґрунтові води, ріки</a:t>
            </a:r>
            <a:r>
              <a:rPr lang="en-US" sz="2000" dirty="0">
                <a:latin typeface="+mn-lt"/>
              </a:rPr>
              <a:t> </a:t>
            </a:r>
            <a:r>
              <a:rPr lang="ru-RU" sz="2000" dirty="0">
                <a:latin typeface="+mn-lt"/>
              </a:rPr>
              <a:t>та озера, хмари, </a:t>
            </a:r>
            <a:r>
              <a:rPr lang="en-US" sz="2000" dirty="0">
                <a:latin typeface="+mn-lt"/>
              </a:rPr>
              <a:t>     </a:t>
            </a:r>
            <a:r>
              <a:rPr lang="ru-RU" sz="2000" dirty="0">
                <a:latin typeface="+mn-lt"/>
              </a:rPr>
              <a:t>всі живі організми </a:t>
            </a:r>
          </a:p>
          <a:p>
            <a:r>
              <a:rPr lang="ru-RU" sz="2000" dirty="0">
                <a:latin typeface="+mn-lt"/>
              </a:rPr>
              <a:t>1400 млн </a:t>
            </a:r>
            <a:r>
              <a:rPr lang="uk-UA" sz="2000" dirty="0">
                <a:latin typeface="+mn-lt"/>
              </a:rPr>
              <a:t>км</a:t>
            </a:r>
            <a:r>
              <a:rPr lang="uk-UA" sz="2000" baseline="30000" dirty="0">
                <a:latin typeface="+mn-lt"/>
              </a:rPr>
              <a:t>2</a:t>
            </a:r>
            <a:endParaRPr lang="en-US" sz="2000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F6F7FE1-937B-482D-AE08-B5A808B2A907}"/>
              </a:ext>
            </a:extLst>
          </p:cNvPr>
          <p:cNvSpPr/>
          <p:nvPr/>
        </p:nvSpPr>
        <p:spPr>
          <a:xfrm>
            <a:off x="5779129" y="3746209"/>
            <a:ext cx="44744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atin typeface="+mn-lt"/>
              </a:rPr>
              <a:t>Рідка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err="1">
                <a:latin typeface="+mn-lt"/>
              </a:rPr>
              <a:t>прісна</a:t>
            </a:r>
            <a:endParaRPr lang="ru-RU" sz="2400" dirty="0">
              <a:latin typeface="+mn-lt"/>
            </a:endParaRPr>
          </a:p>
          <a:p>
            <a:r>
              <a:rPr lang="ru-RU" sz="2000" dirty="0" err="1">
                <a:latin typeface="+mn-lt"/>
              </a:rPr>
              <a:t>ґ</a:t>
            </a:r>
            <a:r>
              <a:rPr lang="ru-RU" sz="2000">
                <a:latin typeface="+mn-lt"/>
              </a:rPr>
              <a:t>рунтові </a:t>
            </a:r>
            <a:r>
              <a:rPr lang="ru-RU" sz="2000" dirty="0">
                <a:latin typeface="+mn-lt"/>
              </a:rPr>
              <a:t>води (99%), озера, ріки, болота </a:t>
            </a:r>
            <a:r>
              <a:rPr lang="ru-RU" sz="2000">
                <a:latin typeface="+mn-lt"/>
              </a:rPr>
              <a:t>10 млн км</a:t>
            </a:r>
            <a:r>
              <a:rPr lang="uk-UA" sz="2000" baseline="30000"/>
              <a:t>2</a:t>
            </a:r>
            <a:r>
              <a:rPr lang="ru-RU" sz="2000">
                <a:latin typeface="+mn-lt"/>
              </a:rPr>
              <a:t> </a:t>
            </a:r>
            <a:endParaRPr lang="en-US" sz="2000" dirty="0"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791EBFC6-3C4B-4A37-93E4-2C5B36E01EAF}"/>
              </a:ext>
            </a:extLst>
          </p:cNvPr>
          <p:cNvSpPr/>
          <p:nvPr/>
        </p:nvSpPr>
        <p:spPr>
          <a:xfrm>
            <a:off x="5845032" y="5127313"/>
            <a:ext cx="38736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n-lt"/>
              </a:rPr>
              <a:t>Доступна </a:t>
            </a:r>
            <a:r>
              <a:rPr lang="ru-RU" sz="2400" dirty="0" err="1">
                <a:latin typeface="+mn-lt"/>
              </a:rPr>
              <a:t>прісна</a:t>
            </a:r>
            <a:endParaRPr lang="ru-RU" sz="2400" dirty="0">
              <a:latin typeface="+mn-lt"/>
            </a:endParaRPr>
          </a:p>
          <a:p>
            <a:r>
              <a:rPr lang="ru-RU" sz="2000" dirty="0" err="1">
                <a:latin typeface="+mn-lt"/>
              </a:rPr>
              <a:t>Ріки</a:t>
            </a:r>
            <a:r>
              <a:rPr lang="ru-RU" sz="2000" dirty="0">
                <a:latin typeface="+mn-lt"/>
              </a:rPr>
              <a:t> та озера </a:t>
            </a:r>
            <a:r>
              <a:rPr lang="ru-RU" sz="2000">
                <a:latin typeface="+mn-lt"/>
              </a:rPr>
              <a:t>0,1 млн </a:t>
            </a:r>
            <a:r>
              <a:rPr lang="uk-UA" sz="2000" dirty="0">
                <a:latin typeface="+mn-lt"/>
              </a:rPr>
              <a:t>км</a:t>
            </a:r>
            <a:r>
              <a:rPr lang="uk-UA" sz="2000" baseline="30000" dirty="0">
                <a:latin typeface="+mn-lt"/>
              </a:rPr>
              <a:t>2</a:t>
            </a:r>
            <a:endParaRPr lang="en-US" sz="2000" dirty="0"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BCC95B1C-7B8D-4654-926A-FBE3B1F17A30}"/>
              </a:ext>
            </a:extLst>
          </p:cNvPr>
          <p:cNvSpPr/>
          <p:nvPr/>
        </p:nvSpPr>
        <p:spPr>
          <a:xfrm>
            <a:off x="8295586" y="5916027"/>
            <a:ext cx="37288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+mn-lt"/>
              </a:rPr>
              <a:t>70 % доступної води йде на сільське господарство</a:t>
            </a:r>
            <a:endParaRPr lang="en-US" sz="2400" dirty="0"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C07CB2A-A496-42D3-894E-37D3405D9E01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76C73B86-6FD9-400B-A577-D1034A681E58}"/>
              </a:ext>
            </a:extLst>
          </p:cNvPr>
          <p:cNvSpPr/>
          <p:nvPr/>
        </p:nvSpPr>
        <p:spPr>
          <a:xfrm>
            <a:off x="1119081" y="526473"/>
            <a:ext cx="102696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4000" dirty="0">
                <a:latin typeface="+mn-lt"/>
              </a:rPr>
              <a:t>Як споживання пов'язане  з проблемою води</a:t>
            </a:r>
            <a:endParaRPr lang="en-US" sz="4000" dirty="0">
              <a:latin typeface="+mn-lt"/>
            </a:endParaRPr>
          </a:p>
        </p:txBody>
      </p:sp>
      <p:pic>
        <p:nvPicPr>
          <p:cNvPr id="561" name="Picture 560">
            <a:extLst>
              <a:ext uri="{FF2B5EF4-FFF2-40B4-BE49-F238E27FC236}">
                <a16:creationId xmlns="" xmlns:a16="http://schemas.microsoft.com/office/drawing/2014/main" id="{D5995695-8E05-4AF0-B66D-DB4ED06CA9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52"/>
          <a:stretch/>
        </p:blipFill>
        <p:spPr>
          <a:xfrm>
            <a:off x="9655018" y="1926758"/>
            <a:ext cx="2536982" cy="32044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62" name="Текст 2">
            <a:extLst>
              <a:ext uri="{FF2B5EF4-FFF2-40B4-BE49-F238E27FC236}">
                <a16:creationId xmlns="" xmlns:a16="http://schemas.microsoft.com/office/drawing/2014/main" id="{A758894C-0178-4E0B-90DB-0F0BFBAF4CE9}"/>
              </a:ext>
            </a:extLst>
          </p:cNvPr>
          <p:cNvSpPr txBox="1">
            <a:spLocks/>
          </p:cNvSpPr>
          <p:nvPr/>
        </p:nvSpPr>
        <p:spPr bwMode="auto">
          <a:xfrm>
            <a:off x="1689753" y="1539946"/>
            <a:ext cx="4155279" cy="500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buFont typeface="Arial" charset="0"/>
              <a:buNone/>
              <a:defRPr/>
            </a:pPr>
            <a:r>
              <a:rPr lang="uk-UA" sz="2400" dirty="0"/>
              <a:t>Н</a:t>
            </a:r>
            <a:r>
              <a:rPr lang="ru-RU" sz="2400" dirty="0"/>
              <a:t>а виробництво звичних продуктів потрібно: </a:t>
            </a:r>
          </a:p>
          <a:p>
            <a:pPr marL="0" indent="0" eaLnBrk="1" hangingPunct="1">
              <a:lnSpc>
                <a:spcPct val="100000"/>
              </a:lnSpc>
              <a:buFont typeface="Arial" pitchFamily="34" charset="0"/>
              <a:buNone/>
              <a:defRPr/>
            </a:pPr>
            <a:r>
              <a:rPr lang="ru-RU" sz="2400" dirty="0"/>
              <a:t>1 кг шоколаду – 24 000 л води</a:t>
            </a:r>
          </a:p>
          <a:p>
            <a:pPr marL="0" indent="0" eaLnBrk="1" hangingPunct="1">
              <a:lnSpc>
                <a:spcPct val="100000"/>
              </a:lnSpc>
              <a:buFont typeface="Arial" pitchFamily="34" charset="0"/>
              <a:buNone/>
              <a:defRPr/>
            </a:pPr>
            <a:endParaRPr lang="ru-RU" sz="2000" dirty="0"/>
          </a:p>
          <a:p>
            <a:pPr marL="0" indent="0" eaLnBrk="1" hangingPunct="1">
              <a:lnSpc>
                <a:spcPct val="100000"/>
              </a:lnSpc>
              <a:buFont typeface="Arial" pitchFamily="34" charset="0"/>
              <a:buNone/>
              <a:defRPr/>
            </a:pPr>
            <a:r>
              <a:rPr lang="ru-RU" sz="2400" dirty="0"/>
              <a:t>1 кг м’яса – 15 500 л води</a:t>
            </a:r>
          </a:p>
          <a:p>
            <a:pPr marL="0" indent="0" eaLnBrk="1" hangingPunct="1">
              <a:lnSpc>
                <a:spcPct val="100000"/>
              </a:lnSpc>
              <a:buFont typeface="Arial" pitchFamily="34" charset="0"/>
              <a:buNone/>
              <a:defRPr/>
            </a:pPr>
            <a:endParaRPr lang="ru-RU" sz="2000" dirty="0"/>
          </a:p>
          <a:p>
            <a:pPr marL="0" indent="0" eaLnBrk="1" hangingPunct="1">
              <a:lnSpc>
                <a:spcPct val="100000"/>
              </a:lnSpc>
              <a:buFont typeface="Arial" pitchFamily="34" charset="0"/>
              <a:buNone/>
              <a:defRPr/>
            </a:pPr>
            <a:r>
              <a:rPr lang="ru-RU" sz="2400" dirty="0"/>
              <a:t>1 кг цукру – 1500 л води</a:t>
            </a:r>
          </a:p>
          <a:p>
            <a:pPr marL="0" indent="0" eaLnBrk="1" hangingPunct="1">
              <a:lnSpc>
                <a:spcPct val="100000"/>
              </a:lnSpc>
              <a:buFont typeface="Arial" pitchFamily="34" charset="0"/>
              <a:buNone/>
              <a:defRPr/>
            </a:pPr>
            <a:endParaRPr lang="ru-RU" sz="1800" dirty="0"/>
          </a:p>
          <a:p>
            <a:pPr marL="0" indent="0" eaLnBrk="1" hangingPunct="1">
              <a:lnSpc>
                <a:spcPct val="100000"/>
              </a:lnSpc>
              <a:buFont typeface="Arial" pitchFamily="34" charset="0"/>
              <a:buNone/>
              <a:defRPr/>
            </a:pPr>
            <a:r>
              <a:rPr lang="ru-RU" sz="2400" dirty="0"/>
              <a:t>1 чашка чаю – 30 л води</a:t>
            </a:r>
          </a:p>
          <a:p>
            <a:pPr marL="0" indent="0" eaLnBrk="1" hangingPunct="1">
              <a:lnSpc>
                <a:spcPct val="100000"/>
              </a:lnSpc>
              <a:buFont typeface="Arial" pitchFamily="34" charset="0"/>
              <a:buNone/>
              <a:defRPr/>
            </a:pPr>
            <a:endParaRPr lang="ru-RU" sz="1600" dirty="0"/>
          </a:p>
          <a:p>
            <a:pPr marL="0" indent="0" eaLnBrk="1" hangingPunct="1">
              <a:lnSpc>
                <a:spcPct val="100000"/>
              </a:lnSpc>
              <a:buFont typeface="Arial" charset="0"/>
              <a:buNone/>
              <a:defRPr/>
            </a:pPr>
            <a:r>
              <a:rPr lang="ru-RU" sz="2400" dirty="0"/>
              <a:t>1 футболка – 2500 л води</a:t>
            </a:r>
          </a:p>
        </p:txBody>
      </p:sp>
      <p:cxnSp>
        <p:nvCxnSpPr>
          <p:cNvPr id="565" name="Straight Arrow Connector 564">
            <a:extLst>
              <a:ext uri="{FF2B5EF4-FFF2-40B4-BE49-F238E27FC236}">
                <a16:creationId xmlns="" xmlns:a16="http://schemas.microsoft.com/office/drawing/2014/main" id="{05208545-FFDF-4BF5-B524-91D39584BC26}"/>
              </a:ext>
            </a:extLst>
          </p:cNvPr>
          <p:cNvCxnSpPr>
            <a:cxnSpLocks/>
          </p:cNvCxnSpPr>
          <p:nvPr/>
        </p:nvCxnSpPr>
        <p:spPr>
          <a:xfrm>
            <a:off x="8295586" y="4086215"/>
            <a:ext cx="2300684" cy="24961"/>
          </a:xfrm>
          <a:prstGeom prst="straightConnector1">
            <a:avLst/>
          </a:prstGeom>
          <a:ln w="38100">
            <a:solidFill>
              <a:srgbClr val="FF66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73" name="Straight Arrow Connector 572">
            <a:extLst>
              <a:ext uri="{FF2B5EF4-FFF2-40B4-BE49-F238E27FC236}">
                <a16:creationId xmlns="" xmlns:a16="http://schemas.microsoft.com/office/drawing/2014/main" id="{4032ACD2-0F78-4FDB-8270-4BD671EE1C51}"/>
              </a:ext>
            </a:extLst>
          </p:cNvPr>
          <p:cNvCxnSpPr>
            <a:cxnSpLocks/>
          </p:cNvCxnSpPr>
          <p:nvPr/>
        </p:nvCxnSpPr>
        <p:spPr>
          <a:xfrm>
            <a:off x="8181975" y="3197719"/>
            <a:ext cx="1914918" cy="0"/>
          </a:xfrm>
          <a:prstGeom prst="straightConnector1">
            <a:avLst/>
          </a:prstGeom>
          <a:ln w="38100">
            <a:solidFill>
              <a:srgbClr val="FF66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77" name="Straight Arrow Connector 576">
            <a:extLst>
              <a:ext uri="{FF2B5EF4-FFF2-40B4-BE49-F238E27FC236}">
                <a16:creationId xmlns="" xmlns:a16="http://schemas.microsoft.com/office/drawing/2014/main" id="{DA5F2D00-8033-4F90-BE9C-71B720F193C8}"/>
              </a:ext>
            </a:extLst>
          </p:cNvPr>
          <p:cNvCxnSpPr>
            <a:cxnSpLocks/>
          </p:cNvCxnSpPr>
          <p:nvPr/>
        </p:nvCxnSpPr>
        <p:spPr>
          <a:xfrm flipV="1">
            <a:off x="8743950" y="4699440"/>
            <a:ext cx="2408159" cy="748817"/>
          </a:xfrm>
          <a:prstGeom prst="straightConnector1">
            <a:avLst/>
          </a:prstGeom>
          <a:ln w="38100">
            <a:solidFill>
              <a:srgbClr val="FF66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578" name="Graphic 577">
            <a:extLst>
              <a:ext uri="{FF2B5EF4-FFF2-40B4-BE49-F238E27FC236}">
                <a16:creationId xmlns="" xmlns:a16="http://schemas.microsoft.com/office/drawing/2014/main" id="{FC44029A-C5F3-4ADE-BA23-DEB9A6E0B1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998607">
            <a:off x="803305" y="2293147"/>
            <a:ext cx="675602" cy="9092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79" name="Graphic 578">
            <a:extLst>
              <a:ext uri="{FF2B5EF4-FFF2-40B4-BE49-F238E27FC236}">
                <a16:creationId xmlns="" xmlns:a16="http://schemas.microsoft.com/office/drawing/2014/main" id="{EB615C6F-7CC8-4CA0-A16F-32596A9698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9143" y="3478938"/>
            <a:ext cx="864858" cy="5412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0" name="Graphic 579">
            <a:extLst>
              <a:ext uri="{FF2B5EF4-FFF2-40B4-BE49-F238E27FC236}">
                <a16:creationId xmlns="" xmlns:a16="http://schemas.microsoft.com/office/drawing/2014/main" id="{352EA4E2-57FE-48DB-A276-CCB06D58EF0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5048" y="5099560"/>
            <a:ext cx="864857" cy="70244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1" name="Graphic 580">
            <a:extLst>
              <a:ext uri="{FF2B5EF4-FFF2-40B4-BE49-F238E27FC236}">
                <a16:creationId xmlns="" xmlns:a16="http://schemas.microsoft.com/office/drawing/2014/main" id="{D130B8E6-5C30-48B3-900E-591C4E92A49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80365">
            <a:off x="736499" y="4314040"/>
            <a:ext cx="798281" cy="62815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83" name="Graphic 582">
            <a:extLst>
              <a:ext uri="{FF2B5EF4-FFF2-40B4-BE49-F238E27FC236}">
                <a16:creationId xmlns="" xmlns:a16="http://schemas.microsoft.com/office/drawing/2014/main" id="{87AC0587-7F26-4D1D-88CF-F9DB2DBA1F3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752" y="6019085"/>
            <a:ext cx="726577" cy="6248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9" name="Straight Arrow Connector 576">
            <a:extLst>
              <a:ext uri="{FF2B5EF4-FFF2-40B4-BE49-F238E27FC236}">
                <a16:creationId xmlns="" xmlns:a16="http://schemas.microsoft.com/office/drawing/2014/main" id="{FE2BDD1C-5D50-4767-B76E-55B6EBD9F539}"/>
              </a:ext>
            </a:extLst>
          </p:cNvPr>
          <p:cNvCxnSpPr>
            <a:cxnSpLocks/>
            <a:stCxn id="8" idx="0"/>
          </p:cNvCxnSpPr>
          <p:nvPr/>
        </p:nvCxnSpPr>
        <p:spPr>
          <a:xfrm flipV="1">
            <a:off x="10160000" y="4890052"/>
            <a:ext cx="872540" cy="1025975"/>
          </a:xfrm>
          <a:prstGeom prst="straightConnector1">
            <a:avLst/>
          </a:prstGeom>
          <a:ln w="38100">
            <a:solidFill>
              <a:srgbClr val="FF66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6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="" xmlns:a16="http://schemas.microsoft.com/office/drawing/2014/main" id="{E4676750-1A4F-47FC-ADF9-1F4723299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75410" y="0"/>
            <a:ext cx="6953444" cy="686676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88F24CE6-B3F3-4E8C-BEB8-FEAA863B7737}"/>
              </a:ext>
            </a:extLst>
          </p:cNvPr>
          <p:cNvSpPr/>
          <p:nvPr/>
        </p:nvSpPr>
        <p:spPr>
          <a:xfrm>
            <a:off x="8599825" y="5412234"/>
            <a:ext cx="21591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dirty="0">
                <a:latin typeface="+mn-lt"/>
                <a:ea typeface="Times New Roman"/>
                <a:cs typeface="Times New Roman"/>
              </a:rPr>
              <a:t>Забруднення</a:t>
            </a:r>
            <a:endParaRPr lang="en-US" sz="2800" dirty="0">
              <a:latin typeface="+mn-lt"/>
              <a:ea typeface="Times New Roman"/>
              <a:cs typeface="Times New Roman"/>
            </a:endParaRPr>
          </a:p>
          <a:p>
            <a:pPr algn="ctr"/>
            <a:r>
              <a:rPr lang="uk-UA" sz="2800" dirty="0">
                <a:latin typeface="+mn-lt"/>
                <a:ea typeface="Times New Roman"/>
                <a:cs typeface="Times New Roman"/>
              </a:rPr>
              <a:t>води</a:t>
            </a:r>
            <a:endParaRPr lang="en-US" sz="2800" dirty="0"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EA7705CB-F46D-446E-8F10-3CD660C7B770}"/>
              </a:ext>
            </a:extLst>
          </p:cNvPr>
          <p:cNvSpPr/>
          <p:nvPr/>
        </p:nvSpPr>
        <p:spPr>
          <a:xfrm>
            <a:off x="9331701" y="2031894"/>
            <a:ext cx="215911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dirty="0">
                <a:latin typeface="+mn-lt"/>
                <a:ea typeface="Times New Roman"/>
                <a:cs typeface="Times New Roman"/>
              </a:rPr>
              <a:t>Забруднення</a:t>
            </a:r>
          </a:p>
          <a:p>
            <a:pPr algn="ctr"/>
            <a:r>
              <a:rPr lang="uk-UA" sz="2800" dirty="0">
                <a:latin typeface="+mn-lt"/>
                <a:ea typeface="Times New Roman"/>
                <a:cs typeface="Times New Roman"/>
              </a:rPr>
              <a:t>повітря</a:t>
            </a:r>
            <a:endParaRPr lang="en-US" sz="2800" dirty="0"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C663F40-F64F-4A2A-A1BD-039D6AC891C1}"/>
              </a:ext>
            </a:extLst>
          </p:cNvPr>
          <p:cNvSpPr/>
          <p:nvPr/>
        </p:nvSpPr>
        <p:spPr>
          <a:xfrm>
            <a:off x="1019755" y="812646"/>
            <a:ext cx="144635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dirty="0">
                <a:latin typeface="+mn-lt"/>
                <a:ea typeface="Times New Roman"/>
                <a:cs typeface="Times New Roman"/>
              </a:rPr>
              <a:t>Вирубка</a:t>
            </a:r>
            <a:endParaRPr lang="en-US" sz="2800" dirty="0">
              <a:latin typeface="+mn-lt"/>
              <a:ea typeface="Times New Roman"/>
              <a:cs typeface="Times New Roman"/>
            </a:endParaRPr>
          </a:p>
          <a:p>
            <a:pPr algn="ctr"/>
            <a:r>
              <a:rPr lang="uk-UA" sz="2800" dirty="0">
                <a:latin typeface="+mn-lt"/>
                <a:ea typeface="Times New Roman"/>
                <a:cs typeface="Times New Roman"/>
              </a:rPr>
              <a:t>лісів</a:t>
            </a:r>
            <a:endParaRPr lang="en-US" sz="2800" dirty="0">
              <a:latin typeface="+mn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71C5AFAA-48E7-46CF-91F3-61810A3402D6}"/>
              </a:ext>
            </a:extLst>
          </p:cNvPr>
          <p:cNvSpPr/>
          <p:nvPr/>
        </p:nvSpPr>
        <p:spPr>
          <a:xfrm>
            <a:off x="8105570" y="237502"/>
            <a:ext cx="2446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latin typeface="+mn-lt"/>
                <a:ea typeface="Times New Roman"/>
                <a:cs typeface="Times New Roman"/>
              </a:rPr>
              <a:t>Сміттєзвалища</a:t>
            </a:r>
            <a:endParaRPr lang="en-US" sz="2800" dirty="0">
              <a:latin typeface="+mn-lt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5434BD70-A70E-4791-8C69-F0529E91A60C}"/>
              </a:ext>
            </a:extLst>
          </p:cNvPr>
          <p:cNvSpPr/>
          <p:nvPr/>
        </p:nvSpPr>
        <p:spPr>
          <a:xfrm>
            <a:off x="1585351" y="5060393"/>
            <a:ext cx="132978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dirty="0">
                <a:latin typeface="+mn-lt"/>
                <a:ea typeface="Times New Roman"/>
                <a:cs typeface="Times New Roman"/>
              </a:rPr>
              <a:t>Зміна</a:t>
            </a:r>
          </a:p>
          <a:p>
            <a:pPr algn="ctr"/>
            <a:r>
              <a:rPr lang="uk-UA" sz="2800" dirty="0">
                <a:latin typeface="+mn-lt"/>
                <a:ea typeface="Times New Roman"/>
                <a:cs typeface="Times New Roman"/>
              </a:rPr>
              <a:t>клімату</a:t>
            </a:r>
            <a:endParaRPr lang="en-US" sz="2800" dirty="0">
              <a:latin typeface="+mn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531E8988-5FB0-48A4-ACFD-8051D33BC4E2}"/>
              </a:ext>
            </a:extLst>
          </p:cNvPr>
          <p:cNvSpPr/>
          <p:nvPr/>
        </p:nvSpPr>
        <p:spPr bwMode="auto">
          <a:xfrm>
            <a:off x="16" y="6440488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="" xmlns:a16="http://schemas.microsoft.com/office/drawing/2014/main" id="{6C057CE8-CB53-41BA-945F-6714623990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29709" y="2258766"/>
            <a:ext cx="1617688" cy="1623135"/>
          </a:xfrm>
          <a:prstGeom prst="rect">
            <a:avLst/>
          </a:prstGeom>
          <a:effectLst/>
        </p:spPr>
      </p:pic>
      <p:pic>
        <p:nvPicPr>
          <p:cNvPr id="32" name="Picture 11" descr="A close up of a measure&#10;&#10;Description automatically generated">
            <a:extLst>
              <a:ext uri="{FF2B5EF4-FFF2-40B4-BE49-F238E27FC236}">
                <a16:creationId xmlns="" xmlns:a16="http://schemas.microsoft.com/office/drawing/2014/main" id="{C44503B0-F0FC-49C4-A7D8-585891083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90" y="2986001"/>
            <a:ext cx="1875258" cy="3669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Graphic 32">
            <a:extLst>
              <a:ext uri="{FF2B5EF4-FFF2-40B4-BE49-F238E27FC236}">
                <a16:creationId xmlns="" xmlns:a16="http://schemas.microsoft.com/office/drawing/2014/main" id="{ACE55EE5-7080-4533-9ED4-1E19A8CA79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746456" y="4410257"/>
            <a:ext cx="1387520" cy="980375"/>
          </a:xfrm>
          <a:prstGeom prst="rect">
            <a:avLst/>
          </a:prstGeom>
          <a:effectLst/>
        </p:spPr>
      </p:pic>
      <p:pic>
        <p:nvPicPr>
          <p:cNvPr id="34" name="Graphic 33">
            <a:extLst>
              <a:ext uri="{FF2B5EF4-FFF2-40B4-BE49-F238E27FC236}">
                <a16:creationId xmlns="" xmlns:a16="http://schemas.microsoft.com/office/drawing/2014/main" id="{FDED795A-DEFB-41A3-B249-610D5F1AB92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42050" y="5007871"/>
            <a:ext cx="775318" cy="1480821"/>
          </a:xfrm>
          <a:prstGeom prst="rect">
            <a:avLst/>
          </a:prstGeom>
          <a:effectLst/>
        </p:spPr>
      </p:pic>
      <p:pic>
        <p:nvPicPr>
          <p:cNvPr id="35" name="Graphic 34">
            <a:extLst>
              <a:ext uri="{FF2B5EF4-FFF2-40B4-BE49-F238E27FC236}">
                <a16:creationId xmlns="" xmlns:a16="http://schemas.microsoft.com/office/drawing/2014/main" id="{2003F4A1-827C-435C-8233-4101E705032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814381" y="237502"/>
            <a:ext cx="3177950" cy="2577918"/>
          </a:xfrm>
          <a:prstGeom prst="rect">
            <a:avLst/>
          </a:prstGeom>
          <a:effectLst/>
        </p:spPr>
      </p:pic>
      <p:pic>
        <p:nvPicPr>
          <p:cNvPr id="36" name="Graphic 35">
            <a:extLst>
              <a:ext uri="{FF2B5EF4-FFF2-40B4-BE49-F238E27FC236}">
                <a16:creationId xmlns="" xmlns:a16="http://schemas.microsoft.com/office/drawing/2014/main" id="{92D77224-2DAA-450B-8230-6AFF287D582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42110" y="61752"/>
            <a:ext cx="1875258" cy="20212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923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9BDF858D-C677-4B3F-9C8C-1EF68810E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70" y="1486054"/>
            <a:ext cx="11126237" cy="253984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400" dirty="0">
                <a:ea typeface="Calibri" pitchFamily="34" charset="0"/>
                <a:cs typeface="Arial" pitchFamily="34" charset="0"/>
              </a:rPr>
              <a:t>Під час засідання «Великої сімки» 32 світові текстильні бренди підписали пакт  про спільне розв'язання екологічних проблем – Fashion Pact G7. </a:t>
            </a:r>
          </a:p>
          <a:p>
            <a:pPr>
              <a:lnSpc>
                <a:spcPct val="100000"/>
              </a:lnSpc>
            </a:pPr>
            <a:r>
              <a:rPr lang="uk-UA" sz="2400" dirty="0">
                <a:ea typeface="Calibri" pitchFamily="34" charset="0"/>
                <a:cs typeface="Arial" pitchFamily="34" charset="0"/>
              </a:rPr>
              <a:t>Компанії, що представляють близько 30 відсотків галузі, зобов'язались вжити заходів для зменшення впливу моди на клімат, біорізноманіття та Світовий океан.</a:t>
            </a:r>
          </a:p>
          <a:p>
            <a:pPr>
              <a:lnSpc>
                <a:spcPct val="100000"/>
              </a:lnSpc>
            </a:pPr>
            <a:r>
              <a:rPr lang="uk-UA" sz="2400" dirty="0">
                <a:ea typeface="Calibri" pitchFamily="34" charset="0"/>
                <a:cs typeface="Arial" pitchFamily="34" charset="0"/>
              </a:rPr>
              <a:t>Серед учасників пакту Chanel і Hermes, Versace Capri Holdings, компанії PVH, Adidas і Nike, Inditex і H&amp;M, Selfridges, Galeries Lafayette і Nordstrom, та ін.</a:t>
            </a:r>
          </a:p>
          <a:p>
            <a:pPr>
              <a:lnSpc>
                <a:spcPct val="100000"/>
              </a:lnSpc>
            </a:pPr>
            <a:endParaRPr lang="uk-UA" sz="2400" dirty="0">
              <a:ea typeface="Calibri" pitchFamily="34" charset="0"/>
              <a:cs typeface="Arial" pitchFamily="34" charset="0"/>
            </a:endParaRPr>
          </a:p>
        </p:txBody>
      </p:sp>
      <p:pic>
        <p:nvPicPr>
          <p:cNvPr id="6" name="Рисунок 3" descr="https://sprinkledaily.com/media/shutterstock_1150042565.jpg">
            <a:extLst>
              <a:ext uri="{FF2B5EF4-FFF2-40B4-BE49-F238E27FC236}">
                <a16:creationId xmlns="" xmlns:a16="http://schemas.microsoft.com/office/drawing/2014/main" id="{D6181DDB-0C63-4024-8372-B6E4A5A48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70" y="4025900"/>
            <a:ext cx="5657829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4" descr="https://i.ytimg.com/vi/ghEhBoUS3Xw/hqdefault.jpg">
            <a:extLst>
              <a:ext uri="{FF2B5EF4-FFF2-40B4-BE49-F238E27FC236}">
                <a16:creationId xmlns="" xmlns:a16="http://schemas.microsoft.com/office/drawing/2014/main" id="{4B7D4336-6640-4CB4-856E-A45D73C42B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8" b="14872"/>
          <a:stretch/>
        </p:blipFill>
        <p:spPr bwMode="auto">
          <a:xfrm>
            <a:off x="6096000" y="4025900"/>
            <a:ext cx="5657830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ACAD28AA-3F24-4157-BB60-B1E8B5133B36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4C5C4A3-D7BE-42F7-A318-1F0794995E36}"/>
              </a:ext>
            </a:extLst>
          </p:cNvPr>
          <p:cNvSpPr/>
          <p:nvPr/>
        </p:nvSpPr>
        <p:spPr>
          <a:xfrm>
            <a:off x="0" y="526473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altLang="ru-RU" sz="4000" dirty="0">
                <a:latin typeface="+mn-lt"/>
              </a:rPr>
              <a:t>FASHION PACT </a:t>
            </a:r>
            <a:r>
              <a:rPr lang="en-US" altLang="ru-RU" sz="4000" dirty="0">
                <a:latin typeface="+mn-lt"/>
              </a:rPr>
              <a:t>G7</a:t>
            </a:r>
            <a:endParaRPr lang="en-US" sz="4000" dirty="0">
              <a:latin typeface="+mn-lt"/>
            </a:endParaRPr>
          </a:p>
        </p:txBody>
      </p:sp>
      <p:sp>
        <p:nvSpPr>
          <p:cNvPr id="11" name="Rectangle 898">
            <a:extLst>
              <a:ext uri="{FF2B5EF4-FFF2-40B4-BE49-F238E27FC236}">
                <a16:creationId xmlns="" xmlns:a16="http://schemas.microsoft.com/office/drawing/2014/main" id="{010F459C-BC20-44D7-ACB6-DC0E8499CA23}"/>
              </a:ext>
            </a:extLst>
          </p:cNvPr>
          <p:cNvSpPr/>
          <p:nvPr/>
        </p:nvSpPr>
        <p:spPr bwMode="auto">
          <a:xfrm>
            <a:off x="11753849" y="3587749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1C4499A-4F58-4835-8017-439D93AFC6A9}"/>
              </a:ext>
            </a:extLst>
          </p:cNvPr>
          <p:cNvSpPr/>
          <p:nvPr/>
        </p:nvSpPr>
        <p:spPr bwMode="auto">
          <a:xfrm>
            <a:off x="3194" y="6423024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4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C0179998-E2BE-4665-A82F-2CA21645B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6762" y="4319018"/>
            <a:ext cx="1924979" cy="14551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FC907169-39CC-4FE7-A0E7-34D57C97DE9D}"/>
              </a:ext>
            </a:extLst>
          </p:cNvPr>
          <p:cNvSpPr/>
          <p:nvPr/>
        </p:nvSpPr>
        <p:spPr bwMode="auto">
          <a:xfrm>
            <a:off x="0" y="420689"/>
            <a:ext cx="12192000" cy="1323439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413ABD7-49F7-477D-A16C-32E03B0825AA}"/>
              </a:ext>
            </a:extLst>
          </p:cNvPr>
          <p:cNvSpPr/>
          <p:nvPr/>
        </p:nvSpPr>
        <p:spPr>
          <a:xfrm>
            <a:off x="918660" y="331942"/>
            <a:ext cx="1007745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altLang="ru-RU" sz="4400" dirty="0">
                <a:latin typeface="+mn-lt"/>
              </a:rPr>
              <a:t>Секрети супермаркетів: </a:t>
            </a:r>
          </a:p>
          <a:p>
            <a:pPr algn="ctr"/>
            <a:r>
              <a:rPr lang="uk-UA" altLang="ru-RU" sz="4400" dirty="0">
                <a:latin typeface="+mn-lt"/>
              </a:rPr>
              <a:t>як змусити людину купувати більше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="" xmlns:a16="http://schemas.microsoft.com/office/drawing/2014/main" id="{E287D889-4303-4A8D-904D-EB3A73128D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7716" y="2189345"/>
            <a:ext cx="1336276" cy="12039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178E782C-7DD8-479C-9569-C4CC6183B51A}"/>
              </a:ext>
            </a:extLst>
          </p:cNvPr>
          <p:cNvSpPr/>
          <p:nvPr/>
        </p:nvSpPr>
        <p:spPr>
          <a:xfrm>
            <a:off x="248851" y="3584426"/>
            <a:ext cx="19940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Приємна музика</a:t>
            </a:r>
            <a:endParaRPr lang="en-US" sz="2000" dirty="0">
              <a:latin typeface="+mn-lt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FBF3185E-B380-4C48-B8AE-477AA10D1D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27697" y="4664995"/>
            <a:ext cx="1412082" cy="1025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80CA884F-F0F1-4F05-8462-CFB9901B7E8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12619" y="4664995"/>
            <a:ext cx="1483790" cy="999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phic 10">
            <a:extLst>
              <a:ext uri="{FF2B5EF4-FFF2-40B4-BE49-F238E27FC236}">
                <a16:creationId xmlns="" xmlns:a16="http://schemas.microsoft.com/office/drawing/2014/main" id="{88317828-E3AB-440C-8B82-89BB08CD43A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42481" y="4272839"/>
            <a:ext cx="1506464" cy="14178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80616F2-C1F4-4D7C-9E1C-4EAA9B4C40F7}"/>
              </a:ext>
            </a:extLst>
          </p:cNvPr>
          <p:cNvSpPr/>
          <p:nvPr/>
        </p:nvSpPr>
        <p:spPr>
          <a:xfrm>
            <a:off x="6784375" y="5935307"/>
            <a:ext cx="6687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Ціна</a:t>
            </a:r>
            <a:endParaRPr lang="en-US" sz="2000" dirty="0"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AAAF7E30-D51C-4DD1-912E-540DEEE59C81}"/>
              </a:ext>
            </a:extLst>
          </p:cNvPr>
          <p:cNvSpPr/>
          <p:nvPr/>
        </p:nvSpPr>
        <p:spPr>
          <a:xfrm>
            <a:off x="2603812" y="5851329"/>
            <a:ext cx="13364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buFont typeface="Arial" pitchFamily="34" charset="0"/>
              <a:buNone/>
              <a:defRPr/>
            </a:pPr>
            <a:r>
              <a:rPr lang="uk-UA" sz="2000" dirty="0">
                <a:latin typeface="+mn-lt"/>
              </a:rPr>
              <a:t>Спробуйте</a:t>
            </a:r>
            <a:endParaRPr lang="en-US" sz="2000" dirty="0">
              <a:latin typeface="+mn-lt"/>
            </a:endParaRPr>
          </a:p>
          <a:p>
            <a:pPr marL="0" indent="0" algn="ctr">
              <a:buFont typeface="Arial" pitchFamily="34" charset="0"/>
              <a:buNone/>
              <a:defRPr/>
            </a:pPr>
            <a:r>
              <a:rPr lang="uk-UA" sz="2000" dirty="0">
                <a:latin typeface="+mn-lt"/>
              </a:rPr>
              <a:t>на смак!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15180E0-287A-490C-90D2-273876D8DAD5}"/>
              </a:ext>
            </a:extLst>
          </p:cNvPr>
          <p:cNvSpPr/>
          <p:nvPr/>
        </p:nvSpPr>
        <p:spPr>
          <a:xfrm>
            <a:off x="333117" y="5835940"/>
            <a:ext cx="19431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Більший візок – </a:t>
            </a:r>
          </a:p>
          <a:p>
            <a:pPr algn="ctr"/>
            <a:r>
              <a:rPr lang="uk-UA" sz="2000" dirty="0">
                <a:latin typeface="+mn-lt"/>
              </a:rPr>
              <a:t>більше покупок</a:t>
            </a:r>
            <a:endParaRPr lang="en-US" sz="2000" dirty="0">
              <a:latin typeface="+mn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37681477-D818-47A0-B849-6CD91FB64A8D}"/>
              </a:ext>
            </a:extLst>
          </p:cNvPr>
          <p:cNvSpPr/>
          <p:nvPr/>
        </p:nvSpPr>
        <p:spPr>
          <a:xfrm>
            <a:off x="8109058" y="5927998"/>
            <a:ext cx="1690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Клубні картки</a:t>
            </a:r>
            <a:endParaRPr lang="en-US" sz="2000" dirty="0">
              <a:latin typeface="+mn-lt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="" xmlns:a16="http://schemas.microsoft.com/office/drawing/2014/main" id="{EBF075B0-FFCD-42E4-9C3B-52408A86233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90587" y="4413565"/>
            <a:ext cx="1415453" cy="12303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AFF38451-EEE4-404A-AF05-12805FF96DAF}"/>
              </a:ext>
            </a:extLst>
          </p:cNvPr>
          <p:cNvSpPr/>
          <p:nvPr/>
        </p:nvSpPr>
        <p:spPr>
          <a:xfrm>
            <a:off x="9903022" y="5927998"/>
            <a:ext cx="21782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Аромати,</a:t>
            </a:r>
            <a:r>
              <a:rPr lang="en-US" sz="2000" dirty="0">
                <a:latin typeface="+mn-lt"/>
              </a:rPr>
              <a:t> </a:t>
            </a:r>
            <a:r>
              <a:rPr lang="uk-UA" sz="2000" dirty="0">
                <a:latin typeface="+mn-lt"/>
              </a:rPr>
              <a:t>що збуджують апетит</a:t>
            </a:r>
            <a:endParaRPr lang="en-US" sz="2000" dirty="0">
              <a:latin typeface="+mn-lt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="" xmlns:a16="http://schemas.microsoft.com/office/drawing/2014/main" id="{DBAB6330-2364-4204-8800-6123716DE7A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21018" y="2027490"/>
            <a:ext cx="1855278" cy="16031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108FD67-7C35-4928-B040-CCFE692B8D9F}"/>
              </a:ext>
            </a:extLst>
          </p:cNvPr>
          <p:cNvSpPr/>
          <p:nvPr/>
        </p:nvSpPr>
        <p:spPr>
          <a:xfrm>
            <a:off x="2409256" y="3616244"/>
            <a:ext cx="19172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Овочі і фрукти</a:t>
            </a:r>
            <a:r>
              <a:rPr lang="en-US" sz="2000" dirty="0">
                <a:latin typeface="+mn-lt"/>
              </a:rPr>
              <a:t> </a:t>
            </a:r>
            <a:r>
              <a:rPr lang="uk-UA" sz="2000" dirty="0">
                <a:latin typeface="+mn-lt"/>
              </a:rPr>
              <a:t>–</a:t>
            </a:r>
            <a:endParaRPr lang="en-US" sz="2000" dirty="0">
              <a:latin typeface="+mn-lt"/>
            </a:endParaRPr>
          </a:p>
          <a:p>
            <a:pPr algn="ctr"/>
            <a:r>
              <a:rPr lang="uk-UA" sz="2000" dirty="0">
                <a:latin typeface="+mn-lt"/>
              </a:rPr>
              <a:t>на початку</a:t>
            </a:r>
            <a:endParaRPr lang="en-US" sz="2000" dirty="0">
              <a:latin typeface="+mn-lt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="" xmlns:a16="http://schemas.microsoft.com/office/drawing/2014/main" id="{D91AFDE7-22F2-45F2-86BD-996D2F51C9E9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603678" y="1767889"/>
            <a:ext cx="1855786" cy="18732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88CB4D20-EB06-4443-B098-1868C0F2362B}"/>
              </a:ext>
            </a:extLst>
          </p:cNvPr>
          <p:cNvSpPr/>
          <p:nvPr/>
        </p:nvSpPr>
        <p:spPr>
          <a:xfrm>
            <a:off x="4606218" y="3630593"/>
            <a:ext cx="23944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Все найважливіше –</a:t>
            </a:r>
            <a:endParaRPr lang="en-US" sz="2000" dirty="0">
              <a:latin typeface="+mn-lt"/>
            </a:endParaRPr>
          </a:p>
          <a:p>
            <a:pPr algn="ctr"/>
            <a:r>
              <a:rPr lang="uk-UA" sz="2000" dirty="0">
                <a:latin typeface="+mn-lt"/>
              </a:rPr>
              <a:t>в кінці</a:t>
            </a:r>
            <a:endParaRPr lang="en-US" sz="2000" dirty="0">
              <a:latin typeface="+mn-lt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="" xmlns:a16="http://schemas.microsoft.com/office/drawing/2014/main" id="{1BA2D96B-9136-452D-B38E-4246AF04725C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196123" y="1960377"/>
            <a:ext cx="2257425" cy="1624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68003207-3244-468D-9E0E-F9873092D3AF}"/>
              </a:ext>
            </a:extLst>
          </p:cNvPr>
          <p:cNvSpPr/>
          <p:nvPr/>
        </p:nvSpPr>
        <p:spPr>
          <a:xfrm>
            <a:off x="7196123" y="3635419"/>
            <a:ext cx="24104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Товари на рівні очей</a:t>
            </a:r>
            <a:endParaRPr lang="en-US" sz="2000" dirty="0">
              <a:latin typeface="+mn-lt"/>
            </a:endParaRPr>
          </a:p>
        </p:txBody>
      </p:sp>
      <p:pic>
        <p:nvPicPr>
          <p:cNvPr id="25" name="Graphic 24">
            <a:extLst>
              <a:ext uri="{FF2B5EF4-FFF2-40B4-BE49-F238E27FC236}">
                <a16:creationId xmlns="" xmlns:a16="http://schemas.microsoft.com/office/drawing/2014/main" id="{624627E7-E302-4677-9476-B9216CE11A4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436609" y="4529449"/>
            <a:ext cx="1487695" cy="11144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25C9E925-2106-4BC4-A857-B6D3EBCE522D}"/>
              </a:ext>
            </a:extLst>
          </p:cNvPr>
          <p:cNvSpPr/>
          <p:nvPr/>
        </p:nvSpPr>
        <p:spPr>
          <a:xfrm>
            <a:off x="4060749" y="5883995"/>
            <a:ext cx="22394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У супермаркетах немає вікон</a:t>
            </a:r>
            <a:endParaRPr lang="en-US" sz="2000" dirty="0">
              <a:latin typeface="+mn-lt"/>
            </a:endParaRPr>
          </a:p>
        </p:txBody>
      </p:sp>
      <p:pic>
        <p:nvPicPr>
          <p:cNvPr id="28" name="Graphic 27">
            <a:extLst>
              <a:ext uri="{FF2B5EF4-FFF2-40B4-BE49-F238E27FC236}">
                <a16:creationId xmlns="" xmlns:a16="http://schemas.microsoft.com/office/drawing/2014/main" id="{FB0F5585-BBA1-4581-8ED5-B7997A6FA13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96DAC541-7B7A-43D3-8B79-37D633B846F1}">
                <asvg:svgBlip xmlns=""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229098" y="1898497"/>
            <a:ext cx="1526093" cy="17246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528D6C8C-A7B4-4AFC-A888-1FE6EFB2CEBD}"/>
              </a:ext>
            </a:extLst>
          </p:cNvPr>
          <p:cNvSpPr/>
          <p:nvPr/>
        </p:nvSpPr>
        <p:spPr>
          <a:xfrm>
            <a:off x="9942825" y="3611132"/>
            <a:ext cx="20003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>
                <a:latin typeface="+mn-lt"/>
              </a:rPr>
              <a:t> Нарізані фрукти та овочі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340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1D51F47A-02D4-4CC3-89F6-C33C93E408A7}"/>
              </a:ext>
            </a:extLst>
          </p:cNvPr>
          <p:cNvSpPr/>
          <p:nvPr/>
        </p:nvSpPr>
        <p:spPr bwMode="auto">
          <a:xfrm>
            <a:off x="5714904" y="416223"/>
            <a:ext cx="6477095" cy="669755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/>
          </a:p>
        </p:txBody>
      </p:sp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906F3951-7D38-42ED-86AA-6A4184D2E145}"/>
              </a:ext>
            </a:extLst>
          </p:cNvPr>
          <p:cNvSpPr txBox="1">
            <a:spLocks/>
          </p:cNvSpPr>
          <p:nvPr/>
        </p:nvSpPr>
        <p:spPr bwMode="auto">
          <a:xfrm>
            <a:off x="19048" y="1419174"/>
            <a:ext cx="11384057" cy="539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en-US" sz="2400" dirty="0">
                <a:hlinkClick r:id="rId2"/>
              </a:rPr>
              <a:t>https://menr.gov.ua/content/ekologichne-markuvannya2.html</a:t>
            </a:r>
            <a:r>
              <a:rPr lang="uk-UA" sz="2400" dirty="0"/>
              <a:t> </a:t>
            </a:r>
          </a:p>
          <a:p>
            <a:pPr marL="0" indent="0" algn="ctr">
              <a:buFont typeface="Arial" charset="0"/>
              <a:buNone/>
            </a:pPr>
            <a:endParaRPr lang="uk-UA" dirty="0"/>
          </a:p>
          <a:p>
            <a:pPr marL="0" indent="0" algn="ctr">
              <a:buFont typeface="Arial" charset="0"/>
              <a:buNone/>
            </a:pPr>
            <a:endParaRPr lang="uk-UA" dirty="0"/>
          </a:p>
          <a:p>
            <a:pPr marL="0" indent="0" algn="ctr">
              <a:buFont typeface="Arial" charset="0"/>
              <a:buNone/>
            </a:pPr>
            <a:endParaRPr lang="uk-UA" dirty="0"/>
          </a:p>
          <a:p>
            <a:pPr marL="0" indent="0" algn="ctr">
              <a:buFont typeface="Arial" charset="0"/>
              <a:buNone/>
            </a:pPr>
            <a:endParaRPr lang="uk-UA" dirty="0"/>
          </a:p>
          <a:p>
            <a:pPr marL="0" indent="0" algn="ctr">
              <a:buFont typeface="Arial" charset="0"/>
              <a:buNone/>
            </a:pPr>
            <a:endParaRPr lang="ru-RU" dirty="0"/>
          </a:p>
        </p:txBody>
      </p:sp>
      <p:pic>
        <p:nvPicPr>
          <p:cNvPr id="5" name="Picture 2" descr="http://qrcoder.ru/code/?https%3A%2F%2Fmenr.gov.ua%2Fcontent%2Fekologichne-markuvannya2.html&amp;4&amp;0">
            <a:extLst>
              <a:ext uri="{FF2B5EF4-FFF2-40B4-BE49-F238E27FC236}">
                <a16:creationId xmlns="" xmlns:a16="http://schemas.microsoft.com/office/drawing/2014/main" id="{E6260C4F-CA63-433E-B875-C6DA99AD1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525" y="1958271"/>
            <a:ext cx="2819980" cy="281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1">
            <a:extLst>
              <a:ext uri="{FF2B5EF4-FFF2-40B4-BE49-F238E27FC236}">
                <a16:creationId xmlns="" xmlns:a16="http://schemas.microsoft.com/office/drawing/2014/main" id="{7CC3953E-B4D9-4CCD-984F-60AB07E03A74}"/>
              </a:ext>
            </a:extLst>
          </p:cNvPr>
          <p:cNvSpPr/>
          <p:nvPr/>
        </p:nvSpPr>
        <p:spPr>
          <a:xfrm>
            <a:off x="291515" y="5314592"/>
            <a:ext cx="355449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 err="1">
                <a:latin typeface="+mn-lt"/>
              </a:rPr>
              <a:t>Маркування</a:t>
            </a:r>
            <a:r>
              <a:rPr lang="ru-RU" sz="2600" dirty="0">
                <a:latin typeface="+mn-lt"/>
              </a:rPr>
              <a:t> </a:t>
            </a:r>
            <a:r>
              <a:rPr lang="ru-RU" sz="2600" dirty="0" err="1">
                <a:latin typeface="+mn-lt"/>
              </a:rPr>
              <a:t>екологічно</a:t>
            </a:r>
            <a:endParaRPr lang="ru-RU" sz="2600" dirty="0">
              <a:latin typeface="+mn-lt"/>
            </a:endParaRPr>
          </a:p>
          <a:p>
            <a:r>
              <a:rPr lang="ru-RU" sz="2600" dirty="0" err="1">
                <a:latin typeface="+mn-lt"/>
              </a:rPr>
              <a:t>кращої</a:t>
            </a:r>
            <a:r>
              <a:rPr lang="ru-RU" sz="2600" dirty="0">
                <a:latin typeface="+mn-lt"/>
              </a:rPr>
              <a:t> </a:t>
            </a:r>
            <a:r>
              <a:rPr lang="ru-RU" sz="2600" dirty="0" err="1">
                <a:latin typeface="+mn-lt"/>
              </a:rPr>
              <a:t>продукції</a:t>
            </a:r>
            <a:endParaRPr lang="ru-RU" sz="2600" dirty="0">
              <a:latin typeface="+mn-lt"/>
            </a:endParaRPr>
          </a:p>
        </p:txBody>
      </p:sp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F472222F-11D0-4A48-863C-420EB9364A9F}"/>
              </a:ext>
            </a:extLst>
          </p:cNvPr>
          <p:cNvSpPr/>
          <p:nvPr/>
        </p:nvSpPr>
        <p:spPr>
          <a:xfrm>
            <a:off x="5358794" y="5412480"/>
            <a:ext cx="27483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</a:rPr>
              <a:t>«Зелений журавлик»</a:t>
            </a:r>
            <a:endParaRPr lang="en-US" altLang="ru-RU" sz="2400" dirty="0">
              <a:latin typeface="+mn-lt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</a:rPr>
              <a:t>Україна</a:t>
            </a:r>
            <a:endParaRPr lang="ru-RU" altLang="ru-RU" sz="2400" dirty="0">
              <a:latin typeface="+mn-lt"/>
            </a:endParaRPr>
          </a:p>
        </p:txBody>
      </p:sp>
      <p:sp>
        <p:nvSpPr>
          <p:cNvPr id="11" name="Rectangle 19">
            <a:extLst>
              <a:ext uri="{FF2B5EF4-FFF2-40B4-BE49-F238E27FC236}">
                <a16:creationId xmlns="" xmlns:a16="http://schemas.microsoft.com/office/drawing/2014/main" id="{96701B3B-4405-45DA-A4AE-682F03F80745}"/>
              </a:ext>
            </a:extLst>
          </p:cNvPr>
          <p:cNvSpPr/>
          <p:nvPr/>
        </p:nvSpPr>
        <p:spPr>
          <a:xfrm>
            <a:off x="7800549" y="5449722"/>
            <a:ext cx="21535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</a:rPr>
              <a:t>«Маргаритка»</a:t>
            </a:r>
            <a:endParaRPr lang="en-US" altLang="ru-RU" sz="2400" dirty="0">
              <a:latin typeface="+mn-lt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</a:rPr>
              <a:t>ЄС</a:t>
            </a:r>
            <a:endParaRPr lang="ru-RU" altLang="ru-RU" sz="2400" dirty="0">
              <a:latin typeface="+mn-lt"/>
            </a:endParaRPr>
          </a:p>
        </p:txBody>
      </p:sp>
      <p:sp>
        <p:nvSpPr>
          <p:cNvPr id="12" name="Rectangle 21">
            <a:extLst>
              <a:ext uri="{FF2B5EF4-FFF2-40B4-BE49-F238E27FC236}">
                <a16:creationId xmlns="" xmlns:a16="http://schemas.microsoft.com/office/drawing/2014/main" id="{563F4027-1572-41A0-9912-8748AEA56EB4}"/>
              </a:ext>
            </a:extLst>
          </p:cNvPr>
          <p:cNvSpPr/>
          <p:nvPr/>
        </p:nvSpPr>
        <p:spPr>
          <a:xfrm>
            <a:off x="9615903" y="5423222"/>
            <a:ext cx="2525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uk-UA" altLang="ru-RU" sz="2400" b="1" dirty="0">
                <a:latin typeface="+mn-lt"/>
              </a:rPr>
              <a:t>«</a:t>
            </a:r>
            <a:r>
              <a:rPr lang="uk-UA" altLang="ru-RU" sz="2400" dirty="0">
                <a:latin typeface="+mn-lt"/>
              </a:rPr>
              <a:t>Блакитний янгол»</a:t>
            </a:r>
            <a:endParaRPr lang="en-US" altLang="ru-RU" sz="2400" dirty="0">
              <a:latin typeface="+mn-lt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uk-UA" altLang="ru-RU" sz="2400" dirty="0">
                <a:latin typeface="+mn-lt"/>
              </a:rPr>
              <a:t>Німеччина</a:t>
            </a:r>
          </a:p>
        </p:txBody>
      </p:sp>
      <p:pic>
        <p:nvPicPr>
          <p:cNvPr id="13" name="Picture 25">
            <a:extLst>
              <a:ext uri="{FF2B5EF4-FFF2-40B4-BE49-F238E27FC236}">
                <a16:creationId xmlns="" xmlns:a16="http://schemas.microsoft.com/office/drawing/2014/main" id="{C15D5973-2EA8-45F6-A68F-3D621993EB5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85659" y="3741975"/>
            <a:ext cx="1494123" cy="1662184"/>
          </a:xfrm>
          <a:prstGeom prst="rect">
            <a:avLst/>
          </a:prstGeom>
        </p:spPr>
      </p:pic>
      <p:pic>
        <p:nvPicPr>
          <p:cNvPr id="14" name="Picture 9">
            <a:extLst>
              <a:ext uri="{FF2B5EF4-FFF2-40B4-BE49-F238E27FC236}">
                <a16:creationId xmlns="" xmlns:a16="http://schemas.microsoft.com/office/drawing/2014/main" id="{0CAF6361-5A47-4D92-ABD9-D8773C76CC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205" y="3806060"/>
            <a:ext cx="1535005" cy="153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6">
            <a:extLst>
              <a:ext uri="{FF2B5EF4-FFF2-40B4-BE49-F238E27FC236}">
                <a16:creationId xmlns="" xmlns:a16="http://schemas.microsoft.com/office/drawing/2014/main" id="{A6912634-2F5D-494E-BF6B-9466F91A36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30552"/>
            <a:ext cx="1535005" cy="174294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0C386034-A01E-4D46-95EB-775F2B1A1D15}"/>
              </a:ext>
            </a:extLst>
          </p:cNvPr>
          <p:cNvSpPr/>
          <p:nvPr/>
        </p:nvSpPr>
        <p:spPr bwMode="auto">
          <a:xfrm>
            <a:off x="0" y="431800"/>
            <a:ext cx="5714904" cy="669755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dirty="0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C5BCCFC-15BF-48A8-AC1C-FCE545BED3ED}"/>
              </a:ext>
            </a:extLst>
          </p:cNvPr>
          <p:cNvSpPr/>
          <p:nvPr/>
        </p:nvSpPr>
        <p:spPr>
          <a:xfrm>
            <a:off x="86710" y="493234"/>
            <a:ext cx="119484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ru-RU" sz="2600" dirty="0">
                <a:latin typeface="+mn-lt"/>
              </a:rPr>
              <a:t>Реєстр екологічно кращо</a:t>
            </a:r>
            <a:r>
              <a:rPr lang="uk-UA" sz="2600" dirty="0">
                <a:latin typeface="+mn-lt"/>
              </a:rPr>
              <a:t>ї </a:t>
            </a:r>
            <a:r>
              <a:rPr lang="ru-RU" sz="2600" dirty="0">
                <a:latin typeface="+mn-lt"/>
              </a:rPr>
              <a:t>продукції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7665A8F6-AE1A-4197-9469-0209746F4C85}"/>
              </a:ext>
            </a:extLst>
          </p:cNvPr>
          <p:cNvSpPr/>
          <p:nvPr/>
        </p:nvSpPr>
        <p:spPr bwMode="auto">
          <a:xfrm>
            <a:off x="5276753" y="0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1" name="Arrow: Down 16">
            <a:extLst>
              <a:ext uri="{FF2B5EF4-FFF2-40B4-BE49-F238E27FC236}">
                <a16:creationId xmlns="" xmlns:a16="http://schemas.microsoft.com/office/drawing/2014/main" id="{F4DFF761-8C26-466B-BA08-BCDFF1D653CE}"/>
              </a:ext>
            </a:extLst>
          </p:cNvPr>
          <p:cNvSpPr/>
          <p:nvPr/>
        </p:nvSpPr>
        <p:spPr>
          <a:xfrm rot="16200000">
            <a:off x="4521814" y="5246390"/>
            <a:ext cx="706618" cy="10221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0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BBA5A3-8DD8-43AC-A231-93AE4741C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602892A-1AA0-4F75-95BF-1EAF46FCE6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15" descr="qr-code_EcoLabel">
            <a:extLst>
              <a:ext uri="{FF2B5EF4-FFF2-40B4-BE49-F238E27FC236}">
                <a16:creationId xmlns="" xmlns:a16="http://schemas.microsoft.com/office/drawing/2014/main" id="{DE445A66-5FF4-4243-B5B6-0723C52F6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232" y="1766072"/>
            <a:ext cx="2489152" cy="248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1" descr="http://qrcoder.ru/code/?https%3A%2F%2Fapps.apple.com%2Fru%2Fapp%2Fecolabel-guide%2Fid1415720121&amp;4&amp;0">
            <a:extLst>
              <a:ext uri="{FF2B5EF4-FFF2-40B4-BE49-F238E27FC236}">
                <a16:creationId xmlns="" xmlns:a16="http://schemas.microsoft.com/office/drawing/2014/main" id="{36D8F650-322A-465E-ADB7-35210C52E7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113" y="1470800"/>
            <a:ext cx="2954103" cy="295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aphic 2">
            <a:extLst>
              <a:ext uri="{FF2B5EF4-FFF2-40B4-BE49-F238E27FC236}">
                <a16:creationId xmlns="" xmlns:a16="http://schemas.microsoft.com/office/drawing/2014/main" id="{0F72AE80-3477-4E70-9420-D1550BEFD0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789" y="4107570"/>
            <a:ext cx="2550714" cy="272341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12" descr="App Store PNG Logo, Apple Store (iOS) Icon Free Download - Free ...">
            <a:extLst>
              <a:ext uri="{FF2B5EF4-FFF2-40B4-BE49-F238E27FC236}">
                <a16:creationId xmlns="" xmlns:a16="http://schemas.microsoft.com/office/drawing/2014/main" id="{F4C34A53-3976-4786-BF8B-488D087C3B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20"/>
          <a:stretch/>
        </p:blipFill>
        <p:spPr bwMode="auto">
          <a:xfrm>
            <a:off x="7699064" y="4629394"/>
            <a:ext cx="3085250" cy="103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App Store PNG Logo, Apple Store (iOS) Icon Free Download - Free ...">
            <a:extLst>
              <a:ext uri="{FF2B5EF4-FFF2-40B4-BE49-F238E27FC236}">
                <a16:creationId xmlns="" xmlns:a16="http://schemas.microsoft.com/office/drawing/2014/main" id="{AC953838-52DD-498D-97B1-E1E01DE86F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21"/>
          <a:stretch/>
        </p:blipFill>
        <p:spPr bwMode="auto">
          <a:xfrm>
            <a:off x="3533911" y="4606055"/>
            <a:ext cx="3085250" cy="103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5">
            <a:extLst>
              <a:ext uri="{FF2B5EF4-FFF2-40B4-BE49-F238E27FC236}">
                <a16:creationId xmlns="" xmlns:a16="http://schemas.microsoft.com/office/drawing/2014/main" id="{2670E16E-9C13-4B45-B07C-E82FAF78527F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26">
            <a:extLst>
              <a:ext uri="{FF2B5EF4-FFF2-40B4-BE49-F238E27FC236}">
                <a16:creationId xmlns="" xmlns:a16="http://schemas.microsoft.com/office/drawing/2014/main" id="{91FE6DDC-6388-49A9-90BD-49683FBB468F}"/>
              </a:ext>
            </a:extLst>
          </p:cNvPr>
          <p:cNvSpPr/>
          <p:nvPr/>
        </p:nvSpPr>
        <p:spPr>
          <a:xfrm>
            <a:off x="555318" y="361497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>
                <a:latin typeface="+mn-lt"/>
              </a:rPr>
              <a:t>Мобільний додаток </a:t>
            </a:r>
            <a:r>
              <a:rPr lang="uk-UA" sz="4000" dirty="0" err="1">
                <a:latin typeface="+mn-lt"/>
              </a:rPr>
              <a:t>Ecolabel</a:t>
            </a:r>
            <a:r>
              <a:rPr lang="uk-UA" sz="4000" dirty="0">
                <a:latin typeface="+mn-lt"/>
              </a:rPr>
              <a:t> </a:t>
            </a:r>
            <a:r>
              <a:rPr lang="uk-UA" sz="4000" dirty="0" err="1">
                <a:latin typeface="+mn-lt"/>
              </a:rPr>
              <a:t>Guide</a:t>
            </a:r>
            <a:endParaRPr lang="uk-UA" sz="4000" dirty="0">
              <a:latin typeface="+mn-lt"/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="" xmlns:a16="http://schemas.microsoft.com/office/drawing/2014/main" id="{38D9937F-C202-420D-A544-76FDD17391DD}"/>
              </a:ext>
            </a:extLst>
          </p:cNvPr>
          <p:cNvSpPr/>
          <p:nvPr/>
        </p:nvSpPr>
        <p:spPr bwMode="auto">
          <a:xfrm>
            <a:off x="11753897" y="6440488"/>
            <a:ext cx="438087" cy="417512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4" name="Rectangle 898">
            <a:extLst>
              <a:ext uri="{FF2B5EF4-FFF2-40B4-BE49-F238E27FC236}">
                <a16:creationId xmlns="" xmlns:a16="http://schemas.microsoft.com/office/drawing/2014/main" id="{D09BED6E-61E6-4800-9797-E652EA0CEDEA}"/>
              </a:ext>
            </a:extLst>
          </p:cNvPr>
          <p:cNvSpPr/>
          <p:nvPr/>
        </p:nvSpPr>
        <p:spPr bwMode="auto">
          <a:xfrm>
            <a:off x="11753897" y="-1746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161A96EA-7B9F-4CD9-9504-197100F700A1}"/>
              </a:ext>
            </a:extLst>
          </p:cNvPr>
          <p:cNvSpPr/>
          <p:nvPr/>
        </p:nvSpPr>
        <p:spPr bwMode="auto">
          <a:xfrm>
            <a:off x="11315559" y="6013166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54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A368F529-92B1-4E3C-82AD-B4C23B471DCE}"/>
              </a:ext>
            </a:extLst>
          </p:cNvPr>
          <p:cNvSpPr txBox="1">
            <a:spLocks/>
          </p:cNvSpPr>
          <p:nvPr/>
        </p:nvSpPr>
        <p:spPr bwMode="auto">
          <a:xfrm>
            <a:off x="6214292" y="3597119"/>
            <a:ext cx="2152650" cy="1467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0"/>
              </a:spcAft>
              <a:buFont typeface="Arial" charset="0"/>
              <a:buNone/>
            </a:pPr>
            <a:r>
              <a:rPr lang="uk-UA" sz="3200" dirty="0">
                <a:ea typeface="Times New Roman"/>
                <a:cs typeface="Times New Roman"/>
              </a:rPr>
              <a:t>Дія 3.</a:t>
            </a:r>
          </a:p>
          <a:p>
            <a:pPr marL="0" indent="0" algn="ctr">
              <a:lnSpc>
                <a:spcPct val="100000"/>
              </a:lnSpc>
              <a:spcAft>
                <a:spcPts val="0"/>
              </a:spcAft>
              <a:buFont typeface="Arial" charset="0"/>
              <a:buNone/>
            </a:pPr>
            <a:r>
              <a:rPr lang="uk-UA" sz="3200" dirty="0">
                <a:ea typeface="Times New Roman"/>
                <a:cs typeface="Times New Roman"/>
              </a:rPr>
              <a:t>Менше упаковки.</a:t>
            </a:r>
          </a:p>
          <a:p>
            <a:pPr marL="0" indent="0" algn="ctr">
              <a:spcAft>
                <a:spcPts val="0"/>
              </a:spcAft>
              <a:buFont typeface="Arial" charset="0"/>
              <a:buNone/>
            </a:pPr>
            <a:endParaRPr lang="uk-UA" dirty="0">
              <a:ea typeface="Times New Roman"/>
              <a:cs typeface="Times New Roman"/>
            </a:endParaRPr>
          </a:p>
          <a:p>
            <a:pPr marL="0" indent="0" algn="ctr">
              <a:buFont typeface="Arial" charset="0"/>
              <a:buNone/>
            </a:pPr>
            <a:endParaRPr lang="uk-UA" dirty="0"/>
          </a:p>
        </p:txBody>
      </p:sp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9212010E-B318-4D95-BE73-DCCF8073A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3731" y="1353079"/>
            <a:ext cx="1750145" cy="2102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aphic 5">
            <a:extLst>
              <a:ext uri="{FF2B5EF4-FFF2-40B4-BE49-F238E27FC236}">
                <a16:creationId xmlns="" xmlns:a16="http://schemas.microsoft.com/office/drawing/2014/main" id="{4E97AE3E-C712-47DF-B9BC-87883209FE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08050" y="1740464"/>
            <a:ext cx="1913561" cy="16658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1D170465-A899-46F2-92A4-CF02F0A1E4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293971" y="1272023"/>
            <a:ext cx="1597276" cy="21342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881E61F0-3A31-45A2-AAEE-387430DAB8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17679" y="1387499"/>
            <a:ext cx="1345876" cy="20188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B83119F-815A-4733-AADA-576A41B84088}"/>
              </a:ext>
            </a:extLst>
          </p:cNvPr>
          <p:cNvSpPr/>
          <p:nvPr/>
        </p:nvSpPr>
        <p:spPr>
          <a:xfrm>
            <a:off x="564530" y="3597119"/>
            <a:ext cx="2528831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Дія 1.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Думай, перш ніж купуєш.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1DBEA80C-A0A0-4B57-A23C-45FE6710988A}"/>
              </a:ext>
            </a:extLst>
          </p:cNvPr>
          <p:cNvSpPr/>
          <p:nvPr/>
        </p:nvSpPr>
        <p:spPr>
          <a:xfrm>
            <a:off x="3836205" y="3597119"/>
            <a:ext cx="1657249" cy="17912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Дія 2.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Купуй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місцеве.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A8B0809F-A260-436A-8AD3-0E7EABC54835}"/>
              </a:ext>
            </a:extLst>
          </p:cNvPr>
          <p:cNvSpPr/>
          <p:nvPr/>
        </p:nvSpPr>
        <p:spPr>
          <a:xfrm>
            <a:off x="8447509" y="3596371"/>
            <a:ext cx="3483005" cy="16435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Дія 4.</a:t>
            </a:r>
          </a:p>
          <a:p>
            <a:pPr algn="ctr">
              <a:spcAft>
                <a:spcPts val="0"/>
              </a:spcAft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Обирай екологічну</a:t>
            </a:r>
          </a:p>
          <a:p>
            <a:pPr algn="ctr">
              <a:spcAft>
                <a:spcPts val="0"/>
              </a:spcAft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продукцію.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16F194BE-F713-4A80-B989-301A2888ECA7}"/>
              </a:ext>
            </a:extLst>
          </p:cNvPr>
          <p:cNvSpPr/>
          <p:nvPr/>
        </p:nvSpPr>
        <p:spPr bwMode="auto">
          <a:xfrm>
            <a:off x="11753849" y="0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3" name="Rectangle 898">
            <a:extLst>
              <a:ext uri="{FF2B5EF4-FFF2-40B4-BE49-F238E27FC236}">
                <a16:creationId xmlns="" xmlns:a16="http://schemas.microsoft.com/office/drawing/2014/main" id="{59C4FE5C-7338-46F3-AC50-529B5B399424}"/>
              </a:ext>
            </a:extLst>
          </p:cNvPr>
          <p:cNvSpPr/>
          <p:nvPr/>
        </p:nvSpPr>
        <p:spPr bwMode="auto">
          <a:xfrm>
            <a:off x="11315698" y="431800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C6E7F4D-67C8-4A4F-91B2-071CDA0C2FFE}"/>
              </a:ext>
            </a:extLst>
          </p:cNvPr>
          <p:cNvSpPr/>
          <p:nvPr/>
        </p:nvSpPr>
        <p:spPr bwMode="auto">
          <a:xfrm>
            <a:off x="3194" y="6423024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5" name="Rectangle 25">
            <a:extLst>
              <a:ext uri="{FF2B5EF4-FFF2-40B4-BE49-F238E27FC236}">
                <a16:creationId xmlns="" xmlns:a16="http://schemas.microsoft.com/office/drawing/2014/main" id="{07E6047D-03B1-4AE0-8BAE-CB027D53460F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Rectangle 26">
            <a:extLst>
              <a:ext uri="{FF2B5EF4-FFF2-40B4-BE49-F238E27FC236}">
                <a16:creationId xmlns="" xmlns:a16="http://schemas.microsoft.com/office/drawing/2014/main" id="{FA023493-AFEE-42B6-9DE2-D46F3C307D24}"/>
              </a:ext>
            </a:extLst>
          </p:cNvPr>
          <p:cNvSpPr/>
          <p:nvPr/>
        </p:nvSpPr>
        <p:spPr>
          <a:xfrm>
            <a:off x="564530" y="380718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>
                <a:latin typeface="+mn-lt"/>
              </a:rPr>
              <a:t>Можливий план дій</a:t>
            </a:r>
          </a:p>
        </p:txBody>
      </p:sp>
    </p:spTree>
    <p:extLst>
      <p:ext uri="{BB962C8B-B14F-4D97-AF65-F5344CB8AC3E}">
        <p14:creationId xmlns:p14="http://schemas.microsoft.com/office/powerpoint/2010/main" val="25367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35C6DCC3-BCF1-42DC-A319-652C99F5D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629" y="3598288"/>
            <a:ext cx="2533650" cy="685794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3200" dirty="0">
                <a:effectLst/>
                <a:ea typeface="Times New Roman"/>
                <a:cs typeface="Times New Roman"/>
              </a:rPr>
              <a:t>Дія 2.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  <a:tabLst>
                <a:tab pos="457200" algn="l"/>
              </a:tabLst>
            </a:pPr>
            <a:r>
              <a:rPr lang="uk-UA" sz="3200" dirty="0">
                <a:effectLst/>
                <a:ea typeface="Times New Roman"/>
                <a:cs typeface="Times New Roman"/>
              </a:rPr>
              <a:t>Торбинки для покупок.</a:t>
            </a:r>
            <a:endParaRPr lang="uk-UA" sz="3200" dirty="0">
              <a:ea typeface="Times New Roman"/>
              <a:cs typeface="Times New Roman"/>
            </a:endParaRPr>
          </a:p>
          <a:p>
            <a:pPr marL="0" indent="0" algn="ctr">
              <a:buNone/>
            </a:pPr>
            <a:endParaRPr lang="uk-UA" dirty="0"/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8925D94C-633D-4EDB-9D60-91FEA308AE2D}"/>
              </a:ext>
            </a:extLst>
          </p:cNvPr>
          <p:cNvSpPr txBox="1">
            <a:spLocks/>
          </p:cNvSpPr>
          <p:nvPr/>
        </p:nvSpPr>
        <p:spPr bwMode="auto">
          <a:xfrm>
            <a:off x="414322" y="3594735"/>
            <a:ext cx="2667000" cy="195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dirty="0">
                <a:ea typeface="Times New Roman"/>
                <a:cs typeface="Times New Roman"/>
              </a:rPr>
              <a:t>Дія 1. Сортуємо відходи.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9934466-0861-479E-B501-71455C9095E5}"/>
              </a:ext>
            </a:extLst>
          </p:cNvPr>
          <p:cNvSpPr/>
          <p:nvPr/>
        </p:nvSpPr>
        <p:spPr>
          <a:xfrm>
            <a:off x="6359279" y="3594735"/>
            <a:ext cx="32385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Дія 3.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Друге життя старих речей.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C942DBC7-526C-4708-9289-28E7C69056D2}"/>
              </a:ext>
            </a:extLst>
          </p:cNvPr>
          <p:cNvSpPr/>
          <p:nvPr/>
        </p:nvSpPr>
        <p:spPr>
          <a:xfrm>
            <a:off x="9389505" y="3593986"/>
            <a:ext cx="2802495" cy="1758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Дія 4.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200" dirty="0">
                <a:latin typeface="+mn-lt"/>
                <a:ea typeface="Times New Roman"/>
                <a:cs typeface="Times New Roman"/>
              </a:rPr>
              <a:t>Допомога своїй громаді.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E49E992A-F2C6-4E14-9127-18D066F48A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80261" y="1413164"/>
            <a:ext cx="1770652" cy="19746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28D7ACEA-003B-418A-8926-C2F7CB6099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8579" y="2044093"/>
            <a:ext cx="1091468" cy="1362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95D0FB8E-D4B8-497E-B9FB-4AE7A3A30E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2265" y="2044094"/>
            <a:ext cx="1091469" cy="13627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phic 10">
            <a:extLst>
              <a:ext uri="{FF2B5EF4-FFF2-40B4-BE49-F238E27FC236}">
                <a16:creationId xmlns="" xmlns:a16="http://schemas.microsoft.com/office/drawing/2014/main" id="{FE5B84D7-A6A4-404A-823F-48D4D8DBD6F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94104" y="2044094"/>
            <a:ext cx="1087218" cy="1362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phic 11">
            <a:extLst>
              <a:ext uri="{FF2B5EF4-FFF2-40B4-BE49-F238E27FC236}">
                <a16:creationId xmlns="" xmlns:a16="http://schemas.microsoft.com/office/drawing/2014/main" id="{19A2C66E-F805-488D-AC72-2BEE0326B03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44433" y="1763829"/>
            <a:ext cx="1900441" cy="16240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05C63C3F-537F-4587-968D-7D8E68A39BA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838394" y="1835770"/>
            <a:ext cx="1552072" cy="15520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7FB9F21D-93DA-49F3-8EEF-C4888B33A243}"/>
              </a:ext>
            </a:extLst>
          </p:cNvPr>
          <p:cNvSpPr/>
          <p:nvPr/>
        </p:nvSpPr>
        <p:spPr bwMode="auto">
          <a:xfrm>
            <a:off x="11753849" y="0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5" name="Rectangle 898">
            <a:extLst>
              <a:ext uri="{FF2B5EF4-FFF2-40B4-BE49-F238E27FC236}">
                <a16:creationId xmlns="" xmlns:a16="http://schemas.microsoft.com/office/drawing/2014/main" id="{912DE515-806E-4BC5-8733-8DF31E6ED719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A2EECDD1-6B38-4442-A43A-A568D5653859}"/>
              </a:ext>
            </a:extLst>
          </p:cNvPr>
          <p:cNvSpPr/>
          <p:nvPr/>
        </p:nvSpPr>
        <p:spPr bwMode="auto">
          <a:xfrm>
            <a:off x="3194" y="6423024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7" name="Rectangle 25">
            <a:extLst>
              <a:ext uri="{FF2B5EF4-FFF2-40B4-BE49-F238E27FC236}">
                <a16:creationId xmlns="" xmlns:a16="http://schemas.microsoft.com/office/drawing/2014/main" id="{200F1C6E-7689-4E6C-8AE8-36BB75CEFC10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Rectangle 26">
            <a:extLst>
              <a:ext uri="{FF2B5EF4-FFF2-40B4-BE49-F238E27FC236}">
                <a16:creationId xmlns="" xmlns:a16="http://schemas.microsoft.com/office/drawing/2014/main" id="{6A5AA3DE-F087-4268-8AA3-A85A3C17FD94}"/>
              </a:ext>
            </a:extLst>
          </p:cNvPr>
          <p:cNvSpPr/>
          <p:nvPr/>
        </p:nvSpPr>
        <p:spPr>
          <a:xfrm>
            <a:off x="564530" y="380718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>
                <a:latin typeface="+mn-lt"/>
              </a:rPr>
              <a:t>Можливий план дій</a:t>
            </a:r>
          </a:p>
        </p:txBody>
      </p:sp>
    </p:spTree>
    <p:extLst>
      <p:ext uri="{BB962C8B-B14F-4D97-AF65-F5344CB8AC3E}">
        <p14:creationId xmlns:p14="http://schemas.microsoft.com/office/powerpoint/2010/main" val="153366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D62E87AF-311E-4C23-9417-94E23416F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7484" y="3558746"/>
            <a:ext cx="3267076" cy="1927654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spcAft>
                <a:spcPts val="1000"/>
              </a:spcAft>
              <a:buNone/>
            </a:pPr>
            <a:r>
              <a:rPr lang="uk-UA" sz="3200" dirty="0">
                <a:effectLst/>
                <a:ea typeface="Times New Roman"/>
                <a:cs typeface="Times New Roman"/>
              </a:rPr>
              <a:t>Дія 4.</a:t>
            </a:r>
          </a:p>
          <a:p>
            <a:pPr marL="0" indent="0" algn="ctr">
              <a:lnSpc>
                <a:spcPct val="100000"/>
              </a:lnSpc>
              <a:spcAft>
                <a:spcPts val="1000"/>
              </a:spcAft>
              <a:buNone/>
            </a:pPr>
            <a:r>
              <a:rPr lang="uk-UA" sz="3200" dirty="0">
                <a:effectLst/>
                <a:ea typeface="Times New Roman"/>
                <a:cs typeface="Times New Roman"/>
              </a:rPr>
              <a:t>Мої способи пересування.</a:t>
            </a:r>
            <a:endParaRPr lang="uk-UA" sz="3200" dirty="0">
              <a:ea typeface="Times New Roman"/>
              <a:cs typeface="Times New Roman"/>
            </a:endParaRPr>
          </a:p>
          <a:p>
            <a:pPr marL="0" indent="0" algn="ctr">
              <a:buNone/>
            </a:pPr>
            <a:endParaRPr lang="uk-UA" dirty="0"/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D66347B1-17BE-4AFB-AC30-43B31CF91A24}"/>
              </a:ext>
            </a:extLst>
          </p:cNvPr>
          <p:cNvSpPr txBox="1">
            <a:spLocks/>
          </p:cNvSpPr>
          <p:nvPr/>
        </p:nvSpPr>
        <p:spPr bwMode="auto">
          <a:xfrm>
            <a:off x="5916611" y="3592624"/>
            <a:ext cx="3109913" cy="704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dirty="0">
                <a:ea typeface="Times New Roman"/>
                <a:cs typeface="Times New Roman"/>
              </a:rPr>
              <a:t>Дія 3.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dirty="0">
                <a:ea typeface="Times New Roman"/>
                <a:cs typeface="Times New Roman"/>
              </a:rPr>
              <a:t>Власна енергія (на велосипеді).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C0C5A921-C866-440C-B351-1687443BF3B4}"/>
              </a:ext>
            </a:extLst>
          </p:cNvPr>
          <p:cNvSpPr txBox="1">
            <a:spLocks/>
          </p:cNvSpPr>
          <p:nvPr/>
        </p:nvSpPr>
        <p:spPr bwMode="auto">
          <a:xfrm>
            <a:off x="2968622" y="3592635"/>
            <a:ext cx="3109913" cy="971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dirty="0">
                <a:ea typeface="Times New Roman"/>
                <a:cs typeface="Times New Roman"/>
              </a:rPr>
              <a:t>Дія 2.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>
                <a:ea typeface="Times New Roman"/>
                <a:cs typeface="Times New Roman"/>
              </a:rPr>
              <a:t>Останній вимикає.</a:t>
            </a:r>
            <a:endParaRPr lang="uk-UA" dirty="0">
              <a:ea typeface="Times New Roman"/>
              <a:cs typeface="Times New Roman"/>
            </a:endParaRP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CFD0CB6-67C6-413B-87CE-6E58D141FC04}"/>
              </a:ext>
            </a:extLst>
          </p:cNvPr>
          <p:cNvSpPr txBox="1">
            <a:spLocks/>
          </p:cNvSpPr>
          <p:nvPr/>
        </p:nvSpPr>
        <p:spPr bwMode="auto">
          <a:xfrm>
            <a:off x="39673" y="3595976"/>
            <a:ext cx="3415552" cy="1066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dirty="0">
                <a:ea typeface="Times New Roman"/>
                <a:cs typeface="Times New Roman"/>
              </a:rPr>
              <a:t>Дія 1.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dirty="0">
                <a:ea typeface="Times New Roman"/>
                <a:cs typeface="Times New Roman"/>
              </a:rPr>
              <a:t>Блискуча ідея (економні лампи).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E13A6A08-DA0B-4899-98A8-65E514EDDB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8858" y="1310278"/>
            <a:ext cx="1283287" cy="20960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120D0B68-5A8E-4239-82A0-1D24647EA4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58598" y="1297324"/>
            <a:ext cx="1498493" cy="21089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50114BCA-49D3-4CFE-BBFF-E08FF3A6C0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78533" y="1802780"/>
            <a:ext cx="2643189" cy="16035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phic 11">
            <a:extLst>
              <a:ext uri="{FF2B5EF4-FFF2-40B4-BE49-F238E27FC236}">
                <a16:creationId xmlns="" xmlns:a16="http://schemas.microsoft.com/office/drawing/2014/main" id="{30751950-85AF-4EF6-ABBF-AC51BCB1ED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51299" y="1435507"/>
            <a:ext cx="2502550" cy="19709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FD83BE0E-5D49-485E-A616-C61D477E64DC}"/>
              </a:ext>
            </a:extLst>
          </p:cNvPr>
          <p:cNvSpPr/>
          <p:nvPr/>
        </p:nvSpPr>
        <p:spPr bwMode="auto">
          <a:xfrm>
            <a:off x="11318872" y="5984873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3" name="Rectangle 898">
            <a:extLst>
              <a:ext uri="{FF2B5EF4-FFF2-40B4-BE49-F238E27FC236}">
                <a16:creationId xmlns="" xmlns:a16="http://schemas.microsoft.com/office/drawing/2014/main" id="{AF076AD2-8EF8-4132-908A-07B4D6EB983B}"/>
              </a:ext>
            </a:extLst>
          </p:cNvPr>
          <p:cNvSpPr/>
          <p:nvPr/>
        </p:nvSpPr>
        <p:spPr bwMode="auto">
          <a:xfrm>
            <a:off x="11753849" y="641667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E1314671-9377-42E7-99DE-A5194993F137}"/>
              </a:ext>
            </a:extLst>
          </p:cNvPr>
          <p:cNvSpPr/>
          <p:nvPr/>
        </p:nvSpPr>
        <p:spPr bwMode="auto">
          <a:xfrm>
            <a:off x="3194" y="6423024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5" name="Rectangle 25">
            <a:extLst>
              <a:ext uri="{FF2B5EF4-FFF2-40B4-BE49-F238E27FC236}">
                <a16:creationId xmlns="" xmlns:a16="http://schemas.microsoft.com/office/drawing/2014/main" id="{94FB338D-CD0F-403D-B9F2-B08E0EB1F01B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Rectangle 26">
            <a:extLst>
              <a:ext uri="{FF2B5EF4-FFF2-40B4-BE49-F238E27FC236}">
                <a16:creationId xmlns="" xmlns:a16="http://schemas.microsoft.com/office/drawing/2014/main" id="{86C3D02B-A6F2-4A0A-BC65-CB696F6D37B6}"/>
              </a:ext>
            </a:extLst>
          </p:cNvPr>
          <p:cNvSpPr/>
          <p:nvPr/>
        </p:nvSpPr>
        <p:spPr>
          <a:xfrm>
            <a:off x="564530" y="380718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>
                <a:latin typeface="+mn-lt"/>
              </a:rPr>
              <a:t>Можливий план дій</a:t>
            </a:r>
          </a:p>
        </p:txBody>
      </p:sp>
    </p:spTree>
    <p:extLst>
      <p:ext uri="{BB962C8B-B14F-4D97-AF65-F5344CB8AC3E}">
        <p14:creationId xmlns:p14="http://schemas.microsoft.com/office/powerpoint/2010/main" val="423364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="" xmlns:a16="http://schemas.microsoft.com/office/drawing/2014/main" id="{1EFA592F-DE1C-4D5F-ABED-B1FB703C5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1471" y="3607324"/>
            <a:ext cx="2286000" cy="876294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200" dirty="0">
                <a:effectLst/>
                <a:ea typeface="Times New Roman"/>
                <a:cs typeface="Times New Roman"/>
              </a:rPr>
              <a:t>Дія 4.</a:t>
            </a:r>
            <a:endParaRPr lang="en-US" sz="3200" dirty="0">
              <a:effectLst/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200" dirty="0">
                <a:effectLst/>
                <a:ea typeface="Times New Roman"/>
                <a:cs typeface="Times New Roman"/>
              </a:rPr>
              <a:t>Потурбуйсяпро стоки.</a:t>
            </a:r>
            <a:endParaRPr lang="uk-UA" sz="3200" dirty="0">
              <a:ea typeface="Times New Roman"/>
              <a:cs typeface="Times New Roman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="" xmlns:a16="http://schemas.microsoft.com/office/drawing/2014/main" id="{BE8AD36B-8A3B-4871-841D-99B14AC1C4FE}"/>
              </a:ext>
            </a:extLst>
          </p:cNvPr>
          <p:cNvSpPr txBox="1">
            <a:spLocks/>
          </p:cNvSpPr>
          <p:nvPr/>
        </p:nvSpPr>
        <p:spPr bwMode="auto">
          <a:xfrm>
            <a:off x="6350459" y="3591161"/>
            <a:ext cx="2667000" cy="72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</a:pPr>
            <a:r>
              <a:rPr lang="uk-UA" dirty="0">
                <a:ea typeface="Times New Roman"/>
                <a:cs typeface="Times New Roman"/>
              </a:rPr>
              <a:t>Дія 3.</a:t>
            </a:r>
            <a:endParaRPr lang="en-US" dirty="0"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</a:pPr>
            <a:r>
              <a:rPr lang="uk-UA" dirty="0">
                <a:ea typeface="Times New Roman"/>
                <a:cs typeface="Times New Roman"/>
              </a:rPr>
              <a:t>Я                  вже чистий.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="" xmlns:a16="http://schemas.microsoft.com/office/drawing/2014/main" id="{3B6BB831-EA82-4D79-9150-2CCC6CB7B761}"/>
              </a:ext>
            </a:extLst>
          </p:cNvPr>
          <p:cNvSpPr txBox="1">
            <a:spLocks/>
          </p:cNvSpPr>
          <p:nvPr/>
        </p:nvSpPr>
        <p:spPr bwMode="auto">
          <a:xfrm>
            <a:off x="3191484" y="3600452"/>
            <a:ext cx="3149600" cy="728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</a:pPr>
            <a:r>
              <a:rPr lang="uk-UA" dirty="0">
                <a:ea typeface="Times New Roman"/>
                <a:cs typeface="Times New Roman"/>
              </a:rPr>
              <a:t>Дія 2.</a:t>
            </a:r>
            <a:endParaRPr lang="en-US" dirty="0"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</a:pPr>
            <a:r>
              <a:rPr lang="uk-UA" dirty="0">
                <a:ea typeface="Times New Roman"/>
                <a:cs typeface="Times New Roman"/>
              </a:rPr>
              <a:t>Закриваємо крани.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AB6BC82-653E-462E-9F1A-2CC99769865A}"/>
              </a:ext>
            </a:extLst>
          </p:cNvPr>
          <p:cNvSpPr txBox="1">
            <a:spLocks/>
          </p:cNvSpPr>
          <p:nvPr/>
        </p:nvSpPr>
        <p:spPr bwMode="auto">
          <a:xfrm>
            <a:off x="246708" y="3600452"/>
            <a:ext cx="2664691" cy="57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</a:pPr>
            <a:r>
              <a:rPr lang="uk-UA" dirty="0">
                <a:ea typeface="Times New Roman"/>
                <a:cs typeface="Times New Roman"/>
              </a:rPr>
              <a:t>Дія 1.</a:t>
            </a:r>
            <a:endParaRPr lang="en-US" dirty="0"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Font typeface="Arial" pitchFamily="34" charset="0"/>
              <a:buNone/>
            </a:pPr>
            <a:r>
              <a:rPr lang="uk-UA" dirty="0">
                <a:ea typeface="Times New Roman"/>
                <a:cs typeface="Times New Roman"/>
              </a:rPr>
              <a:t>Перевірка користуванняводою.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FBE7A559-CA43-45CC-81F7-C83E21498C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6764" y="1631809"/>
            <a:ext cx="1215415" cy="1774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F65A4622-7F47-4F85-95EA-BB6D5E2B5C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14233" y="1461620"/>
            <a:ext cx="1603520" cy="19446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1B086017-B8FA-450D-BD99-199001C92AB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31783" y="1967345"/>
            <a:ext cx="1720750" cy="14689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Graphic 12">
            <a:extLst>
              <a:ext uri="{FF2B5EF4-FFF2-40B4-BE49-F238E27FC236}">
                <a16:creationId xmlns="" xmlns:a16="http://schemas.microsoft.com/office/drawing/2014/main" id="{6377030E-C90B-431D-BA31-6C41E721B3F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84084" y="1442379"/>
            <a:ext cx="981000" cy="1993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A09235D4-7ED9-4143-AF9B-21333D33199E}"/>
              </a:ext>
            </a:extLst>
          </p:cNvPr>
          <p:cNvSpPr/>
          <p:nvPr/>
        </p:nvSpPr>
        <p:spPr bwMode="auto">
          <a:xfrm>
            <a:off x="11753849" y="0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="" xmlns:a16="http://schemas.microsoft.com/office/drawing/2014/main" id="{DE92D78B-932A-42B9-9B49-AC6AFB94DFF2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7CED2C0A-07A1-4783-A338-49914EDC804E}"/>
              </a:ext>
            </a:extLst>
          </p:cNvPr>
          <p:cNvSpPr/>
          <p:nvPr/>
        </p:nvSpPr>
        <p:spPr bwMode="auto">
          <a:xfrm>
            <a:off x="11753848" y="6423024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5" name="Rectangle 25">
            <a:extLst>
              <a:ext uri="{FF2B5EF4-FFF2-40B4-BE49-F238E27FC236}">
                <a16:creationId xmlns="" xmlns:a16="http://schemas.microsoft.com/office/drawing/2014/main" id="{543C2244-26CA-4A29-AFBF-5173084142D5}"/>
              </a:ext>
            </a:extLst>
          </p:cNvPr>
          <p:cNvSpPr/>
          <p:nvPr/>
        </p:nvSpPr>
        <p:spPr bwMode="auto">
          <a:xfrm>
            <a:off x="0" y="439909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Rectangle 26">
            <a:extLst>
              <a:ext uri="{FF2B5EF4-FFF2-40B4-BE49-F238E27FC236}">
                <a16:creationId xmlns="" xmlns:a16="http://schemas.microsoft.com/office/drawing/2014/main" id="{D662CDB4-2CBE-467F-BB8F-B289D7FF6F9E}"/>
              </a:ext>
            </a:extLst>
          </p:cNvPr>
          <p:cNvSpPr/>
          <p:nvPr/>
        </p:nvSpPr>
        <p:spPr>
          <a:xfrm>
            <a:off x="564530" y="380718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>
                <a:latin typeface="+mn-lt"/>
              </a:rPr>
              <a:t>Можливий план дій</a:t>
            </a:r>
          </a:p>
        </p:txBody>
      </p:sp>
    </p:spTree>
    <p:extLst>
      <p:ext uri="{BB962C8B-B14F-4D97-AF65-F5344CB8AC3E}">
        <p14:creationId xmlns:p14="http://schemas.microsoft.com/office/powerpoint/2010/main" val="174824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40C11D4-C714-46B5-AEC7-D5326BFED130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5A9DBF1-15CB-4AAA-8580-EDD3C9FF37A3}"/>
              </a:ext>
            </a:extLst>
          </p:cNvPr>
          <p:cNvSpPr/>
          <p:nvPr/>
        </p:nvSpPr>
        <p:spPr>
          <a:xfrm>
            <a:off x="3220693" y="546536"/>
            <a:ext cx="57506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4000" dirty="0">
                <a:latin typeface="+mn-lt"/>
              </a:rPr>
              <a:t>Склади власний план дій </a:t>
            </a:r>
            <a:endParaRPr lang="en-US" sz="4000" dirty="0">
              <a:latin typeface="+mn-lt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="" xmlns:a16="http://schemas.microsoft.com/office/drawing/2014/main" id="{A880733F-C26F-4D36-890A-B21508FE0F87}"/>
              </a:ext>
            </a:extLst>
          </p:cNvPr>
          <p:cNvSpPr txBox="1">
            <a:spLocks/>
          </p:cNvSpPr>
          <p:nvPr/>
        </p:nvSpPr>
        <p:spPr bwMode="auto">
          <a:xfrm>
            <a:off x="1219200" y="1773237"/>
            <a:ext cx="10972800" cy="277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Arial" pitchFamily="34" charset="0"/>
              <a:buNone/>
            </a:pPr>
            <a:r>
              <a:rPr lang="ru-RU" altLang="ru-RU" sz="4000" dirty="0"/>
              <a:t>Тепер я можу…</a:t>
            </a:r>
          </a:p>
          <a:p>
            <a:pPr marL="0" indent="0" eaLnBrk="1" hangingPunct="1">
              <a:buFont typeface="Calibri" pitchFamily="34" charset="0"/>
              <a:buAutoNum type="arabicPeriod"/>
            </a:pPr>
            <a:r>
              <a:rPr lang="uk-UA" altLang="ru-RU" sz="4000" dirty="0"/>
              <a:t>…….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uk-UA" altLang="ru-RU" sz="4000" dirty="0"/>
              <a:t>….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uk-UA" altLang="ru-RU" sz="4000" dirty="0"/>
              <a:t>….</a:t>
            </a:r>
          </a:p>
          <a:p>
            <a:pPr marL="0" indent="0" eaLnBrk="1" hangingPunct="1">
              <a:buFont typeface="Calibri" pitchFamily="34" charset="0"/>
              <a:buAutoNum type="arabicPeriod"/>
            </a:pPr>
            <a:endParaRPr lang="uk-UA" altLang="ru-RU" sz="4000" dirty="0"/>
          </a:p>
          <a:p>
            <a:pPr marL="0" indent="0" eaLnBrk="1" hangingPunct="1">
              <a:buFont typeface="Calibri" pitchFamily="34" charset="0"/>
              <a:buAutoNum type="arabicPeriod"/>
            </a:pPr>
            <a:endParaRPr lang="uk-UA" altLang="ru-RU" sz="4000" dirty="0">
              <a:solidFill>
                <a:srgbClr val="003399"/>
              </a:solidFill>
            </a:endParaRPr>
          </a:p>
          <a:p>
            <a:pPr marL="0" indent="0" eaLnBrk="1" hangingPunct="1">
              <a:buFont typeface="Calibri" pitchFamily="34" charset="0"/>
              <a:buAutoNum type="arabicPeriod"/>
            </a:pPr>
            <a:endParaRPr lang="uk-UA" altLang="ru-RU" sz="4000" dirty="0"/>
          </a:p>
          <a:p>
            <a:pPr marL="0" indent="0" eaLnBrk="1" hangingPunct="1">
              <a:buFont typeface="Arial" pitchFamily="34" charset="0"/>
              <a:buNone/>
            </a:pPr>
            <a:endParaRPr lang="ru-RU" altLang="ru-RU" sz="4000" dirty="0"/>
          </a:p>
          <a:p>
            <a:pPr marL="0" indent="0" eaLnBrk="1" hangingPunct="1">
              <a:buFont typeface="Arial" pitchFamily="34" charset="0"/>
              <a:buNone/>
            </a:pPr>
            <a:endParaRPr lang="ru-RU" altLang="ru-RU" sz="4000" dirty="0"/>
          </a:p>
          <a:p>
            <a:pPr marL="0" indent="0" eaLnBrk="1" hangingPunct="1"/>
            <a:endParaRPr lang="ru-RU" altLang="ru-RU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5E4B1AE1-6E2B-4B5C-B2A8-2BC68D8C4A44}"/>
              </a:ext>
            </a:extLst>
          </p:cNvPr>
          <p:cNvSpPr/>
          <p:nvPr/>
        </p:nvSpPr>
        <p:spPr bwMode="auto">
          <a:xfrm>
            <a:off x="11753849" y="6005511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8" name="Rectangle 898">
            <a:extLst>
              <a:ext uri="{FF2B5EF4-FFF2-40B4-BE49-F238E27FC236}">
                <a16:creationId xmlns="" xmlns:a16="http://schemas.microsoft.com/office/drawing/2014/main" id="{F1003A55-1B0E-4C33-9261-4D3BFD14AFA6}"/>
              </a:ext>
            </a:extLst>
          </p:cNvPr>
          <p:cNvSpPr/>
          <p:nvPr/>
        </p:nvSpPr>
        <p:spPr bwMode="auto">
          <a:xfrm>
            <a:off x="11315698" y="6437311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DB6DDDAD-5589-4A40-A6AF-E68FF3CEEC06}"/>
              </a:ext>
            </a:extLst>
          </p:cNvPr>
          <p:cNvSpPr/>
          <p:nvPr/>
        </p:nvSpPr>
        <p:spPr bwMode="auto">
          <a:xfrm>
            <a:off x="3194" y="6423024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7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01AB10D-55F1-4BDF-AAD1-EB189D00BA44}"/>
              </a:ext>
            </a:extLst>
          </p:cNvPr>
          <p:cNvSpPr/>
          <p:nvPr/>
        </p:nvSpPr>
        <p:spPr>
          <a:xfrm>
            <a:off x="1754891" y="1115222"/>
            <a:ext cx="1026592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r>
              <a:rPr lang="ru-RU" altLang="ru-RU" sz="2400" dirty="0">
                <a:latin typeface="+mn-lt"/>
                <a:cs typeface="Arial" charset="0"/>
              </a:rPr>
              <a:t>Складати список необхідних речей, перш ніж піти до магазину.</a:t>
            </a:r>
          </a:p>
          <a:p>
            <a:pPr marL="457200" indent="-457200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endParaRPr lang="ru-RU" altLang="ru-RU" sz="2400" dirty="0">
              <a:latin typeface="+mn-lt"/>
              <a:cs typeface="Arial" charset="0"/>
            </a:endParaRPr>
          </a:p>
          <a:p>
            <a:pPr marL="514350" indent="-514350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r>
              <a:rPr lang="ru-RU" altLang="ru-RU" sz="2400" dirty="0">
                <a:latin typeface="+mn-lt"/>
                <a:cs typeface="Arial" charset="0"/>
              </a:rPr>
              <a:t> Купувати товари без </a:t>
            </a:r>
            <a:r>
              <a:rPr lang="ru-RU" altLang="ru-RU" sz="2400" dirty="0" err="1">
                <a:latin typeface="+mn-lt"/>
                <a:cs typeface="Arial" charset="0"/>
              </a:rPr>
              <a:t>зайвих</a:t>
            </a:r>
            <a:r>
              <a:rPr lang="ru-RU" altLang="ru-RU" sz="2400" dirty="0">
                <a:latin typeface="+mn-lt"/>
                <a:cs typeface="Arial" charset="0"/>
              </a:rPr>
              <a:t> упаковок.</a:t>
            </a:r>
          </a:p>
          <a:p>
            <a:pPr marL="457200" indent="-457200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endParaRPr lang="en-US" sz="2400" dirty="0">
              <a:latin typeface="+mn-lt"/>
            </a:endParaRPr>
          </a:p>
          <a:p>
            <a:pPr marL="514350" indent="-514350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r>
              <a:rPr lang="ru-RU" altLang="ru-RU" sz="2400" dirty="0">
                <a:latin typeface="+mn-lt"/>
                <a:cs typeface="Arial" charset="0"/>
              </a:rPr>
              <a:t>Читати, що написано на етикетках і упаковках.  Обирати речі, після</a:t>
            </a:r>
            <a:r>
              <a:rPr lang="en-US" altLang="ru-RU" sz="2400" dirty="0">
                <a:latin typeface="+mn-lt"/>
                <a:cs typeface="Arial" charset="0"/>
              </a:rPr>
              <a:t> </a:t>
            </a:r>
            <a:r>
              <a:rPr lang="ru-RU" altLang="ru-RU" sz="2400" dirty="0">
                <a:latin typeface="+mn-lt"/>
                <a:cs typeface="Arial" charset="0"/>
              </a:rPr>
              <a:t>використання яких залишиться </a:t>
            </a:r>
            <a:r>
              <a:rPr lang="ru-RU" altLang="ru-RU" sz="2400" dirty="0" err="1">
                <a:latin typeface="+mn-lt"/>
                <a:cs typeface="Arial" charset="0"/>
              </a:rPr>
              <a:t>небагато</a:t>
            </a:r>
            <a:r>
              <a:rPr lang="ru-RU" altLang="ru-RU" sz="2400" dirty="0">
                <a:latin typeface="+mn-lt"/>
                <a:cs typeface="Arial" charset="0"/>
              </a:rPr>
              <a:t> </a:t>
            </a:r>
            <a:r>
              <a:rPr lang="ru-RU" altLang="ru-RU" sz="2400" dirty="0" err="1">
                <a:latin typeface="+mn-lt"/>
                <a:cs typeface="Arial" charset="0"/>
              </a:rPr>
              <a:t>відходів</a:t>
            </a:r>
            <a:r>
              <a:rPr lang="ru-RU" altLang="ru-RU" sz="2400" dirty="0">
                <a:latin typeface="+mn-lt"/>
                <a:cs typeface="Arial" charset="0"/>
              </a:rPr>
              <a:t>.</a:t>
            </a:r>
          </a:p>
          <a:p>
            <a:pPr marL="457200" indent="-457200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endParaRPr lang="ru-RU" altLang="ru-RU" sz="2400" dirty="0">
              <a:latin typeface="+mn-lt"/>
              <a:cs typeface="Arial" charset="0"/>
            </a:endParaRPr>
          </a:p>
          <a:p>
            <a:pPr marL="514350" indent="-514350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r>
              <a:rPr lang="ru-RU" altLang="ru-RU" sz="2400" dirty="0">
                <a:latin typeface="+mn-lt"/>
                <a:cs typeface="Arial" charset="0"/>
              </a:rPr>
              <a:t>Купувати екологічні товари, позначені знаком екологічного маркування, а не ті, що найбільше рекламуються.</a:t>
            </a:r>
          </a:p>
          <a:p>
            <a:pPr marL="514350" indent="-514350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endParaRPr lang="ru-RU" altLang="ru-RU" sz="2400" dirty="0">
              <a:latin typeface="+mn-lt"/>
              <a:cs typeface="Arial" charset="0"/>
            </a:endParaRPr>
          </a:p>
          <a:p>
            <a:pPr marL="514350" lvl="0" indent="-514350" eaLnBrk="1" hangingPunct="1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r>
              <a:rPr lang="uk-UA" sz="2400" dirty="0" smtClean="0">
                <a:latin typeface="+mn-lt"/>
                <a:cs typeface="+mn-cs"/>
              </a:rPr>
              <a:t>Купувати </a:t>
            </a:r>
            <a:r>
              <a:rPr lang="uk-UA" sz="2400" dirty="0">
                <a:latin typeface="+mn-lt"/>
                <a:cs typeface="+mn-cs"/>
              </a:rPr>
              <a:t>якісні речі, які довго слугуватимуть.</a:t>
            </a:r>
          </a:p>
          <a:p>
            <a:pPr marL="514350" lvl="0" indent="-514350" eaLnBrk="1" hangingPunct="1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endParaRPr lang="uk-UA" altLang="ru-RU" sz="24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  <a:p>
            <a:pPr marL="514350" lvl="0" indent="-514350" eaLnBrk="1" hangingPunct="1">
              <a:spcBef>
                <a:spcPts val="500"/>
              </a:spcBef>
              <a:spcAft>
                <a:spcPts val="100"/>
              </a:spcAft>
              <a:buFont typeface="+mj-lt"/>
              <a:buAutoNum type="arabicPeriod"/>
              <a:defRPr/>
            </a:pPr>
            <a:r>
              <a:rPr lang="uk-UA" altLang="ru-RU" sz="2400" dirty="0" smtClean="0">
                <a:latin typeface="+mn-lt"/>
                <a:cs typeface="+mn-cs"/>
              </a:rPr>
              <a:t>Купувати продукцію місцевих виробників.</a:t>
            </a:r>
            <a:endParaRPr lang="ru-RU" altLang="ru-RU" sz="2400" dirty="0">
              <a:latin typeface="+mn-lt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58F97EF-5135-47F9-8D69-FF8FBD91C516}"/>
              </a:ext>
            </a:extLst>
          </p:cNvPr>
          <p:cNvSpPr/>
          <p:nvPr/>
        </p:nvSpPr>
        <p:spPr bwMode="auto">
          <a:xfrm>
            <a:off x="1751149" y="436565"/>
            <a:ext cx="10437108" cy="6945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FA64F4C3-4BED-4CBD-9721-DC53AFAB6527}"/>
              </a:ext>
            </a:extLst>
          </p:cNvPr>
          <p:cNvSpPr/>
          <p:nvPr/>
        </p:nvSpPr>
        <p:spPr>
          <a:xfrm>
            <a:off x="625534" y="407336"/>
            <a:ext cx="113578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>
                <a:latin typeface="+mn-lt"/>
              </a:rPr>
              <a:t>Склади власний план дій. Тепер я можу…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="" xmlns:a16="http://schemas.microsoft.com/office/drawing/2014/main" id="{A3448492-5520-49AF-A244-EC1266C63C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3421" y="823292"/>
            <a:ext cx="642776" cy="8341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6D12CED7-3467-4273-B075-E4075C80EE6E}"/>
              </a:ext>
            </a:extLst>
          </p:cNvPr>
          <p:cNvSpPr/>
          <p:nvPr/>
        </p:nvSpPr>
        <p:spPr bwMode="auto">
          <a:xfrm>
            <a:off x="11753849" y="6426200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="" xmlns:a16="http://schemas.microsoft.com/office/drawing/2014/main" id="{2C09AF23-E7D2-4D33-96AA-DDE7CE7432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9186" y="1790388"/>
            <a:ext cx="768983" cy="8575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aphic 22">
            <a:extLst>
              <a:ext uri="{FF2B5EF4-FFF2-40B4-BE49-F238E27FC236}">
                <a16:creationId xmlns="" xmlns:a16="http://schemas.microsoft.com/office/drawing/2014/main" id="{3908F1DF-5811-46E3-AE7C-A0C5207C104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797446">
            <a:off x="502982" y="2949153"/>
            <a:ext cx="345533" cy="5934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" name="Graphic 24">
            <a:extLst>
              <a:ext uri="{FF2B5EF4-FFF2-40B4-BE49-F238E27FC236}">
                <a16:creationId xmlns="" xmlns:a16="http://schemas.microsoft.com/office/drawing/2014/main" id="{03648742-FE1D-43A7-BEA6-27312F7B5F5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862889">
            <a:off x="1245601" y="2966581"/>
            <a:ext cx="345534" cy="6009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6" name="Graphic 25">
            <a:extLst>
              <a:ext uri="{FF2B5EF4-FFF2-40B4-BE49-F238E27FC236}">
                <a16:creationId xmlns="" xmlns:a16="http://schemas.microsoft.com/office/drawing/2014/main" id="{7DE721DB-353A-4DA7-BC18-DAC11A2FE81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3534" y="2926870"/>
            <a:ext cx="433004" cy="7436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Graphic 26">
            <a:extLst>
              <a:ext uri="{FF2B5EF4-FFF2-40B4-BE49-F238E27FC236}">
                <a16:creationId xmlns="" xmlns:a16="http://schemas.microsoft.com/office/drawing/2014/main" id="{413E49AB-DB5D-40A3-B72E-034970B996E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20148614">
            <a:off x="801462" y="3936142"/>
            <a:ext cx="470056" cy="8174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Graphic 27">
            <a:extLst>
              <a:ext uri="{FF2B5EF4-FFF2-40B4-BE49-F238E27FC236}">
                <a16:creationId xmlns="" xmlns:a16="http://schemas.microsoft.com/office/drawing/2014/main" id="{93F3E136-47B8-4C50-89DD-F668229348A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3500" y="4965509"/>
            <a:ext cx="808919" cy="7873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Graphic 18">
            <a:extLst>
              <a:ext uri="{FF2B5EF4-FFF2-40B4-BE49-F238E27FC236}">
                <a16:creationId xmlns="" xmlns:a16="http://schemas.microsoft.com/office/drawing/2014/main" id="{9A3670AC-B83A-4247-804E-E9DE09E30F4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8381" y="5888083"/>
            <a:ext cx="904426" cy="7873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Rectangle 898">
            <a:extLst>
              <a:ext uri="{FF2B5EF4-FFF2-40B4-BE49-F238E27FC236}">
                <a16:creationId xmlns="" xmlns:a16="http://schemas.microsoft.com/office/drawing/2014/main" id="{E0D7C559-0BE0-44EA-AA2F-B4C7D1662448}"/>
              </a:ext>
            </a:extLst>
          </p:cNvPr>
          <p:cNvSpPr/>
          <p:nvPr/>
        </p:nvSpPr>
        <p:spPr bwMode="auto">
          <a:xfrm>
            <a:off x="876300" y="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6D7E43EA-7AE7-4A8D-884D-8C495403B4B7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94B8F140-870E-4E21-B8A8-562E7E1D8EA4}"/>
              </a:ext>
            </a:extLst>
          </p:cNvPr>
          <p:cNvSpPr/>
          <p:nvPr/>
        </p:nvSpPr>
        <p:spPr bwMode="auto">
          <a:xfrm>
            <a:off x="438150" y="-1586"/>
            <a:ext cx="438151" cy="43815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AA59C0E8-1B35-432A-9585-F5E1D57E38AA}"/>
              </a:ext>
            </a:extLst>
          </p:cNvPr>
          <p:cNvSpPr/>
          <p:nvPr/>
        </p:nvSpPr>
        <p:spPr bwMode="auto">
          <a:xfrm>
            <a:off x="1312999" y="0"/>
            <a:ext cx="438151" cy="4365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21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88B82474-5654-43AE-B428-A64A65B9F383}"/>
              </a:ext>
            </a:extLst>
          </p:cNvPr>
          <p:cNvSpPr/>
          <p:nvPr/>
        </p:nvSpPr>
        <p:spPr bwMode="auto">
          <a:xfrm>
            <a:off x="16" y="6440488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38D9937F-C202-420D-A544-76FDD17391DD}"/>
              </a:ext>
            </a:extLst>
          </p:cNvPr>
          <p:cNvSpPr/>
          <p:nvPr/>
        </p:nvSpPr>
        <p:spPr bwMode="auto">
          <a:xfrm>
            <a:off x="11753897" y="6440488"/>
            <a:ext cx="438087" cy="417512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8198" name="Rectangle 2">
            <a:extLst>
              <a:ext uri="{FF2B5EF4-FFF2-40B4-BE49-F238E27FC236}">
                <a16:creationId xmlns="" xmlns:a16="http://schemas.microsoft.com/office/drawing/2014/main" id="{1A023F9C-49E1-401D-B305-AA983E754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7175" y="1673516"/>
            <a:ext cx="7250149" cy="43396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ru-RU" sz="2800" dirty="0">
                <a:latin typeface="+mn-lt"/>
              </a:rPr>
              <a:t>використання товарів і послуг,</a:t>
            </a: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ru-RU" sz="2800" dirty="0">
                <a:latin typeface="+mn-lt"/>
              </a:rPr>
              <a:t>що задовольняють основні потреби людини, підвищують якість</a:t>
            </a:r>
            <a:r>
              <a:rPr lang="en-US" altLang="ru-RU" sz="2800" dirty="0">
                <a:latin typeface="+mn-lt"/>
              </a:rPr>
              <a:t> </a:t>
            </a:r>
            <a:r>
              <a:rPr lang="ru-RU" altLang="ru-RU" sz="2800" dirty="0">
                <a:latin typeface="+mn-lt"/>
              </a:rPr>
              <a:t>її життя.</a:t>
            </a: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ru-RU" sz="2800" dirty="0">
                <a:latin typeface="+mn-lt"/>
              </a:rPr>
              <a:t>Але мінімально використовують природні ресурси та найменше шкодять людині</a:t>
            </a:r>
            <a:endParaRPr lang="en-US" altLang="ru-RU" sz="2800" dirty="0">
              <a:latin typeface="+mn-lt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altLang="ru-RU" sz="2800" dirty="0">
                <a:latin typeface="+mn-lt"/>
              </a:rPr>
              <a:t>і довкіллю.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uk-UA" altLang="ru-RU" sz="2400" b="1" dirty="0">
              <a:latin typeface="+mn-lt"/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="" xmlns:a16="http://schemas.microsoft.com/office/drawing/2014/main" id="{D09BED6E-61E6-4800-9797-E652EA0CEDEA}"/>
              </a:ext>
            </a:extLst>
          </p:cNvPr>
          <p:cNvSpPr/>
          <p:nvPr/>
        </p:nvSpPr>
        <p:spPr bwMode="auto">
          <a:xfrm>
            <a:off x="11753897" y="-1746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CF67D90-3BAE-4325-8FDE-5DFCA35CD4E5}"/>
              </a:ext>
            </a:extLst>
          </p:cNvPr>
          <p:cNvSpPr/>
          <p:nvPr/>
        </p:nvSpPr>
        <p:spPr bwMode="auto">
          <a:xfrm>
            <a:off x="4447175" y="420689"/>
            <a:ext cx="7306535" cy="12334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A90B0EEB-B96E-4B78-B39A-130576B36F12}"/>
              </a:ext>
            </a:extLst>
          </p:cNvPr>
          <p:cNvSpPr/>
          <p:nvPr/>
        </p:nvSpPr>
        <p:spPr>
          <a:xfrm>
            <a:off x="4446988" y="683489"/>
            <a:ext cx="57817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dirty="0"/>
              <a:t>Стале споживання – це</a:t>
            </a:r>
            <a:endParaRPr lang="en-US" sz="4000" dirty="0"/>
          </a:p>
        </p:txBody>
      </p:sp>
      <p:pic>
        <p:nvPicPr>
          <p:cNvPr id="6" name="Picture 5" descr="A picture containing room, computer, man&#10;&#10;Description automatically generated">
            <a:extLst>
              <a:ext uri="{FF2B5EF4-FFF2-40B4-BE49-F238E27FC236}">
                <a16:creationId xmlns="" xmlns:a16="http://schemas.microsoft.com/office/drawing/2014/main" id="{E0E67587-25FB-444E-9133-0AB63045E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82" y="201611"/>
            <a:ext cx="4417452" cy="62245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61A96EA-7B9F-4CD9-9504-197100F700A1}"/>
              </a:ext>
            </a:extLst>
          </p:cNvPr>
          <p:cNvSpPr/>
          <p:nvPr/>
        </p:nvSpPr>
        <p:spPr bwMode="auto">
          <a:xfrm>
            <a:off x="11315559" y="6013166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01AB10D-55F1-4BDF-AAD1-EB189D00BA44}"/>
              </a:ext>
            </a:extLst>
          </p:cNvPr>
          <p:cNvSpPr/>
          <p:nvPr/>
        </p:nvSpPr>
        <p:spPr>
          <a:xfrm>
            <a:off x="1722808" y="1115222"/>
            <a:ext cx="10685170" cy="5611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r>
              <a:rPr lang="uk-UA" sz="2400" dirty="0">
                <a:solidFill>
                  <a:prstClr val="black"/>
                </a:solidFill>
                <a:latin typeface="Calibri"/>
              </a:rPr>
              <a:t>Викидати в окремі контейнери сміття з паперу, пластику, металу, скла.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endParaRPr lang="en-US" sz="2400" dirty="0">
              <a:solidFill>
                <a:prstClr val="black"/>
              </a:solidFill>
              <a:latin typeface="Calibri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r>
              <a:rPr lang="uk-UA" sz="2400" dirty="0">
                <a:solidFill>
                  <a:prstClr val="black"/>
                </a:solidFill>
                <a:latin typeface="Calibri"/>
              </a:rPr>
              <a:t>Здавати папір та інше на пункти переробки.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endParaRPr lang="ru-RU" sz="2400" dirty="0">
              <a:solidFill>
                <a:prstClr val="black"/>
              </a:solidFill>
              <a:latin typeface="Calibri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r>
              <a:rPr lang="uk-UA" sz="2400" dirty="0">
                <a:solidFill>
                  <a:prstClr val="black"/>
                </a:solidFill>
                <a:latin typeface="Calibri"/>
              </a:rPr>
              <a:t>Брати з собою у магазин еко-торбу і не купувати пластикові пакети.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endParaRPr lang="ru-RU" sz="2400" dirty="0">
              <a:solidFill>
                <a:prstClr val="black"/>
              </a:solidFill>
              <a:latin typeface="Calibri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r>
              <a:rPr lang="uk-UA" sz="2400" dirty="0">
                <a:solidFill>
                  <a:prstClr val="black"/>
                </a:solidFill>
                <a:latin typeface="Calibri"/>
              </a:rPr>
              <a:t>Здавати батарейки та енергозберігаючі лампи у спеціальні пункти прийому.</a:t>
            </a:r>
            <a:endParaRPr lang="en-US" sz="2400" dirty="0">
              <a:solidFill>
                <a:prstClr val="black"/>
              </a:solidFill>
              <a:latin typeface="Calibri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endParaRPr lang="en-US" sz="2400" dirty="0">
              <a:solidFill>
                <a:prstClr val="black"/>
              </a:solidFill>
              <a:latin typeface="Calibri"/>
            </a:endParaRPr>
          </a:p>
          <a:p>
            <a:pPr marL="457200" lvl="0" indent="-457200" eaLnBrk="1" hangingPunct="1">
              <a:lnSpc>
                <a:spcPct val="150000"/>
              </a:lnSpc>
              <a:spcBef>
                <a:spcPct val="20000"/>
              </a:spcBef>
              <a:buFont typeface="+mj-lt"/>
              <a:buAutoNum type="arabicPeriod" startAt="7"/>
              <a:defRPr/>
            </a:pPr>
            <a:r>
              <a:rPr lang="uk-UA" sz="2400" dirty="0">
                <a:solidFill>
                  <a:prstClr val="black"/>
                </a:solidFill>
                <a:latin typeface="Calibri"/>
              </a:rPr>
              <a:t>Використовувати багаторазові речі замість одноразових.</a:t>
            </a:r>
            <a:endParaRPr lang="ru-RU" sz="24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97CAB08C-33AD-48A7-9501-60A281E6E2EB}"/>
              </a:ext>
            </a:extLst>
          </p:cNvPr>
          <p:cNvSpPr/>
          <p:nvPr/>
        </p:nvSpPr>
        <p:spPr bwMode="auto">
          <a:xfrm>
            <a:off x="1754892" y="433393"/>
            <a:ext cx="10437108" cy="6945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B529C3CC-90B1-41A1-9444-AC84EABF5949}"/>
              </a:ext>
            </a:extLst>
          </p:cNvPr>
          <p:cNvSpPr/>
          <p:nvPr/>
        </p:nvSpPr>
        <p:spPr>
          <a:xfrm>
            <a:off x="625534" y="407336"/>
            <a:ext cx="113578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>
                <a:latin typeface="+mn-lt"/>
              </a:rPr>
              <a:t>Склади власний план дій. Тепер я можу…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67CB4B7C-D690-45D3-9BA9-3E8DF2C2B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3943" y="3402740"/>
            <a:ext cx="1031874" cy="10324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Graphic 1">
            <a:extLst>
              <a:ext uri="{FF2B5EF4-FFF2-40B4-BE49-F238E27FC236}">
                <a16:creationId xmlns="" xmlns:a16="http://schemas.microsoft.com/office/drawing/2014/main" id="{2E14CBD6-F7DA-43DF-9CF5-AF104C5731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0148" y="4559456"/>
            <a:ext cx="944274" cy="11727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Graphic 18">
            <a:extLst>
              <a:ext uri="{FF2B5EF4-FFF2-40B4-BE49-F238E27FC236}">
                <a16:creationId xmlns="" xmlns:a16="http://schemas.microsoft.com/office/drawing/2014/main" id="{68147DA2-C2BD-41C0-9703-1A37B0ACE7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411" y="1267896"/>
            <a:ext cx="629629" cy="7858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Graphic 19">
            <a:extLst>
              <a:ext uri="{FF2B5EF4-FFF2-40B4-BE49-F238E27FC236}">
                <a16:creationId xmlns="" xmlns:a16="http://schemas.microsoft.com/office/drawing/2014/main" id="{9B473408-0225-47FC-BE2D-AF56438370E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1485" y="1268110"/>
            <a:ext cx="629629" cy="7861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Graphic 20">
            <a:extLst>
              <a:ext uri="{FF2B5EF4-FFF2-40B4-BE49-F238E27FC236}">
                <a16:creationId xmlns="" xmlns:a16="http://schemas.microsoft.com/office/drawing/2014/main" id="{F791543D-1003-42D1-ACFE-3335EB81092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86811" y="1267897"/>
            <a:ext cx="627177" cy="7858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Graphic 21">
            <a:extLst>
              <a:ext uri="{FF2B5EF4-FFF2-40B4-BE49-F238E27FC236}">
                <a16:creationId xmlns="" xmlns:a16="http://schemas.microsoft.com/office/drawing/2014/main" id="{0FF33A19-92F6-4B6B-8DC9-8A866844DCC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7268" y="2286511"/>
            <a:ext cx="1524000" cy="7524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aphic 22">
            <a:extLst>
              <a:ext uri="{FF2B5EF4-FFF2-40B4-BE49-F238E27FC236}">
                <a16:creationId xmlns="" xmlns:a16="http://schemas.microsoft.com/office/drawing/2014/main" id="{A8F9D124-C189-43A3-A069-5391EF9E746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8531" y="5856419"/>
            <a:ext cx="1055891" cy="9023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898">
            <a:extLst>
              <a:ext uri="{FF2B5EF4-FFF2-40B4-BE49-F238E27FC236}">
                <a16:creationId xmlns="" xmlns:a16="http://schemas.microsoft.com/office/drawing/2014/main" id="{9F95A8A4-4728-4DFA-B365-0CBF095BF0F7}"/>
              </a:ext>
            </a:extLst>
          </p:cNvPr>
          <p:cNvSpPr/>
          <p:nvPr/>
        </p:nvSpPr>
        <p:spPr bwMode="auto">
          <a:xfrm>
            <a:off x="876300" y="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2CD1389D-3077-4E88-B7DF-B51CF1690334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8767150A-E717-40CA-A3F8-F6B6F3862A2E}"/>
              </a:ext>
            </a:extLst>
          </p:cNvPr>
          <p:cNvSpPr/>
          <p:nvPr/>
        </p:nvSpPr>
        <p:spPr bwMode="auto">
          <a:xfrm>
            <a:off x="438150" y="-1586"/>
            <a:ext cx="438151" cy="43815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45ECCD6E-3537-4448-A607-92F9E5B19FE8}"/>
              </a:ext>
            </a:extLst>
          </p:cNvPr>
          <p:cNvSpPr/>
          <p:nvPr/>
        </p:nvSpPr>
        <p:spPr bwMode="auto">
          <a:xfrm>
            <a:off x="1312999" y="0"/>
            <a:ext cx="438151" cy="4365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40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01AB10D-55F1-4BDF-AAD1-EB189D00BA44}"/>
              </a:ext>
            </a:extLst>
          </p:cNvPr>
          <p:cNvSpPr/>
          <p:nvPr/>
        </p:nvSpPr>
        <p:spPr>
          <a:xfrm>
            <a:off x="1767111" y="1115222"/>
            <a:ext cx="98955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r>
              <a:rPr lang="ru-RU" altLang="ru-RU" sz="2400" dirty="0">
                <a:latin typeface="+mn-lt"/>
                <a:cs typeface="Arial" charset="0"/>
              </a:rPr>
              <a:t>Закручувати кран у той час, коли дійсно не </a:t>
            </a:r>
            <a:r>
              <a:rPr lang="ru-RU" altLang="ru-RU" sz="2400" dirty="0" err="1">
                <a:latin typeface="+mn-lt"/>
                <a:cs typeface="Arial" charset="0"/>
              </a:rPr>
              <a:t>використовую</a:t>
            </a:r>
            <a:r>
              <a:rPr lang="ru-RU" altLang="ru-RU" sz="2400" dirty="0">
                <a:latin typeface="+mn-lt"/>
                <a:cs typeface="Arial" charset="0"/>
              </a:rPr>
              <a:t> воду.</a:t>
            </a:r>
            <a:endParaRPr lang="en-US" altLang="ru-RU" sz="2400" dirty="0">
              <a:latin typeface="+mn-lt"/>
              <a:cs typeface="Arial" charset="0"/>
            </a:endParaRPr>
          </a:p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endParaRPr lang="ru-RU" altLang="ru-RU" sz="2400" dirty="0">
              <a:latin typeface="+mn-lt"/>
              <a:cs typeface="Arial" charset="0"/>
            </a:endParaRPr>
          </a:p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endParaRPr lang="ru-RU" altLang="ru-RU" sz="2400" dirty="0">
              <a:latin typeface="+mn-lt"/>
              <a:cs typeface="Arial" charset="0"/>
            </a:endParaRPr>
          </a:p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r>
              <a:rPr lang="uk-UA" sz="2400" dirty="0">
                <a:latin typeface="+mn-lt"/>
              </a:rPr>
              <a:t>Митися під душем замість ванної.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endParaRPr lang="uk-UA" sz="2400" dirty="0">
              <a:latin typeface="+mn-lt"/>
            </a:endParaRPr>
          </a:p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endParaRPr lang="uk-UA" sz="2400" dirty="0">
              <a:latin typeface="+mn-lt"/>
            </a:endParaRPr>
          </a:p>
          <a:p>
            <a:pPr marL="457200" lvl="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r>
              <a:rPr lang="uk-UA" sz="2400" dirty="0">
                <a:latin typeface="+mn-lt"/>
              </a:rPr>
              <a:t>Привертати увагу дорослих до протікання кранів для води у ванній кімнаті і туалеті для їх усунення. </a:t>
            </a:r>
            <a:endParaRPr lang="en-US" sz="2400" dirty="0">
              <a:latin typeface="+mn-lt"/>
            </a:endParaRPr>
          </a:p>
          <a:p>
            <a:pPr marL="457200" lvl="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endParaRPr lang="uk-UA" sz="2400" dirty="0">
              <a:latin typeface="+mn-lt"/>
            </a:endParaRPr>
          </a:p>
          <a:p>
            <a:pPr marL="457200" lvl="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endParaRPr lang="uk-UA" sz="2400" dirty="0">
              <a:latin typeface="+mn-lt"/>
            </a:endParaRPr>
          </a:p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r>
              <a:rPr lang="uk-UA" sz="2400" dirty="0">
                <a:latin typeface="+mn-lt"/>
              </a:rPr>
              <a:t>Зменшити витрати миючих і засобів особистої гігієни.  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endParaRPr lang="en-US" sz="2400" dirty="0">
              <a:latin typeface="+mn-lt"/>
            </a:endParaRPr>
          </a:p>
          <a:p>
            <a:pPr marL="45720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endParaRPr lang="uk-UA" sz="2400" dirty="0">
              <a:latin typeface="+mn-lt"/>
            </a:endParaRPr>
          </a:p>
          <a:p>
            <a:pPr marL="457200" lvl="0" indent="-457200">
              <a:spcBef>
                <a:spcPts val="100"/>
              </a:spcBef>
              <a:spcAft>
                <a:spcPts val="100"/>
              </a:spcAft>
              <a:buFont typeface="+mj-lt"/>
              <a:buAutoNum type="arabicPeriod" startAt="12"/>
              <a:defRPr/>
            </a:pPr>
            <a:r>
              <a:rPr lang="uk-UA" sz="2400" dirty="0">
                <a:latin typeface="+mn-lt"/>
              </a:rPr>
              <a:t>Мити продукти і посуд в мисці, а потім ополіскувати у проточній воді.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9982203-35B6-4C7F-9E55-DAC180F45CCE}"/>
              </a:ext>
            </a:extLst>
          </p:cNvPr>
          <p:cNvSpPr/>
          <p:nvPr/>
        </p:nvSpPr>
        <p:spPr bwMode="auto">
          <a:xfrm>
            <a:off x="1754892" y="432465"/>
            <a:ext cx="10437108" cy="6945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85C6B9C3-56C0-4EFE-B1F4-BAB81C870AEE}"/>
              </a:ext>
            </a:extLst>
          </p:cNvPr>
          <p:cNvSpPr/>
          <p:nvPr/>
        </p:nvSpPr>
        <p:spPr>
          <a:xfrm>
            <a:off x="625534" y="407336"/>
            <a:ext cx="113578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>
                <a:latin typeface="+mn-lt"/>
              </a:rPr>
              <a:t>Склади власний план дій. Тепер я можу…</a:t>
            </a:r>
            <a:endParaRPr lang="ru-RU" altLang="ru-RU" sz="4000" dirty="0">
              <a:latin typeface="+mn-lt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="" xmlns:a16="http://schemas.microsoft.com/office/drawing/2014/main" id="{112028D7-A624-4909-B603-38B614D8F4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906087">
            <a:off x="569858" y="1915788"/>
            <a:ext cx="740863" cy="15058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Graphic 1">
            <a:extLst>
              <a:ext uri="{FF2B5EF4-FFF2-40B4-BE49-F238E27FC236}">
                <a16:creationId xmlns="" xmlns:a16="http://schemas.microsoft.com/office/drawing/2014/main" id="{95382E32-4BA2-4EFE-B916-802397E28F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5605" y="3201603"/>
            <a:ext cx="1129147" cy="11416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Graphic 2">
            <a:extLst>
              <a:ext uri="{FF2B5EF4-FFF2-40B4-BE49-F238E27FC236}">
                <a16:creationId xmlns="" xmlns:a16="http://schemas.microsoft.com/office/drawing/2014/main" id="{A162987D-9D81-4DC2-B1AB-FD6D2BAAD32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1503" y="863512"/>
            <a:ext cx="1214611" cy="9461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Graphic 21">
            <a:extLst>
              <a:ext uri="{FF2B5EF4-FFF2-40B4-BE49-F238E27FC236}">
                <a16:creationId xmlns="" xmlns:a16="http://schemas.microsoft.com/office/drawing/2014/main" id="{471079DD-62A8-41C9-955F-4514F50D1FB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7389" y="4343227"/>
            <a:ext cx="685800" cy="1066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aphic 22">
            <a:extLst>
              <a:ext uri="{FF2B5EF4-FFF2-40B4-BE49-F238E27FC236}">
                <a16:creationId xmlns="" xmlns:a16="http://schemas.microsoft.com/office/drawing/2014/main" id="{6F4D1060-7D38-409E-8AB1-236E89D75A1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9191" y="5527239"/>
            <a:ext cx="1214611" cy="1154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898">
            <a:extLst>
              <a:ext uri="{FF2B5EF4-FFF2-40B4-BE49-F238E27FC236}">
                <a16:creationId xmlns="" xmlns:a16="http://schemas.microsoft.com/office/drawing/2014/main" id="{0AAF8565-E013-45DF-A3C3-714DDCEACE96}"/>
              </a:ext>
            </a:extLst>
          </p:cNvPr>
          <p:cNvSpPr/>
          <p:nvPr/>
        </p:nvSpPr>
        <p:spPr bwMode="auto">
          <a:xfrm>
            <a:off x="876300" y="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29E9567F-CDFB-4A2E-9A71-643BF284F04C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7777735E-1C40-440E-AF9F-FD7A9DA8E82E}"/>
              </a:ext>
            </a:extLst>
          </p:cNvPr>
          <p:cNvSpPr/>
          <p:nvPr/>
        </p:nvSpPr>
        <p:spPr bwMode="auto">
          <a:xfrm>
            <a:off x="438150" y="-1586"/>
            <a:ext cx="438151" cy="43815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125645F5-DD71-4D6A-8C71-6734B6692491}"/>
              </a:ext>
            </a:extLst>
          </p:cNvPr>
          <p:cNvSpPr/>
          <p:nvPr/>
        </p:nvSpPr>
        <p:spPr bwMode="auto">
          <a:xfrm>
            <a:off x="1312999" y="0"/>
            <a:ext cx="438151" cy="4365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401AB10D-55F1-4BDF-AAD1-EB189D00BA44}"/>
              </a:ext>
            </a:extLst>
          </p:cNvPr>
          <p:cNvSpPr/>
          <p:nvPr/>
        </p:nvSpPr>
        <p:spPr>
          <a:xfrm>
            <a:off x="1760885" y="1102578"/>
            <a:ext cx="1066896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17"/>
              <a:defRPr/>
            </a:pPr>
            <a:r>
              <a:rPr lang="ru-RU" altLang="ru-RU" sz="2300" dirty="0">
                <a:latin typeface="+mn-lt"/>
                <a:cs typeface="Arial" charset="0"/>
              </a:rPr>
              <a:t>Вимикати світло кожного разу, коли виходжу з помешкання.</a:t>
            </a:r>
            <a:endParaRPr lang="en-US" altLang="ru-RU" sz="2300" dirty="0">
              <a:latin typeface="+mn-lt"/>
              <a:cs typeface="Arial" charset="0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endParaRPr lang="en-US" altLang="ru-RU" sz="2300" dirty="0">
              <a:latin typeface="+mn-lt"/>
              <a:cs typeface="Arial" charset="0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endParaRPr lang="ru-RU" altLang="ru-RU" sz="2300" dirty="0">
              <a:latin typeface="+mn-lt"/>
              <a:cs typeface="Arial" charset="0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r>
              <a:rPr lang="uk-UA" sz="2300" dirty="0">
                <a:latin typeface="+mn-lt"/>
              </a:rPr>
              <a:t>Підключати прилади до мережі живлення і повністю вимикати їх, коли вони </a:t>
            </a:r>
            <a:r>
              <a:rPr lang="en-US" sz="2300" dirty="0">
                <a:latin typeface="+mn-lt"/>
              </a:rPr>
              <a:t>        </a:t>
            </a:r>
            <a:r>
              <a:rPr lang="uk-UA" sz="2300" dirty="0">
                <a:latin typeface="+mn-lt"/>
              </a:rPr>
              <a:t>не використовуються.</a:t>
            </a:r>
            <a:endParaRPr lang="en-US" sz="2300" dirty="0">
              <a:latin typeface="+mn-lt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endParaRPr lang="en-US" sz="2300" dirty="0">
              <a:latin typeface="+mn-lt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endParaRPr lang="uk-UA" sz="2300" dirty="0">
              <a:latin typeface="+mn-lt"/>
            </a:endParaRPr>
          </a:p>
          <a:p>
            <a:pPr marL="457200" lvl="0" indent="-457200">
              <a:buFont typeface="+mj-lt"/>
              <a:buAutoNum type="arabicPeriod" startAt="17"/>
              <a:defRPr/>
            </a:pPr>
            <a:r>
              <a:rPr lang="uk-UA" sz="2300" dirty="0">
                <a:latin typeface="+mn-lt"/>
              </a:rPr>
              <a:t>Користуватися велосипедом, ходити пішки або їздити громадським транспортом.</a:t>
            </a:r>
            <a:endParaRPr lang="en-US" sz="2300" dirty="0">
              <a:latin typeface="+mn-lt"/>
            </a:endParaRPr>
          </a:p>
          <a:p>
            <a:pPr marL="457200" lvl="0" indent="-457200">
              <a:buFont typeface="+mj-lt"/>
              <a:buAutoNum type="arabicPeriod" startAt="17"/>
              <a:defRPr/>
            </a:pPr>
            <a:endParaRPr lang="en-US" sz="2300" dirty="0">
              <a:latin typeface="+mn-lt"/>
            </a:endParaRPr>
          </a:p>
          <a:p>
            <a:pPr marL="457200" lvl="0" indent="-457200">
              <a:buFont typeface="+mj-lt"/>
              <a:buAutoNum type="arabicPeriod" startAt="17"/>
              <a:defRPr/>
            </a:pPr>
            <a:endParaRPr lang="uk-UA" sz="2300" dirty="0">
              <a:latin typeface="+mn-lt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r>
              <a:rPr lang="uk-UA" sz="2300" dirty="0">
                <a:latin typeface="+mn-lt"/>
              </a:rPr>
              <a:t>Замінити старі лампи освітлення на енергоефективні.</a:t>
            </a:r>
            <a:endParaRPr lang="en-US" sz="2300" dirty="0">
              <a:latin typeface="+mn-lt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endParaRPr lang="en-US" sz="2300" dirty="0">
              <a:latin typeface="+mn-lt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endParaRPr lang="uk-UA" sz="2300" dirty="0">
              <a:latin typeface="+mn-lt"/>
            </a:endParaRPr>
          </a:p>
          <a:p>
            <a:pPr marL="457200" indent="-457200">
              <a:buFont typeface="+mj-lt"/>
              <a:buAutoNum type="arabicPeriod" startAt="17"/>
              <a:defRPr/>
            </a:pPr>
            <a:r>
              <a:rPr lang="uk-UA" sz="2300" dirty="0">
                <a:latin typeface="+mn-lt"/>
              </a:rPr>
              <a:t>Протирати вікна і прилади від пилу, щоб отримувати більше світла, не витрачаючи зайвої енергії.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C07C712-C8B5-4E39-BA8E-BA24FAC912C2}"/>
              </a:ext>
            </a:extLst>
          </p:cNvPr>
          <p:cNvSpPr/>
          <p:nvPr/>
        </p:nvSpPr>
        <p:spPr bwMode="auto">
          <a:xfrm>
            <a:off x="1751149" y="436565"/>
            <a:ext cx="10437108" cy="6945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2F9DB70A-E527-4D09-9BDA-6B8B09402560}"/>
              </a:ext>
            </a:extLst>
          </p:cNvPr>
          <p:cNvSpPr/>
          <p:nvPr/>
        </p:nvSpPr>
        <p:spPr>
          <a:xfrm>
            <a:off x="625534" y="407336"/>
            <a:ext cx="113578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>
                <a:latin typeface="+mn-lt"/>
              </a:rPr>
              <a:t>Склади власний план дій. Тепер я можу…</a:t>
            </a:r>
          </a:p>
        </p:txBody>
      </p:sp>
      <p:sp>
        <p:nvSpPr>
          <p:cNvPr id="13" name="Rectangle 898">
            <a:extLst>
              <a:ext uri="{FF2B5EF4-FFF2-40B4-BE49-F238E27FC236}">
                <a16:creationId xmlns="" xmlns:a16="http://schemas.microsoft.com/office/drawing/2014/main" id="{895240C5-9F24-4943-B744-A9C9DD773794}"/>
              </a:ext>
            </a:extLst>
          </p:cNvPr>
          <p:cNvSpPr/>
          <p:nvPr/>
        </p:nvSpPr>
        <p:spPr bwMode="auto">
          <a:xfrm>
            <a:off x="876300" y="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115274DA-17D7-4DA7-AABF-1A3A86D10385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C6CD3BA5-83FB-47C1-96E6-769E64DC1CA8}"/>
              </a:ext>
            </a:extLst>
          </p:cNvPr>
          <p:cNvSpPr/>
          <p:nvPr/>
        </p:nvSpPr>
        <p:spPr bwMode="auto">
          <a:xfrm>
            <a:off x="438150" y="-1586"/>
            <a:ext cx="438151" cy="43815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2742430-62BA-4973-8FBD-991255F22070}"/>
              </a:ext>
            </a:extLst>
          </p:cNvPr>
          <p:cNvSpPr/>
          <p:nvPr/>
        </p:nvSpPr>
        <p:spPr bwMode="auto">
          <a:xfrm>
            <a:off x="1312999" y="0"/>
            <a:ext cx="438151" cy="4365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="" xmlns:a16="http://schemas.microsoft.com/office/drawing/2014/main" id="{750330E1-ADC5-419A-A485-E7610843E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1147" y="976228"/>
            <a:ext cx="1064670" cy="11117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Graphic 17">
            <a:extLst>
              <a:ext uri="{FF2B5EF4-FFF2-40B4-BE49-F238E27FC236}">
                <a16:creationId xmlns="" xmlns:a16="http://schemas.microsoft.com/office/drawing/2014/main" id="{875501B3-C668-4F71-B917-874777622D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7116" y="2338610"/>
            <a:ext cx="1078367" cy="975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Graphic 18">
            <a:extLst>
              <a:ext uri="{FF2B5EF4-FFF2-40B4-BE49-F238E27FC236}">
                <a16:creationId xmlns="" xmlns:a16="http://schemas.microsoft.com/office/drawing/2014/main" id="{AEA6D93A-2CFA-4031-9156-19FC7DE27F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2232" y="4726901"/>
            <a:ext cx="1325157" cy="975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Graphic 19">
            <a:extLst>
              <a:ext uri="{FF2B5EF4-FFF2-40B4-BE49-F238E27FC236}">
                <a16:creationId xmlns="" xmlns:a16="http://schemas.microsoft.com/office/drawing/2014/main" id="{F7B72885-AACF-4940-9E17-35D1F54E252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74570" y="3564954"/>
            <a:ext cx="1580322" cy="9112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Graphic 22">
            <a:extLst>
              <a:ext uri="{FF2B5EF4-FFF2-40B4-BE49-F238E27FC236}">
                <a16:creationId xmlns="" xmlns:a16="http://schemas.microsoft.com/office/drawing/2014/main" id="{DFBF95CD-B084-4C76-80B9-DC893ED96CD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6138" y="5881772"/>
            <a:ext cx="1580322" cy="8947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841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A89B33B-2637-4C06-8E21-C8E32FC978D5}"/>
              </a:ext>
            </a:extLst>
          </p:cNvPr>
          <p:cNvSpPr/>
          <p:nvPr/>
        </p:nvSpPr>
        <p:spPr bwMode="auto">
          <a:xfrm>
            <a:off x="3061073" y="436565"/>
            <a:ext cx="9120365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1025" y="237697"/>
            <a:ext cx="8166100" cy="1325563"/>
          </a:xfrm>
        </p:spPr>
        <p:txBody>
          <a:bodyPr/>
          <a:lstStyle/>
          <a:p>
            <a:r>
              <a:rPr lang="uk-UA" sz="4000" dirty="0">
                <a:latin typeface="+mn-lt"/>
              </a:rPr>
              <a:t>Як бути відповідальним споживачем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1025" y="1004460"/>
            <a:ext cx="7594600" cy="2047875"/>
          </a:xfrm>
        </p:spPr>
        <p:txBody>
          <a:bodyPr/>
          <a:lstStyle/>
          <a:p>
            <a:pPr marL="0" indent="0">
              <a:lnSpc>
                <a:spcPct val="300000"/>
              </a:lnSpc>
              <a:buNone/>
            </a:pPr>
            <a:r>
              <a:rPr lang="uk-UA"/>
              <a:t>Розумно </a:t>
            </a:r>
            <a:r>
              <a:rPr lang="uk-UA" dirty="0"/>
              <a:t>здійснювати покупки.</a:t>
            </a:r>
          </a:p>
          <a:p>
            <a:pPr marL="0" indent="0">
              <a:lnSpc>
                <a:spcPct val="300000"/>
              </a:lnSpc>
              <a:buNone/>
            </a:pPr>
            <a:r>
              <a:rPr lang="uk-UA"/>
              <a:t>Розумно </a:t>
            </a:r>
            <a:r>
              <a:rPr lang="uk-UA" dirty="0"/>
              <a:t>поводитися з відходами.</a:t>
            </a:r>
          </a:p>
          <a:p>
            <a:pPr marL="0" indent="0">
              <a:lnSpc>
                <a:spcPct val="300000"/>
              </a:lnSpc>
              <a:buNone/>
            </a:pPr>
            <a:r>
              <a:rPr lang="uk-UA"/>
              <a:t>Розумно </a:t>
            </a:r>
            <a:r>
              <a:rPr lang="uk-UA" dirty="0"/>
              <a:t>використовувати електроенергію.</a:t>
            </a:r>
          </a:p>
          <a:p>
            <a:pPr marL="0" indent="0">
              <a:lnSpc>
                <a:spcPct val="300000"/>
              </a:lnSpc>
              <a:buNone/>
            </a:pPr>
            <a:r>
              <a:rPr lang="uk-UA"/>
              <a:t>Розумно </a:t>
            </a:r>
            <a:r>
              <a:rPr lang="uk-UA" dirty="0"/>
              <a:t>використовувати воду.</a:t>
            </a:r>
          </a:p>
        </p:txBody>
      </p:sp>
      <p:sp>
        <p:nvSpPr>
          <p:cNvPr id="8" name="Rectangle 898">
            <a:extLst>
              <a:ext uri="{FF2B5EF4-FFF2-40B4-BE49-F238E27FC236}">
                <a16:creationId xmlns="" xmlns:a16="http://schemas.microsoft.com/office/drawing/2014/main" id="{1605E887-5A45-43EF-A0A1-79FD0F3B088C}"/>
              </a:ext>
            </a:extLst>
          </p:cNvPr>
          <p:cNvSpPr/>
          <p:nvPr/>
        </p:nvSpPr>
        <p:spPr bwMode="auto">
          <a:xfrm>
            <a:off x="876299" y="0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7B04AAD-CB4F-4989-A181-0076DCD89262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94B6840-CB5F-4488-96B6-FB64DF23526F}"/>
              </a:ext>
            </a:extLst>
          </p:cNvPr>
          <p:cNvSpPr/>
          <p:nvPr/>
        </p:nvSpPr>
        <p:spPr bwMode="auto">
          <a:xfrm>
            <a:off x="438150" y="-9522"/>
            <a:ext cx="438151" cy="4460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2429C28C-098B-458C-93EA-1559C58EEB89}"/>
              </a:ext>
            </a:extLst>
          </p:cNvPr>
          <p:cNvSpPr/>
          <p:nvPr/>
        </p:nvSpPr>
        <p:spPr bwMode="auto">
          <a:xfrm>
            <a:off x="1311800" y="0"/>
            <a:ext cx="438151" cy="438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2" name="Rectangle 898">
            <a:extLst>
              <a:ext uri="{FF2B5EF4-FFF2-40B4-BE49-F238E27FC236}">
                <a16:creationId xmlns="" xmlns:a16="http://schemas.microsoft.com/office/drawing/2014/main" id="{923E7735-F31B-449D-A4F4-87973A3A6A0F}"/>
              </a:ext>
            </a:extLst>
          </p:cNvPr>
          <p:cNvSpPr/>
          <p:nvPr/>
        </p:nvSpPr>
        <p:spPr bwMode="auto">
          <a:xfrm>
            <a:off x="2624894" y="0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1F599623-C745-4D3C-BDFD-04A4BAA04BBE}"/>
              </a:ext>
            </a:extLst>
          </p:cNvPr>
          <p:cNvSpPr/>
          <p:nvPr/>
        </p:nvSpPr>
        <p:spPr bwMode="auto">
          <a:xfrm>
            <a:off x="1749949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A06817C-13C8-4847-ACE8-50CD08F4D371}"/>
              </a:ext>
            </a:extLst>
          </p:cNvPr>
          <p:cNvSpPr/>
          <p:nvPr/>
        </p:nvSpPr>
        <p:spPr bwMode="auto">
          <a:xfrm>
            <a:off x="2187423" y="-9522"/>
            <a:ext cx="438151" cy="4460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="" xmlns:a16="http://schemas.microsoft.com/office/drawing/2014/main" id="{816273A7-18D8-4DFB-AD8D-A7C1F5DDD8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4668" y="1353105"/>
            <a:ext cx="1258722" cy="959581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="" xmlns:a16="http://schemas.microsoft.com/office/drawing/2014/main" id="{B419C288-C0AC-433C-BD83-FB44CCC257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873" y="4204686"/>
            <a:ext cx="1241517" cy="11232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Graphic 18">
            <a:extLst>
              <a:ext uri="{FF2B5EF4-FFF2-40B4-BE49-F238E27FC236}">
                <a16:creationId xmlns="" xmlns:a16="http://schemas.microsoft.com/office/drawing/2014/main" id="{49ADEEE4-51D4-4247-9BFD-CAC67D6E5B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56383" y="2738620"/>
            <a:ext cx="1142123" cy="10633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Graphic 19">
            <a:extLst>
              <a:ext uri="{FF2B5EF4-FFF2-40B4-BE49-F238E27FC236}">
                <a16:creationId xmlns="" xmlns:a16="http://schemas.microsoft.com/office/drawing/2014/main" id="{25C81852-67E5-4CE1-B9E9-68E8A2191C3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341644" y="5532469"/>
            <a:ext cx="853690" cy="112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31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602892A-1AA0-4F75-95BF-1EAF46FCE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6578"/>
            <a:ext cx="10515600" cy="463038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/>
              <a:t>Анімаційний</a:t>
            </a:r>
            <a:r>
              <a:rPr lang="ru-RU" dirty="0"/>
              <a:t> </a:t>
            </a:r>
            <a:r>
              <a:rPr lang="ru-RU" dirty="0" err="1"/>
              <a:t>фільм</a:t>
            </a:r>
            <a:r>
              <a:rPr lang="ru-RU" dirty="0"/>
              <a:t> «</a:t>
            </a:r>
            <a:r>
              <a:rPr lang="ru-RU" dirty="0" err="1"/>
              <a:t>Суспільство</a:t>
            </a:r>
            <a:r>
              <a:rPr lang="ru-RU" dirty="0"/>
              <a:t> </a:t>
            </a:r>
            <a:r>
              <a:rPr lang="ru-RU" dirty="0" err="1"/>
              <a:t>споживання</a:t>
            </a:r>
            <a:r>
              <a:rPr lang="ru-RU" dirty="0"/>
              <a:t>»,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3 </a:t>
            </a:r>
            <a:r>
              <a:rPr lang="ru-RU" dirty="0" err="1"/>
              <a:t>хв</a:t>
            </a:r>
            <a:r>
              <a:rPr lang="ru-RU" dirty="0"/>
              <a:t>. 08 сек., </a:t>
            </a:r>
            <a:r>
              <a:rPr lang="ru-RU" dirty="0" err="1"/>
              <a:t>російською</a:t>
            </a:r>
            <a:r>
              <a:rPr lang="ru-RU" dirty="0"/>
              <a:t> </a:t>
            </a:r>
            <a:r>
              <a:rPr lang="ru-RU" dirty="0" err="1"/>
              <a:t>мовою</a:t>
            </a:r>
            <a:r>
              <a:rPr lang="ru-RU" dirty="0"/>
              <a:t>.</a:t>
            </a:r>
          </a:p>
          <a:p>
            <a:pPr marL="0" indent="0" algn="ctr">
              <a:buNone/>
            </a:pPr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www.youtube.com/watch?v=Xvmb_LyIxAE&amp;feature=youtu.be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0" name="Rectangle 25">
            <a:extLst>
              <a:ext uri="{FF2B5EF4-FFF2-40B4-BE49-F238E27FC236}">
                <a16:creationId xmlns="" xmlns:a16="http://schemas.microsoft.com/office/drawing/2014/main" id="{2670E16E-9C13-4B45-B07C-E82FAF78527F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26">
            <a:extLst>
              <a:ext uri="{FF2B5EF4-FFF2-40B4-BE49-F238E27FC236}">
                <a16:creationId xmlns="" xmlns:a16="http://schemas.microsoft.com/office/drawing/2014/main" id="{91FE6DDC-6388-49A9-90BD-49683FBB468F}"/>
              </a:ext>
            </a:extLst>
          </p:cNvPr>
          <p:cNvSpPr/>
          <p:nvPr/>
        </p:nvSpPr>
        <p:spPr>
          <a:xfrm>
            <a:off x="555318" y="361497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 smtClean="0">
                <a:latin typeface="+mn-lt"/>
              </a:rPr>
              <a:t>Додаткові матеріали</a:t>
            </a:r>
            <a:endParaRPr lang="uk-UA" sz="4000" dirty="0">
              <a:latin typeface="+mn-lt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="" xmlns:a16="http://schemas.microsoft.com/office/drawing/2014/main" id="{88B82474-5654-43AE-B428-A64A65B9F383}"/>
              </a:ext>
            </a:extLst>
          </p:cNvPr>
          <p:cNvSpPr/>
          <p:nvPr/>
        </p:nvSpPr>
        <p:spPr bwMode="auto">
          <a:xfrm>
            <a:off x="16" y="6440488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="" xmlns:a16="http://schemas.microsoft.com/office/drawing/2014/main" id="{38D9937F-C202-420D-A544-76FDD17391DD}"/>
              </a:ext>
            </a:extLst>
          </p:cNvPr>
          <p:cNvSpPr/>
          <p:nvPr/>
        </p:nvSpPr>
        <p:spPr bwMode="auto">
          <a:xfrm>
            <a:off x="11753897" y="6440488"/>
            <a:ext cx="438087" cy="417512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4" name="Rectangle 898">
            <a:extLst>
              <a:ext uri="{FF2B5EF4-FFF2-40B4-BE49-F238E27FC236}">
                <a16:creationId xmlns="" xmlns:a16="http://schemas.microsoft.com/office/drawing/2014/main" id="{D09BED6E-61E6-4800-9797-E652EA0CEDEA}"/>
              </a:ext>
            </a:extLst>
          </p:cNvPr>
          <p:cNvSpPr/>
          <p:nvPr/>
        </p:nvSpPr>
        <p:spPr bwMode="auto">
          <a:xfrm>
            <a:off x="11753897" y="-1746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161A96EA-7B9F-4CD9-9504-197100F700A1}"/>
              </a:ext>
            </a:extLst>
          </p:cNvPr>
          <p:cNvSpPr/>
          <p:nvPr/>
        </p:nvSpPr>
        <p:spPr bwMode="auto">
          <a:xfrm>
            <a:off x="11315559" y="6013166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17" name="Рисунок 16"/>
          <p:cNvPicPr/>
          <p:nvPr/>
        </p:nvPicPr>
        <p:blipFill>
          <a:blip r:embed="rId3"/>
          <a:stretch>
            <a:fillRect/>
          </a:stretch>
        </p:blipFill>
        <p:spPr>
          <a:xfrm>
            <a:off x="4470401" y="3454400"/>
            <a:ext cx="2923824" cy="298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7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602892A-1AA0-4F75-95BF-1EAF46FCE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6578"/>
            <a:ext cx="10515600" cy="463038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/>
              <a:t>Відеогляд</a:t>
            </a:r>
            <a:r>
              <a:rPr lang="ru-RU" dirty="0"/>
              <a:t> книги Жана </a:t>
            </a:r>
            <a:r>
              <a:rPr lang="ru-RU" dirty="0" err="1"/>
              <a:t>Бодрійяра</a:t>
            </a:r>
            <a:r>
              <a:rPr lang="ru-RU" dirty="0"/>
              <a:t> </a:t>
            </a:r>
            <a:r>
              <a:rPr lang="ru-RU" dirty="0" smtClean="0"/>
              <a:t>«</a:t>
            </a:r>
            <a:r>
              <a:rPr lang="ru-RU" dirty="0" err="1" smtClean="0"/>
              <a:t>Суспільство</a:t>
            </a:r>
            <a:r>
              <a:rPr lang="ru-RU" dirty="0" smtClean="0"/>
              <a:t> </a:t>
            </a:r>
            <a:r>
              <a:rPr lang="ru-RU" dirty="0" err="1" smtClean="0"/>
              <a:t>споживання</a:t>
            </a:r>
            <a:r>
              <a:rPr lang="ru-RU" dirty="0" smtClean="0"/>
              <a:t>»,</a:t>
            </a:r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8 </a:t>
            </a:r>
            <a:r>
              <a:rPr lang="ru-RU" dirty="0" err="1"/>
              <a:t>хв</a:t>
            </a:r>
            <a:r>
              <a:rPr lang="ru-RU" dirty="0"/>
              <a:t>. 32 сек., </a:t>
            </a:r>
            <a:r>
              <a:rPr lang="ru-RU" dirty="0" err="1"/>
              <a:t>російською</a:t>
            </a:r>
            <a:r>
              <a:rPr lang="ru-RU" dirty="0"/>
              <a:t> </a:t>
            </a:r>
            <a:r>
              <a:rPr lang="ru-RU" dirty="0" err="1"/>
              <a:t>мовою</a:t>
            </a:r>
            <a:r>
              <a:rPr lang="ru-RU" dirty="0"/>
              <a:t>.</a:t>
            </a:r>
          </a:p>
          <a:p>
            <a:pPr marL="0" indent="0" algn="ctr">
              <a:buNone/>
            </a:pPr>
            <a:r>
              <a:rPr lang="ru-RU" dirty="0">
                <a:hlinkClick r:id="rId2"/>
              </a:rPr>
              <a:t>https://</a:t>
            </a:r>
            <a:r>
              <a:rPr lang="ru-RU" dirty="0" smtClean="0">
                <a:hlinkClick r:id="rId2"/>
              </a:rPr>
              <a:t>youtu.be/8i4ux0FRTk8</a:t>
            </a:r>
            <a:r>
              <a:rPr lang="ru-RU" dirty="0" smtClean="0"/>
              <a:t> 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> </a:t>
            </a:r>
          </a:p>
        </p:txBody>
      </p:sp>
      <p:sp>
        <p:nvSpPr>
          <p:cNvPr id="10" name="Rectangle 25">
            <a:extLst>
              <a:ext uri="{FF2B5EF4-FFF2-40B4-BE49-F238E27FC236}">
                <a16:creationId xmlns="" xmlns:a16="http://schemas.microsoft.com/office/drawing/2014/main" id="{2670E16E-9C13-4B45-B07C-E82FAF78527F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26">
            <a:extLst>
              <a:ext uri="{FF2B5EF4-FFF2-40B4-BE49-F238E27FC236}">
                <a16:creationId xmlns="" xmlns:a16="http://schemas.microsoft.com/office/drawing/2014/main" id="{91FE6DDC-6388-49A9-90BD-49683FBB468F}"/>
              </a:ext>
            </a:extLst>
          </p:cNvPr>
          <p:cNvSpPr/>
          <p:nvPr/>
        </p:nvSpPr>
        <p:spPr>
          <a:xfrm>
            <a:off x="555318" y="361497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 smtClean="0">
                <a:latin typeface="+mn-lt"/>
              </a:rPr>
              <a:t>Додаткові матеріали</a:t>
            </a:r>
            <a:endParaRPr lang="uk-UA" sz="4000" dirty="0">
              <a:latin typeface="+mn-lt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="" xmlns:a16="http://schemas.microsoft.com/office/drawing/2014/main" id="{88B82474-5654-43AE-B428-A64A65B9F383}"/>
              </a:ext>
            </a:extLst>
          </p:cNvPr>
          <p:cNvSpPr/>
          <p:nvPr/>
        </p:nvSpPr>
        <p:spPr bwMode="auto">
          <a:xfrm>
            <a:off x="16" y="6440488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="" xmlns:a16="http://schemas.microsoft.com/office/drawing/2014/main" id="{38D9937F-C202-420D-A544-76FDD17391DD}"/>
              </a:ext>
            </a:extLst>
          </p:cNvPr>
          <p:cNvSpPr/>
          <p:nvPr/>
        </p:nvSpPr>
        <p:spPr bwMode="auto">
          <a:xfrm>
            <a:off x="11753897" y="6440488"/>
            <a:ext cx="438087" cy="417512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4" name="Rectangle 898">
            <a:extLst>
              <a:ext uri="{FF2B5EF4-FFF2-40B4-BE49-F238E27FC236}">
                <a16:creationId xmlns="" xmlns:a16="http://schemas.microsoft.com/office/drawing/2014/main" id="{D09BED6E-61E6-4800-9797-E652EA0CEDEA}"/>
              </a:ext>
            </a:extLst>
          </p:cNvPr>
          <p:cNvSpPr/>
          <p:nvPr/>
        </p:nvSpPr>
        <p:spPr bwMode="auto">
          <a:xfrm>
            <a:off x="11753897" y="-1746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161A96EA-7B9F-4CD9-9504-197100F700A1}"/>
              </a:ext>
            </a:extLst>
          </p:cNvPr>
          <p:cNvSpPr/>
          <p:nvPr/>
        </p:nvSpPr>
        <p:spPr bwMode="auto">
          <a:xfrm>
            <a:off x="11315559" y="6013166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16" name="Рисунок 15" descr="http://qrcoder.ru/code/?https%3A%2F%2Fyoutu.be%2F8i4ux0FRTk8&amp;4&amp;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244" y="3150837"/>
            <a:ext cx="3217334" cy="3289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237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602892A-1AA0-4F75-95BF-1EAF46FCE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6578"/>
            <a:ext cx="10515600" cy="463038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err="1"/>
              <a:t>Вебсторінка</a:t>
            </a:r>
            <a:r>
              <a:rPr lang="ru-RU" dirty="0"/>
              <a:t> </a:t>
            </a:r>
            <a:r>
              <a:rPr lang="en-US" dirty="0"/>
              <a:t>WWF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глобальної</a:t>
            </a:r>
            <a:r>
              <a:rPr lang="ru-RU" dirty="0"/>
              <a:t> угоди для </a:t>
            </a:r>
            <a:r>
              <a:rPr lang="ru-RU" dirty="0" err="1"/>
              <a:t>запобігання</a:t>
            </a:r>
            <a:r>
              <a:rPr lang="ru-RU" dirty="0"/>
              <a:t> </a:t>
            </a:r>
            <a:r>
              <a:rPr lang="ru-RU" dirty="0" err="1"/>
              <a:t>забрудненню</a:t>
            </a:r>
            <a:r>
              <a:rPr lang="ru-RU" dirty="0"/>
              <a:t> </a:t>
            </a:r>
            <a:r>
              <a:rPr lang="ru-RU" dirty="0" err="1"/>
              <a:t>океанів</a:t>
            </a:r>
            <a:r>
              <a:rPr lang="ru-RU" dirty="0"/>
              <a:t> пластиком.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На </a:t>
            </a:r>
            <a:r>
              <a:rPr lang="ru-RU" dirty="0" err="1"/>
              <a:t>сайті</a:t>
            </a:r>
            <a:r>
              <a:rPr lang="ru-RU" dirty="0"/>
              <a:t> </a:t>
            </a:r>
            <a:r>
              <a:rPr lang="ru-RU" dirty="0" err="1"/>
              <a:t>іде</a:t>
            </a:r>
            <a:r>
              <a:rPr lang="ru-RU" dirty="0"/>
              <a:t> </a:t>
            </a:r>
            <a:r>
              <a:rPr lang="ru-RU" dirty="0" err="1"/>
              <a:t>трансляція</a:t>
            </a:r>
            <a:r>
              <a:rPr lang="ru-RU" dirty="0"/>
              <a:t>, </a:t>
            </a:r>
            <a:r>
              <a:rPr lang="ru-RU" dirty="0" err="1"/>
              <a:t>скільки</a:t>
            </a:r>
            <a:r>
              <a:rPr lang="ru-RU" dirty="0"/>
              <a:t> часу </a:t>
            </a:r>
            <a:r>
              <a:rPr lang="ru-RU" dirty="0" err="1"/>
              <a:t>необхідно</a:t>
            </a:r>
            <a:r>
              <a:rPr lang="ru-RU" dirty="0"/>
              <a:t>, </a:t>
            </a:r>
            <a:r>
              <a:rPr lang="ru-RU" dirty="0" err="1"/>
              <a:t>щоб</a:t>
            </a:r>
            <a:r>
              <a:rPr lang="ru-RU" dirty="0"/>
              <a:t> </a:t>
            </a:r>
            <a:r>
              <a:rPr lang="ru-RU" dirty="0" err="1"/>
              <a:t>розклалася</a:t>
            </a:r>
            <a:r>
              <a:rPr lang="ru-RU" dirty="0"/>
              <a:t> </a:t>
            </a:r>
            <a:r>
              <a:rPr lang="ru-RU" dirty="0" err="1"/>
              <a:t>пластикова</a:t>
            </a:r>
            <a:r>
              <a:rPr lang="ru-RU" dirty="0"/>
              <a:t> </a:t>
            </a:r>
            <a:r>
              <a:rPr lang="ru-RU" dirty="0" err="1"/>
              <a:t>пляшка</a:t>
            </a:r>
            <a:r>
              <a:rPr lang="ru-RU" dirty="0"/>
              <a:t>, </a:t>
            </a:r>
            <a:r>
              <a:rPr lang="ru-RU" dirty="0" err="1"/>
              <a:t>англійською</a:t>
            </a:r>
            <a:r>
              <a:rPr lang="ru-RU" dirty="0"/>
              <a:t> </a:t>
            </a:r>
            <a:r>
              <a:rPr lang="ru-RU" dirty="0" err="1"/>
              <a:t>мовою</a:t>
            </a:r>
            <a:r>
              <a:rPr lang="ru-RU" dirty="0"/>
              <a:t>.</a:t>
            </a:r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stopplasticpollution.eu/EN</a:t>
            </a:r>
            <a:r>
              <a:rPr lang="uk-UA" dirty="0" smtClean="0"/>
              <a:t> </a:t>
            </a:r>
            <a:endParaRPr lang="en-US" dirty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10" name="Rectangle 25">
            <a:extLst>
              <a:ext uri="{FF2B5EF4-FFF2-40B4-BE49-F238E27FC236}">
                <a16:creationId xmlns="" xmlns:a16="http://schemas.microsoft.com/office/drawing/2014/main" id="{2670E16E-9C13-4B45-B07C-E82FAF78527F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26">
            <a:extLst>
              <a:ext uri="{FF2B5EF4-FFF2-40B4-BE49-F238E27FC236}">
                <a16:creationId xmlns="" xmlns:a16="http://schemas.microsoft.com/office/drawing/2014/main" id="{91FE6DDC-6388-49A9-90BD-49683FBB468F}"/>
              </a:ext>
            </a:extLst>
          </p:cNvPr>
          <p:cNvSpPr/>
          <p:nvPr/>
        </p:nvSpPr>
        <p:spPr>
          <a:xfrm>
            <a:off x="555318" y="361497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 smtClean="0">
                <a:latin typeface="+mn-lt"/>
              </a:rPr>
              <a:t>Додаткові матеріали</a:t>
            </a:r>
            <a:endParaRPr lang="uk-UA" sz="4000" dirty="0">
              <a:latin typeface="+mn-lt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="" xmlns:a16="http://schemas.microsoft.com/office/drawing/2014/main" id="{88B82474-5654-43AE-B428-A64A65B9F383}"/>
              </a:ext>
            </a:extLst>
          </p:cNvPr>
          <p:cNvSpPr/>
          <p:nvPr/>
        </p:nvSpPr>
        <p:spPr bwMode="auto">
          <a:xfrm>
            <a:off x="16" y="6440488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="" xmlns:a16="http://schemas.microsoft.com/office/drawing/2014/main" id="{38D9937F-C202-420D-A544-76FDD17391DD}"/>
              </a:ext>
            </a:extLst>
          </p:cNvPr>
          <p:cNvSpPr/>
          <p:nvPr/>
        </p:nvSpPr>
        <p:spPr bwMode="auto">
          <a:xfrm>
            <a:off x="11753897" y="6440488"/>
            <a:ext cx="438087" cy="417512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4" name="Rectangle 898">
            <a:extLst>
              <a:ext uri="{FF2B5EF4-FFF2-40B4-BE49-F238E27FC236}">
                <a16:creationId xmlns="" xmlns:a16="http://schemas.microsoft.com/office/drawing/2014/main" id="{D09BED6E-61E6-4800-9797-E652EA0CEDEA}"/>
              </a:ext>
            </a:extLst>
          </p:cNvPr>
          <p:cNvSpPr/>
          <p:nvPr/>
        </p:nvSpPr>
        <p:spPr bwMode="auto">
          <a:xfrm>
            <a:off x="11753897" y="-1746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161A96EA-7B9F-4CD9-9504-197100F700A1}"/>
              </a:ext>
            </a:extLst>
          </p:cNvPr>
          <p:cNvSpPr/>
          <p:nvPr/>
        </p:nvSpPr>
        <p:spPr bwMode="auto">
          <a:xfrm>
            <a:off x="11315559" y="6013166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16" name="Рисунок 15" descr="http://qrcoder.ru/code/?https%3A%2F%2Fstopplasticpollution.eu%2FEN&amp;4&amp;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45" y="3795958"/>
            <a:ext cx="2737486" cy="27742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237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602892A-1AA0-4F75-95BF-1EAF46FCE6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6578"/>
            <a:ext cx="10515600" cy="4630385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Анімаційне відео «Історія трьох ПЕТ пляшок», </a:t>
            </a:r>
            <a:endParaRPr lang="uk-UA" dirty="0" smtClean="0"/>
          </a:p>
          <a:p>
            <a:pPr marL="0" indent="0" algn="ctr">
              <a:buNone/>
            </a:pPr>
            <a:r>
              <a:rPr lang="uk-UA" dirty="0" smtClean="0"/>
              <a:t>4 </a:t>
            </a:r>
            <a:r>
              <a:rPr lang="uk-UA" dirty="0"/>
              <a:t>хв. 07 хв. , російською мовою.</a:t>
            </a:r>
            <a:endParaRPr lang="ru-RU" dirty="0"/>
          </a:p>
          <a:p>
            <a:pPr marL="0" indent="0" algn="ctr">
              <a:buNone/>
            </a:pPr>
            <a:r>
              <a:rPr lang="ru-RU" u="sng" dirty="0">
                <a:hlinkClick r:id="rId2"/>
              </a:rPr>
              <a:t>https://youtu.be/prJa_xDahFo</a:t>
            </a:r>
            <a:r>
              <a:rPr lang="ru-RU" dirty="0"/>
              <a:t> 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10" name="Rectangle 25">
            <a:extLst>
              <a:ext uri="{FF2B5EF4-FFF2-40B4-BE49-F238E27FC236}">
                <a16:creationId xmlns="" xmlns:a16="http://schemas.microsoft.com/office/drawing/2014/main" id="{2670E16E-9C13-4B45-B07C-E82FAF78527F}"/>
              </a:ext>
            </a:extLst>
          </p:cNvPr>
          <p:cNvSpPr/>
          <p:nvPr/>
        </p:nvSpPr>
        <p:spPr bwMode="auto">
          <a:xfrm>
            <a:off x="0" y="420688"/>
            <a:ext cx="12191999" cy="6486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" name="Rectangle 26">
            <a:extLst>
              <a:ext uri="{FF2B5EF4-FFF2-40B4-BE49-F238E27FC236}">
                <a16:creationId xmlns="" xmlns:a16="http://schemas.microsoft.com/office/drawing/2014/main" id="{91FE6DDC-6388-49A9-90BD-49683FBB468F}"/>
              </a:ext>
            </a:extLst>
          </p:cNvPr>
          <p:cNvSpPr/>
          <p:nvPr/>
        </p:nvSpPr>
        <p:spPr>
          <a:xfrm>
            <a:off x="555318" y="361497"/>
            <a:ext cx="11062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uk-UA" sz="4000" dirty="0" smtClean="0">
                <a:latin typeface="+mn-lt"/>
              </a:rPr>
              <a:t>Додаткові матеріали</a:t>
            </a:r>
            <a:endParaRPr lang="uk-UA" sz="4000" dirty="0">
              <a:latin typeface="+mn-lt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="" xmlns:a16="http://schemas.microsoft.com/office/drawing/2014/main" id="{88B82474-5654-43AE-B428-A64A65B9F383}"/>
              </a:ext>
            </a:extLst>
          </p:cNvPr>
          <p:cNvSpPr/>
          <p:nvPr/>
        </p:nvSpPr>
        <p:spPr bwMode="auto">
          <a:xfrm>
            <a:off x="16" y="6440488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3" name="Rectangle 28">
            <a:extLst>
              <a:ext uri="{FF2B5EF4-FFF2-40B4-BE49-F238E27FC236}">
                <a16:creationId xmlns="" xmlns:a16="http://schemas.microsoft.com/office/drawing/2014/main" id="{38D9937F-C202-420D-A544-76FDD17391DD}"/>
              </a:ext>
            </a:extLst>
          </p:cNvPr>
          <p:cNvSpPr/>
          <p:nvPr/>
        </p:nvSpPr>
        <p:spPr bwMode="auto">
          <a:xfrm>
            <a:off x="11753897" y="6440488"/>
            <a:ext cx="438087" cy="417512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4" name="Rectangle 898">
            <a:extLst>
              <a:ext uri="{FF2B5EF4-FFF2-40B4-BE49-F238E27FC236}">
                <a16:creationId xmlns="" xmlns:a16="http://schemas.microsoft.com/office/drawing/2014/main" id="{D09BED6E-61E6-4800-9797-E652EA0CEDEA}"/>
              </a:ext>
            </a:extLst>
          </p:cNvPr>
          <p:cNvSpPr/>
          <p:nvPr/>
        </p:nvSpPr>
        <p:spPr bwMode="auto">
          <a:xfrm>
            <a:off x="11753897" y="-1746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15" name="Rectangle 8">
            <a:extLst>
              <a:ext uri="{FF2B5EF4-FFF2-40B4-BE49-F238E27FC236}">
                <a16:creationId xmlns="" xmlns:a16="http://schemas.microsoft.com/office/drawing/2014/main" id="{161A96EA-7B9F-4CD9-9504-197100F700A1}"/>
              </a:ext>
            </a:extLst>
          </p:cNvPr>
          <p:cNvSpPr/>
          <p:nvPr/>
        </p:nvSpPr>
        <p:spPr bwMode="auto">
          <a:xfrm>
            <a:off x="11315559" y="6013166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3"/>
          <a:stretch>
            <a:fillRect/>
          </a:stretch>
        </p:blipFill>
        <p:spPr>
          <a:xfrm>
            <a:off x="4598397" y="3256138"/>
            <a:ext cx="2976779" cy="297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7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38DB5618-2164-457C-8ED7-D9F3EA7F59F9}"/>
              </a:ext>
            </a:extLst>
          </p:cNvPr>
          <p:cNvSpPr/>
          <p:nvPr/>
        </p:nvSpPr>
        <p:spPr bwMode="auto">
          <a:xfrm>
            <a:off x="0" y="2092326"/>
            <a:ext cx="12192000" cy="432918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29AF6454-D375-4A32-B514-EA5DE6AD2D03}"/>
              </a:ext>
            </a:extLst>
          </p:cNvPr>
          <p:cNvSpPr/>
          <p:nvPr/>
        </p:nvSpPr>
        <p:spPr bwMode="auto">
          <a:xfrm>
            <a:off x="0" y="420689"/>
            <a:ext cx="12192000" cy="12334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78B45292-154C-4684-9259-B1B5D13939AD}"/>
              </a:ext>
            </a:extLst>
          </p:cNvPr>
          <p:cNvSpPr/>
          <p:nvPr/>
        </p:nvSpPr>
        <p:spPr>
          <a:xfrm>
            <a:off x="4398307" y="640004"/>
            <a:ext cx="33954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4000" dirty="0"/>
              <a:t>План заняття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67C51844-F207-41CC-A52F-1773613EBA49}"/>
              </a:ext>
            </a:extLst>
          </p:cNvPr>
          <p:cNvSpPr/>
          <p:nvPr/>
        </p:nvSpPr>
        <p:spPr>
          <a:xfrm>
            <a:off x="1871472" y="2504463"/>
            <a:ext cx="10320528" cy="2556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ru-RU" altLang="ru-RU" sz="2800" dirty="0">
                <a:latin typeface="+mn-lt"/>
              </a:rPr>
              <a:t>1</a:t>
            </a:r>
            <a:r>
              <a:rPr lang="uk-UA" altLang="ru-RU" sz="2800" dirty="0">
                <a:latin typeface="+mn-lt"/>
              </a:rPr>
              <a:t>. У чому сутність Цілі 12 «Відповідальне споживання».</a:t>
            </a:r>
          </a:p>
          <a:p>
            <a:pPr marL="0" indent="0"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uk-UA" altLang="ru-RU" sz="2800" dirty="0">
                <a:latin typeface="+mn-lt"/>
              </a:rPr>
              <a:t>2. Чому і як споживання товарів і послуг впливає на клімат.</a:t>
            </a:r>
          </a:p>
          <a:p>
            <a:pPr marL="0" indent="0"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uk-UA" altLang="ru-RU" sz="2800" dirty="0">
                <a:latin typeface="+mn-lt"/>
              </a:rPr>
              <a:t>3. Як можна зробити своє </a:t>
            </a:r>
            <a:r>
              <a:rPr lang="uk-UA" altLang="ru-RU" sz="2800">
                <a:latin typeface="+mn-lt"/>
              </a:rPr>
              <a:t>споживання екодружнім </a:t>
            </a:r>
            <a:r>
              <a:rPr lang="uk-UA" altLang="ru-RU" sz="2800" dirty="0">
                <a:latin typeface="+mn-lt"/>
              </a:rPr>
              <a:t>і сталим.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DB295F38-6EE3-4A40-AAF2-365CCA085952}"/>
              </a:ext>
            </a:extLst>
          </p:cNvPr>
          <p:cNvSpPr/>
          <p:nvPr/>
        </p:nvSpPr>
        <p:spPr bwMode="auto">
          <a:xfrm>
            <a:off x="1390317" y="1651002"/>
            <a:ext cx="438151" cy="45720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6" name="Rectangle 898">
            <a:extLst>
              <a:ext uri="{FF2B5EF4-FFF2-40B4-BE49-F238E27FC236}">
                <a16:creationId xmlns="" xmlns:a16="http://schemas.microsoft.com/office/drawing/2014/main" id="{A380E100-18FE-47F1-92DF-EB21AFC658A6}"/>
              </a:ext>
            </a:extLst>
          </p:cNvPr>
          <p:cNvSpPr/>
          <p:nvPr/>
        </p:nvSpPr>
        <p:spPr bwMode="auto">
          <a:xfrm>
            <a:off x="952166" y="1654175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D18C19A2-4CCF-42E4-AC9F-4A650C04CDB7}"/>
              </a:ext>
            </a:extLst>
          </p:cNvPr>
          <p:cNvSpPr/>
          <p:nvPr/>
        </p:nvSpPr>
        <p:spPr bwMode="auto">
          <a:xfrm>
            <a:off x="1390317" y="1"/>
            <a:ext cx="438151" cy="45720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183E1048-5FBC-4BFB-912C-7F6907643EEF}"/>
              </a:ext>
            </a:extLst>
          </p:cNvPr>
          <p:cNvSpPr/>
          <p:nvPr/>
        </p:nvSpPr>
        <p:spPr bwMode="auto">
          <a:xfrm>
            <a:off x="1390317" y="6406388"/>
            <a:ext cx="438151" cy="45720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19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7FEE5342-1755-4CB3-BBC1-0E8739ED1EF3}"/>
              </a:ext>
            </a:extLst>
          </p:cNvPr>
          <p:cNvSpPr/>
          <p:nvPr/>
        </p:nvSpPr>
        <p:spPr bwMode="auto">
          <a:xfrm>
            <a:off x="1942052" y="420688"/>
            <a:ext cx="10249949" cy="1819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E41A8BF-A73C-4D8F-95C2-304E576DF48E}"/>
              </a:ext>
            </a:extLst>
          </p:cNvPr>
          <p:cNvSpPr/>
          <p:nvPr/>
        </p:nvSpPr>
        <p:spPr>
          <a:xfrm>
            <a:off x="2034593" y="635403"/>
            <a:ext cx="93655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ru-RU" sz="4000" dirty="0">
                <a:latin typeface="+mn-lt"/>
              </a:rPr>
              <a:t>Ціль 12 «Відповідальне споживання</a:t>
            </a:r>
          </a:p>
          <a:p>
            <a:r>
              <a:rPr lang="uk-UA" altLang="ru-RU" sz="4000" dirty="0">
                <a:latin typeface="+mn-lt"/>
              </a:rPr>
              <a:t>і виробництво»</a:t>
            </a:r>
            <a:endParaRPr lang="ru-RU" altLang="ru-RU" sz="4000" dirty="0"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6C896B8-4A55-4170-AF4F-2CAAA6E1FA49}"/>
              </a:ext>
            </a:extLst>
          </p:cNvPr>
          <p:cNvSpPr/>
          <p:nvPr/>
        </p:nvSpPr>
        <p:spPr bwMode="auto">
          <a:xfrm>
            <a:off x="1501774" y="66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B4915BE4-7239-49E4-8938-AEFB29E4F157}"/>
              </a:ext>
            </a:extLst>
          </p:cNvPr>
          <p:cNvSpPr/>
          <p:nvPr/>
        </p:nvSpPr>
        <p:spPr>
          <a:xfrm>
            <a:off x="1958975" y="2476998"/>
            <a:ext cx="340486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uk-UA" sz="2800" dirty="0">
                <a:latin typeface="+mn-lt"/>
              </a:rPr>
              <a:t>Знизити </a:t>
            </a:r>
            <a:r>
              <a:rPr lang="uk-UA" sz="2800" dirty="0" err="1">
                <a:latin typeface="+mn-lt"/>
              </a:rPr>
              <a:t>ресурсоємність</a:t>
            </a:r>
            <a:r>
              <a:rPr lang="uk-UA" sz="2800" dirty="0">
                <a:latin typeface="+mn-lt"/>
              </a:rPr>
              <a:t> економіки.</a:t>
            </a:r>
          </a:p>
          <a:p>
            <a:pPr>
              <a:spcAft>
                <a:spcPts val="600"/>
              </a:spcAft>
              <a:defRPr/>
            </a:pPr>
            <a:endParaRPr lang="uk-UA" sz="2800" dirty="0">
              <a:latin typeface="+mn-lt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D222C56B-D83A-46B8-8001-C8AEE0F60BB2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2" y="420688"/>
            <a:ext cx="194627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898">
            <a:extLst>
              <a:ext uri="{FF2B5EF4-FFF2-40B4-BE49-F238E27FC236}">
                <a16:creationId xmlns="" xmlns:a16="http://schemas.microsoft.com/office/drawing/2014/main" id="{AFDF303F-7D3E-4D59-81A6-971154FE0E49}"/>
              </a:ext>
            </a:extLst>
          </p:cNvPr>
          <p:cNvSpPr/>
          <p:nvPr/>
        </p:nvSpPr>
        <p:spPr bwMode="auto">
          <a:xfrm>
            <a:off x="1920291" y="0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3D46863E-C265-4500-81DC-CA3A099FB92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939" y="2634667"/>
            <a:ext cx="1407174" cy="1283865"/>
          </a:xfrm>
          <a:prstGeom prst="rect">
            <a:avLst/>
          </a:prstGeom>
        </p:spPr>
      </p:pic>
      <p:pic>
        <p:nvPicPr>
          <p:cNvPr id="10" name="Graphic 6">
            <a:extLst>
              <a:ext uri="{FF2B5EF4-FFF2-40B4-BE49-F238E27FC236}">
                <a16:creationId xmlns="" xmlns:a16="http://schemas.microsoft.com/office/drawing/2014/main" id="{C394974E-7745-4AFD-A43D-D556C5D27D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17733" y="5045217"/>
            <a:ext cx="1105657" cy="14773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Graphic 7">
            <a:extLst>
              <a:ext uri="{FF2B5EF4-FFF2-40B4-BE49-F238E27FC236}">
                <a16:creationId xmlns="" xmlns:a16="http://schemas.microsoft.com/office/drawing/2014/main" id="{A33EF8E2-BFCA-4F3E-94FD-9A0E1045E4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2204" y="4874634"/>
            <a:ext cx="1098645" cy="16479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AutoShape 6" descr="Символы опасности — Википедия">
            <a:extLst>
              <a:ext uri="{FF2B5EF4-FFF2-40B4-BE49-F238E27FC236}">
                <a16:creationId xmlns="" xmlns:a16="http://schemas.microsoft.com/office/drawing/2014/main" id="{F2F4B243-76AB-4DB6-A405-36E404D8DD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D437BA93-69F0-4DE3-82CD-586B611288A3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98015" y="2428901"/>
            <a:ext cx="1345095" cy="134509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03DD536D-8CE7-4848-A0C5-8F4A56C43382}"/>
              </a:ext>
            </a:extLst>
          </p:cNvPr>
          <p:cNvSpPr/>
          <p:nvPr/>
        </p:nvSpPr>
        <p:spPr>
          <a:xfrm>
            <a:off x="1942052" y="3962609"/>
            <a:ext cx="438973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800" dirty="0">
                <a:latin typeface="+mn-lt"/>
              </a:rPr>
              <a:t>Зменшити обсяг утворення відходів і збільшити обсяг їх переробки та повторного використання на основі інноваційних технологій   та виробництв.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1CB835E8-7B0E-47D8-B7ED-F2178A27BEFD}"/>
              </a:ext>
            </a:extLst>
          </p:cNvPr>
          <p:cNvSpPr/>
          <p:nvPr/>
        </p:nvSpPr>
        <p:spPr>
          <a:xfrm>
            <a:off x="7843110" y="2374601"/>
            <a:ext cx="40043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800" dirty="0" err="1">
                <a:latin typeface="+mn-lt"/>
              </a:rPr>
              <a:t>Забезпечити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стале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використання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хімічних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речовин</a:t>
            </a:r>
            <a:r>
              <a:rPr lang="ru-RU" sz="2800" dirty="0">
                <a:latin typeface="+mn-lt"/>
              </a:rPr>
              <a:t> на </a:t>
            </a:r>
            <a:r>
              <a:rPr lang="ru-RU" sz="2800" dirty="0" err="1">
                <a:latin typeface="+mn-lt"/>
              </a:rPr>
              <a:t>основі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інноваційних</a:t>
            </a:r>
            <a:r>
              <a:rPr lang="ru-RU" sz="2800" dirty="0">
                <a:latin typeface="+mn-lt"/>
              </a:rPr>
              <a:t> </a:t>
            </a:r>
            <a:r>
              <a:rPr lang="ru-RU" sz="2800" dirty="0" err="1">
                <a:latin typeface="+mn-lt"/>
              </a:rPr>
              <a:t>технологій</a:t>
            </a:r>
            <a:r>
              <a:rPr lang="ru-RU" sz="2800" dirty="0">
                <a:latin typeface="+mn-lt"/>
              </a:rPr>
              <a:t> та </a:t>
            </a:r>
            <a:r>
              <a:rPr lang="ru-RU" sz="2800" dirty="0" err="1">
                <a:latin typeface="+mn-lt"/>
              </a:rPr>
              <a:t>виробництв</a:t>
            </a:r>
            <a:r>
              <a:rPr lang="ru-RU" sz="2800" dirty="0">
                <a:latin typeface="+mn-lt"/>
              </a:rPr>
              <a:t>.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A5A40EC4-FF91-4220-B00F-A74CC1BCB16F}"/>
              </a:ext>
            </a:extLst>
          </p:cNvPr>
          <p:cNvSpPr/>
          <p:nvPr/>
        </p:nvSpPr>
        <p:spPr>
          <a:xfrm>
            <a:off x="7869183" y="4808296"/>
            <a:ext cx="3530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800" dirty="0">
                <a:latin typeface="+mn-lt"/>
              </a:rPr>
              <a:t>Зменшити втрати продовольства            у виробничо-збутових ланцюжках.</a:t>
            </a:r>
          </a:p>
        </p:txBody>
      </p:sp>
    </p:spTree>
    <p:extLst>
      <p:ext uri="{BB962C8B-B14F-4D97-AF65-F5344CB8AC3E}">
        <p14:creationId xmlns:p14="http://schemas.microsoft.com/office/powerpoint/2010/main" val="7615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="" xmlns:a16="http://schemas.microsoft.com/office/drawing/2014/main" id="{16744B50-8CF5-4F36-AFC0-26A31AC33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219" name="Объект 2">
            <a:extLst>
              <a:ext uri="{FF2B5EF4-FFF2-40B4-BE49-F238E27FC236}">
                <a16:creationId xmlns="" xmlns:a16="http://schemas.microsoft.com/office/drawing/2014/main" id="{32F46CC5-8C10-472D-A884-639CF1E36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9220" name="Picture 12">
            <a:extLst>
              <a:ext uri="{FF2B5EF4-FFF2-40B4-BE49-F238E27FC236}">
                <a16:creationId xmlns="" xmlns:a16="http://schemas.microsoft.com/office/drawing/2014/main" id="{7B17DF2D-75CF-49CB-A5DE-9FB6C0515F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2554288"/>
            <a:ext cx="1747837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13">
            <a:extLst>
              <a:ext uri="{FF2B5EF4-FFF2-40B4-BE49-F238E27FC236}">
                <a16:creationId xmlns="" xmlns:a16="http://schemas.microsoft.com/office/drawing/2014/main" id="{47581019-2271-4A19-AD85-9925B99FE9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2552700"/>
            <a:ext cx="175101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4">
            <a:extLst>
              <a:ext uri="{FF2B5EF4-FFF2-40B4-BE49-F238E27FC236}">
                <a16:creationId xmlns="" xmlns:a16="http://schemas.microsoft.com/office/drawing/2014/main" id="{81BBBF4C-A5D8-4617-A262-3A98247481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413" y="2552700"/>
            <a:ext cx="1747837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5">
            <a:extLst>
              <a:ext uri="{FF2B5EF4-FFF2-40B4-BE49-F238E27FC236}">
                <a16:creationId xmlns="" xmlns:a16="http://schemas.microsoft.com/office/drawing/2014/main" id="{80310867-E5CA-434F-A0C6-F014EB68F4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2565400"/>
            <a:ext cx="1747837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6">
            <a:extLst>
              <a:ext uri="{FF2B5EF4-FFF2-40B4-BE49-F238E27FC236}">
                <a16:creationId xmlns="" xmlns:a16="http://schemas.microsoft.com/office/drawing/2014/main" id="{D4CE0981-47EF-424A-8672-60F504278A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5" y="2565400"/>
            <a:ext cx="174942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7">
            <a:extLst>
              <a:ext uri="{FF2B5EF4-FFF2-40B4-BE49-F238E27FC236}">
                <a16:creationId xmlns="" xmlns:a16="http://schemas.microsoft.com/office/drawing/2014/main" id="{364BC0FA-6376-4C95-93C9-67ECEDC5C20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638" y="2565400"/>
            <a:ext cx="1747837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8">
            <a:extLst>
              <a:ext uri="{FF2B5EF4-FFF2-40B4-BE49-F238E27FC236}">
                <a16:creationId xmlns="" xmlns:a16="http://schemas.microsoft.com/office/drawing/2014/main" id="{A793D17B-F832-4569-AECE-ECF6D648D8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4702175"/>
            <a:ext cx="174783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9">
            <a:extLst>
              <a:ext uri="{FF2B5EF4-FFF2-40B4-BE49-F238E27FC236}">
                <a16:creationId xmlns="" xmlns:a16="http://schemas.microsoft.com/office/drawing/2014/main" id="{C43FBF94-3966-46B7-BEAD-BCA0BEA5D1C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4702175"/>
            <a:ext cx="174625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4">
            <a:extLst>
              <a:ext uri="{FF2B5EF4-FFF2-40B4-BE49-F238E27FC236}">
                <a16:creationId xmlns="" xmlns:a16="http://schemas.microsoft.com/office/drawing/2014/main" id="{58CF8B0A-04B2-46C0-956D-AD531B7EC90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925" y="4711700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5">
            <a:extLst>
              <a:ext uri="{FF2B5EF4-FFF2-40B4-BE49-F238E27FC236}">
                <a16:creationId xmlns="" xmlns:a16="http://schemas.microsoft.com/office/drawing/2014/main" id="{0009AB65-2FA5-4394-BAC2-EBA20439AA4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675" y="4699000"/>
            <a:ext cx="175101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20">
            <a:extLst>
              <a:ext uri="{FF2B5EF4-FFF2-40B4-BE49-F238E27FC236}">
                <a16:creationId xmlns="" xmlns:a16="http://schemas.microsoft.com/office/drawing/2014/main" id="{F25D1678-B51F-417E-9542-C26CF8B092C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0" y="4714875"/>
            <a:ext cx="1747838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21">
            <a:extLst>
              <a:ext uri="{FF2B5EF4-FFF2-40B4-BE49-F238E27FC236}">
                <a16:creationId xmlns="" xmlns:a16="http://schemas.microsoft.com/office/drawing/2014/main" id="{3DBED3E1-7C12-4A99-A08B-0A66D50C26B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688" y="4702175"/>
            <a:ext cx="174783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6">
            <a:extLst>
              <a:ext uri="{FF2B5EF4-FFF2-40B4-BE49-F238E27FC236}">
                <a16:creationId xmlns="" xmlns:a16="http://schemas.microsoft.com/office/drawing/2014/main" id="{C551033E-E906-48BA-9DA1-8E67A6DE4D9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8" y="417513"/>
            <a:ext cx="1751012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Picture 7">
            <a:extLst>
              <a:ext uri="{FF2B5EF4-FFF2-40B4-BE49-F238E27FC236}">
                <a16:creationId xmlns="" xmlns:a16="http://schemas.microsoft.com/office/drawing/2014/main" id="{81E79889-8E95-4A88-9EB8-4D65CE29D7C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427038"/>
            <a:ext cx="1749425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8">
            <a:extLst>
              <a:ext uri="{FF2B5EF4-FFF2-40B4-BE49-F238E27FC236}">
                <a16:creationId xmlns="" xmlns:a16="http://schemas.microsoft.com/office/drawing/2014/main" id="{60F370E0-6454-4CBA-8C84-7AECC14D28C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406400"/>
            <a:ext cx="174783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Picture 9">
            <a:extLst>
              <a:ext uri="{FF2B5EF4-FFF2-40B4-BE49-F238E27FC236}">
                <a16:creationId xmlns="" xmlns:a16="http://schemas.microsoft.com/office/drawing/2014/main" id="{D58E0F6C-7419-4052-8389-A81E084D6AEF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50" y="417513"/>
            <a:ext cx="1749425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10">
            <a:extLst>
              <a:ext uri="{FF2B5EF4-FFF2-40B4-BE49-F238E27FC236}">
                <a16:creationId xmlns="" xmlns:a16="http://schemas.microsoft.com/office/drawing/2014/main" id="{53B4EC93-DECD-4A98-A91A-FBEF91BD068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5" y="420688"/>
            <a:ext cx="1749425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7" name="Picture 11">
            <a:extLst>
              <a:ext uri="{FF2B5EF4-FFF2-40B4-BE49-F238E27FC236}">
                <a16:creationId xmlns="" xmlns:a16="http://schemas.microsoft.com/office/drawing/2014/main" id="{253E4574-5BC7-4E24-BE14-B8C38DAE0859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417513"/>
            <a:ext cx="175101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7">
            <a:extLst>
              <a:ext uri="{FF2B5EF4-FFF2-40B4-BE49-F238E27FC236}">
                <a16:creationId xmlns="" xmlns:a16="http://schemas.microsoft.com/office/drawing/2014/main" id="{CAFC0E2B-E536-4F73-8FF2-12AC0F69B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257" y="2500765"/>
            <a:ext cx="1747837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phic 42">
            <a:extLst>
              <a:ext uri="{FF2B5EF4-FFF2-40B4-BE49-F238E27FC236}">
                <a16:creationId xmlns="" xmlns:a16="http://schemas.microsoft.com/office/drawing/2014/main" id="{684B4434-A808-4977-97BE-2B03C22475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933040" y="4590083"/>
            <a:ext cx="1747837" cy="54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phic 7">
            <a:extLst>
              <a:ext uri="{FF2B5EF4-FFF2-40B4-BE49-F238E27FC236}">
                <a16:creationId xmlns="" xmlns:a16="http://schemas.microsoft.com/office/drawing/2014/main" id="{224FC462-A029-4443-969A-5A59BCF18C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3282">
            <a:off x="3943872" y="2640274"/>
            <a:ext cx="10302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phic 20">
            <a:extLst>
              <a:ext uri="{FF2B5EF4-FFF2-40B4-BE49-F238E27FC236}">
                <a16:creationId xmlns="" xmlns:a16="http://schemas.microsoft.com/office/drawing/2014/main" id="{EAF78FA2-1417-4F85-85CD-34F34E60A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695" flipH="1">
            <a:off x="5797735" y="1461185"/>
            <a:ext cx="1258888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2">
            <a:extLst>
              <a:ext uri="{FF2B5EF4-FFF2-40B4-BE49-F238E27FC236}">
                <a16:creationId xmlns="" xmlns:a16="http://schemas.microsoft.com/office/drawing/2014/main" id="{13B43F48-C9E4-4F6C-8A3D-65F51BE193D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824" y="751340"/>
            <a:ext cx="1747837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8">
            <a:extLst>
              <a:ext uri="{FF2B5EF4-FFF2-40B4-BE49-F238E27FC236}">
                <a16:creationId xmlns="" xmlns:a16="http://schemas.microsoft.com/office/drawing/2014/main" id="{FAAF1E81-3065-4223-BC52-D13E9B1D10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076" y="4463345"/>
            <a:ext cx="174783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>
            <a:extLst>
              <a:ext uri="{FF2B5EF4-FFF2-40B4-BE49-F238E27FC236}">
                <a16:creationId xmlns="" xmlns:a16="http://schemas.microsoft.com/office/drawing/2014/main" id="{D6B0A62D-C837-41D3-A4A2-B7E283F20F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903" y="869879"/>
            <a:ext cx="1751013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AC032D8-0EA5-4657-81E8-C4645BA03476}"/>
              </a:ext>
            </a:extLst>
          </p:cNvPr>
          <p:cNvSpPr/>
          <p:nvPr/>
        </p:nvSpPr>
        <p:spPr bwMode="auto">
          <a:xfrm>
            <a:off x="438169" y="438079"/>
            <a:ext cx="438151" cy="4318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19" name="Rectangle 898">
            <a:extLst>
              <a:ext uri="{FF2B5EF4-FFF2-40B4-BE49-F238E27FC236}">
                <a16:creationId xmlns="" xmlns:a16="http://schemas.microsoft.com/office/drawing/2014/main" id="{71039AF3-FB6E-41AE-9B63-0CA2A5C9DBF2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6C27955A-864D-4644-819C-0FD3AF9AE0F0}"/>
              </a:ext>
            </a:extLst>
          </p:cNvPr>
          <p:cNvSpPr/>
          <p:nvPr/>
        </p:nvSpPr>
        <p:spPr bwMode="auto">
          <a:xfrm>
            <a:off x="11753897" y="6426200"/>
            <a:ext cx="438151" cy="431800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21" name="Rectangle 898">
            <a:extLst>
              <a:ext uri="{FF2B5EF4-FFF2-40B4-BE49-F238E27FC236}">
                <a16:creationId xmlns="" xmlns:a16="http://schemas.microsoft.com/office/drawing/2014/main" id="{758013A5-3905-4823-BD2F-021D53048C00}"/>
              </a:ext>
            </a:extLst>
          </p:cNvPr>
          <p:cNvSpPr/>
          <p:nvPr/>
        </p:nvSpPr>
        <p:spPr bwMode="auto">
          <a:xfrm>
            <a:off x="11753897" y="-1746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407D3D"/>
              </a:solidFill>
            </a:endParaRPr>
          </a:p>
        </p:txBody>
      </p:sp>
      <p:pic>
        <p:nvPicPr>
          <p:cNvPr id="17" name="Graphic 20">
            <a:extLst>
              <a:ext uri="{FF2B5EF4-FFF2-40B4-BE49-F238E27FC236}">
                <a16:creationId xmlns="" xmlns:a16="http://schemas.microsoft.com/office/drawing/2014/main" id="{A01E23A4-BADD-4546-B488-6C9EAF159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43415" flipH="1">
            <a:off x="6599022" y="1472134"/>
            <a:ext cx="1258888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Graphic 42">
            <a:extLst>
              <a:ext uri="{FF2B5EF4-FFF2-40B4-BE49-F238E27FC236}">
                <a16:creationId xmlns="" xmlns:a16="http://schemas.microsoft.com/office/drawing/2014/main" id="{4DA7CAB0-E5C4-4146-A4AE-E357662DC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4288188" y="4660080"/>
            <a:ext cx="1747837" cy="54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Graphic 7">
            <a:extLst>
              <a:ext uri="{FF2B5EF4-FFF2-40B4-BE49-F238E27FC236}">
                <a16:creationId xmlns="" xmlns:a16="http://schemas.microsoft.com/office/drawing/2014/main" id="{74951A35-8E86-4B39-A647-E75D62C7C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45076">
            <a:off x="3055467" y="2634128"/>
            <a:ext cx="10302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0">
            <a:extLst>
              <a:ext uri="{FF2B5EF4-FFF2-40B4-BE49-F238E27FC236}">
                <a16:creationId xmlns="" xmlns:a16="http://schemas.microsoft.com/office/drawing/2014/main" id="{F25D1678-B51F-417E-9542-C26CF8B092C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638" y="4590082"/>
            <a:ext cx="1747838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phic 4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849" y="3397702"/>
            <a:ext cx="561975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Graphic 4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2599" y="3996189"/>
            <a:ext cx="561975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84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61B1A929-F0C7-45B9-8195-BB08975FD9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34" y="3364837"/>
            <a:ext cx="3535575" cy="319108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="" xmlns:a16="http://schemas.microsoft.com/office/drawing/2014/main" id="{0529FCFA-4A51-408B-8559-8D575B3F51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43398" y="5221543"/>
            <a:ext cx="872393" cy="85162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9BFAEC34-78ED-410B-9F9D-1B4339DCB3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8400" y="649455"/>
            <a:ext cx="3138644" cy="183853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8657EFA4-A695-4B0A-99A5-B2431298A82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24733" y="3813572"/>
            <a:ext cx="1543939" cy="133426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E9BA1934-374D-47F9-B4A7-80E627B2504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48658" y="4906347"/>
            <a:ext cx="1455552" cy="126733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="" xmlns:a16="http://schemas.microsoft.com/office/drawing/2014/main" id="{13DB9921-F348-4858-BEB3-47A626B1345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02628" y="4919038"/>
            <a:ext cx="994932" cy="1811667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="" xmlns:a16="http://schemas.microsoft.com/office/drawing/2014/main" id="{94C7CA3E-288F-42B2-9F1B-9816CC9A9AE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65751" y="5416388"/>
            <a:ext cx="1113802" cy="1242317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="" xmlns:a16="http://schemas.microsoft.com/office/drawing/2014/main" id="{7A2A7C0C-28EE-40D7-908C-F1E822C1B6F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332158" y="2196247"/>
            <a:ext cx="2350609" cy="1710798"/>
          </a:xfrm>
          <a:prstGeom prst="rect">
            <a:avLst/>
          </a:prstGeom>
          <a:effectLst/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A8242F4A-E9C8-40A9-9DE9-A665AFA82069}"/>
              </a:ext>
            </a:extLst>
          </p:cNvPr>
          <p:cNvSpPr/>
          <p:nvPr/>
        </p:nvSpPr>
        <p:spPr>
          <a:xfrm>
            <a:off x="5195344" y="1206785"/>
            <a:ext cx="3280474" cy="120032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err="1">
                <a:latin typeface="+mn-lt"/>
              </a:rPr>
              <a:t>Використання</a:t>
            </a:r>
            <a:r>
              <a:rPr lang="ru-RU" dirty="0">
                <a:latin typeface="+mn-lt"/>
              </a:rPr>
              <a:t> електроенергії   у процесі виробництва вимагає значних витрат природних копалин і </a:t>
            </a:r>
            <a:r>
              <a:rPr lang="ru-RU" dirty="0" err="1">
                <a:latin typeface="+mn-lt"/>
              </a:rPr>
              <a:t>забруднює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довкілля</a:t>
            </a:r>
            <a:r>
              <a:rPr lang="ru-RU" dirty="0">
                <a:latin typeface="+mn-lt"/>
              </a:rPr>
              <a:t>.</a:t>
            </a:r>
            <a:endParaRPr lang="en-US" dirty="0"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265D802-5964-4D86-972A-6FCB0FB1B22B}"/>
              </a:ext>
            </a:extLst>
          </p:cNvPr>
          <p:cNvSpPr/>
          <p:nvPr/>
        </p:nvSpPr>
        <p:spPr>
          <a:xfrm>
            <a:off x="5198141" y="2522342"/>
            <a:ext cx="3277678" cy="147732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err="1">
                <a:latin typeface="+mn-lt"/>
              </a:rPr>
              <a:t>Виробництво</a:t>
            </a:r>
            <a:r>
              <a:rPr lang="ru-RU" dirty="0">
                <a:latin typeface="+mn-lt"/>
              </a:rPr>
              <a:t> і споживання продукції спричиняє утворення великої </a:t>
            </a:r>
            <a:r>
              <a:rPr lang="ru-RU" dirty="0" err="1">
                <a:latin typeface="+mn-lt"/>
              </a:rPr>
              <a:t>кількості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відходів</a:t>
            </a:r>
            <a:r>
              <a:rPr lang="en-US" dirty="0"/>
              <a:t>.</a:t>
            </a:r>
          </a:p>
          <a:p>
            <a:r>
              <a:rPr lang="uk-UA" dirty="0"/>
              <a:t>П</a:t>
            </a:r>
            <a:r>
              <a:rPr lang="ru-RU" dirty="0"/>
              <a:t>лоща </a:t>
            </a:r>
            <a:r>
              <a:rPr lang="ru-RU" dirty="0" err="1"/>
              <a:t>с</a:t>
            </a:r>
            <a:r>
              <a:rPr lang="ru-RU" dirty="0" err="1">
                <a:latin typeface="+mn-lt"/>
              </a:rPr>
              <a:t>міттєзвалищ</a:t>
            </a:r>
            <a:r>
              <a:rPr lang="ru-RU" dirty="0">
                <a:latin typeface="+mn-lt"/>
              </a:rPr>
              <a:t> невпинно </a:t>
            </a:r>
            <a:r>
              <a:rPr lang="ru-RU" dirty="0" err="1">
                <a:latin typeface="+mn-lt"/>
              </a:rPr>
              <a:t>зростає</a:t>
            </a:r>
            <a:r>
              <a:rPr lang="ru-RU" dirty="0"/>
              <a:t>.</a:t>
            </a:r>
            <a:endParaRPr lang="en-US" dirty="0">
              <a:latin typeface="+mn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075DBB0E-093B-41E7-90CF-9B949558361C}"/>
              </a:ext>
            </a:extLst>
          </p:cNvPr>
          <p:cNvSpPr/>
          <p:nvPr/>
        </p:nvSpPr>
        <p:spPr>
          <a:xfrm>
            <a:off x="8561148" y="1216395"/>
            <a:ext cx="3390708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+mn-lt"/>
              </a:rPr>
              <a:t>Транспортування продукції шкодить довкіллю через вихлопні гази, втрати пального, продукти згоряння, тощо.</a:t>
            </a:r>
            <a:endParaRPr lang="en-US" dirty="0"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E44F1316-C526-425F-89DD-0DE7A3517AA1}"/>
              </a:ext>
            </a:extLst>
          </p:cNvPr>
          <p:cNvSpPr/>
          <p:nvPr/>
        </p:nvSpPr>
        <p:spPr>
          <a:xfrm>
            <a:off x="8558090" y="3813572"/>
            <a:ext cx="3393766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Потрібно </a:t>
            </a:r>
            <a:r>
              <a:rPr lang="ru-RU" dirty="0">
                <a:latin typeface="+mn-lt"/>
              </a:rPr>
              <a:t>сортувати відходи      (скло, папір, пластик, метал, тощо).</a:t>
            </a:r>
            <a:endParaRPr lang="en-US" dirty="0"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310A6E9D-12E8-40A6-BB79-A8A1E58AA0DD}"/>
              </a:ext>
            </a:extLst>
          </p:cNvPr>
          <p:cNvSpPr/>
          <p:nvPr/>
        </p:nvSpPr>
        <p:spPr>
          <a:xfrm>
            <a:off x="8561148" y="2533080"/>
            <a:ext cx="3390708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+mn-lt"/>
              </a:rPr>
              <a:t>Фабрики та заводи забруднюють атмосферу</a:t>
            </a:r>
            <a:r>
              <a:rPr lang="en-US" dirty="0">
                <a:latin typeface="+mn-lt"/>
              </a:rPr>
              <a:t>            </a:t>
            </a:r>
            <a:r>
              <a:rPr lang="ru-RU" dirty="0">
                <a:latin typeface="+mn-lt"/>
              </a:rPr>
              <a:t> та водойми, що впливає  </a:t>
            </a:r>
            <a:r>
              <a:rPr lang="en-US" dirty="0">
                <a:latin typeface="+mn-lt"/>
              </a:rPr>
              <a:t>          </a:t>
            </a:r>
            <a:r>
              <a:rPr lang="ru-RU" dirty="0">
                <a:latin typeface="+mn-lt"/>
              </a:rPr>
              <a:t>на наше здоров’я і якість життя.</a:t>
            </a:r>
            <a:endParaRPr lang="en-US" dirty="0">
              <a:latin typeface="+mn-lt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F61045C-0A3D-4A16-9D5F-9B51921EED9E}"/>
              </a:ext>
            </a:extLst>
          </p:cNvPr>
          <p:cNvSpPr/>
          <p:nvPr/>
        </p:nvSpPr>
        <p:spPr>
          <a:xfrm>
            <a:off x="253364" y="1954131"/>
            <a:ext cx="13732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+mn-lt"/>
              </a:rPr>
              <a:t>Вирубка лісових</a:t>
            </a:r>
            <a:endParaRPr lang="uk-UA" dirty="0">
              <a:latin typeface="+mn-lt"/>
            </a:endParaRPr>
          </a:p>
          <a:p>
            <a:pPr algn="ctr"/>
            <a:r>
              <a:rPr lang="uk-UA" dirty="0">
                <a:latin typeface="+mn-lt"/>
              </a:rPr>
              <a:t>насаджень</a:t>
            </a:r>
            <a:endParaRPr lang="en-US" dirty="0"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B3A9093D-C12D-4894-B0A9-C61419FF2DFA}"/>
              </a:ext>
            </a:extLst>
          </p:cNvPr>
          <p:cNvSpPr/>
          <p:nvPr/>
        </p:nvSpPr>
        <p:spPr>
          <a:xfrm>
            <a:off x="3721067" y="2120506"/>
            <a:ext cx="14522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+mn-lt"/>
              </a:rPr>
              <a:t>Переробка деревини</a:t>
            </a:r>
            <a:endParaRPr lang="en-US" dirty="0"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90A8C783-0603-462A-8DBB-0049819D6039}"/>
              </a:ext>
            </a:extLst>
          </p:cNvPr>
          <p:cNvSpPr/>
          <p:nvPr/>
        </p:nvSpPr>
        <p:spPr>
          <a:xfrm>
            <a:off x="5048501" y="4253006"/>
            <a:ext cx="1873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+mn-lt"/>
              </a:rPr>
              <a:t>Транспортування</a:t>
            </a:r>
            <a:endParaRPr lang="en-US" dirty="0">
              <a:latin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4CA49A33-2806-4A95-B21B-8CA04E2AC3C5}"/>
              </a:ext>
            </a:extLst>
          </p:cNvPr>
          <p:cNvSpPr/>
          <p:nvPr/>
        </p:nvSpPr>
        <p:spPr>
          <a:xfrm>
            <a:off x="-386474" y="5779189"/>
            <a:ext cx="24689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+mn-lt"/>
              </a:rPr>
              <a:t>Виробництво паперової</a:t>
            </a:r>
            <a:endParaRPr lang="en-US" dirty="0">
              <a:latin typeface="+mn-lt"/>
            </a:endParaRPr>
          </a:p>
          <a:p>
            <a:pPr algn="ctr"/>
            <a:r>
              <a:rPr lang="uk-UA" dirty="0">
                <a:latin typeface="+mn-lt"/>
              </a:rPr>
              <a:t>продукції</a:t>
            </a:r>
            <a:endParaRPr lang="en-US" dirty="0"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777A301C-9FFF-46AF-8116-A7EBCCF1F701}"/>
              </a:ext>
            </a:extLst>
          </p:cNvPr>
          <p:cNvSpPr/>
          <p:nvPr/>
        </p:nvSpPr>
        <p:spPr>
          <a:xfrm>
            <a:off x="4100025" y="6489817"/>
            <a:ext cx="1873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+mn-lt"/>
              </a:rPr>
              <a:t>Споживання</a:t>
            </a:r>
            <a:endParaRPr lang="en-US" dirty="0">
              <a:latin typeface="+mn-lt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95863F9C-4107-47E7-8BEA-0EB73F7AC434}"/>
              </a:ext>
            </a:extLst>
          </p:cNvPr>
          <p:cNvSpPr/>
          <p:nvPr/>
        </p:nvSpPr>
        <p:spPr>
          <a:xfrm>
            <a:off x="7726386" y="6139621"/>
            <a:ext cx="3789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+mn-lt"/>
              </a:rPr>
              <a:t>Роздільний збір з метою подальшої переробки та використання</a:t>
            </a:r>
            <a:endParaRPr lang="en-US" dirty="0">
              <a:latin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EFC18A8C-C35E-412F-811E-7DB1C761F566}"/>
              </a:ext>
            </a:extLst>
          </p:cNvPr>
          <p:cNvSpPr/>
          <p:nvPr/>
        </p:nvSpPr>
        <p:spPr>
          <a:xfrm>
            <a:off x="10953541" y="5108671"/>
            <a:ext cx="10789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+mn-lt"/>
              </a:rPr>
              <a:t>Смітник</a:t>
            </a:r>
            <a:endParaRPr lang="en-US" dirty="0"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04F1B512-FB06-4019-83A5-922579335D59}"/>
              </a:ext>
            </a:extLst>
          </p:cNvPr>
          <p:cNvSpPr/>
          <p:nvPr/>
        </p:nvSpPr>
        <p:spPr>
          <a:xfrm>
            <a:off x="6916467" y="5034172"/>
            <a:ext cx="994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+mn-lt"/>
              </a:rPr>
              <a:t>Папір</a:t>
            </a:r>
            <a:endParaRPr lang="en-US" dirty="0">
              <a:latin typeface="+mn-lt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="" xmlns:a16="http://schemas.microsoft.com/office/drawing/2014/main" id="{708C34B4-9862-4589-B0A6-8B1F0745C535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2068229" flipH="1">
            <a:off x="3835699" y="6028466"/>
            <a:ext cx="506054" cy="74264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="" xmlns:a16="http://schemas.microsoft.com/office/drawing/2014/main" id="{99F3B99E-9C19-49A6-AD5F-84A78F50912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3397916" flipH="1" flipV="1">
            <a:off x="6550290" y="4609575"/>
            <a:ext cx="506054" cy="779954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2CFB943E-DE67-44F0-BC53-52977F48DF6F}"/>
              </a:ext>
            </a:extLst>
          </p:cNvPr>
          <p:cNvSpPr/>
          <p:nvPr/>
        </p:nvSpPr>
        <p:spPr bwMode="auto">
          <a:xfrm>
            <a:off x="3037747" y="437569"/>
            <a:ext cx="9154253" cy="69358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522DF96A-C4CB-419E-B353-10F65DE88257}"/>
              </a:ext>
            </a:extLst>
          </p:cNvPr>
          <p:cNvSpPr/>
          <p:nvPr/>
        </p:nvSpPr>
        <p:spPr>
          <a:xfrm>
            <a:off x="3514334" y="400957"/>
            <a:ext cx="51104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4000" dirty="0">
                <a:latin typeface="+mn-lt"/>
              </a:rPr>
              <a:t>Життєвий цикл паперу</a:t>
            </a:r>
            <a:endParaRPr lang="en-US" sz="4000" dirty="0">
              <a:latin typeface="+mn-lt"/>
            </a:endParaRPr>
          </a:p>
        </p:txBody>
      </p:sp>
      <p:pic>
        <p:nvPicPr>
          <p:cNvPr id="38" name="Graphic 37">
            <a:extLst>
              <a:ext uri="{FF2B5EF4-FFF2-40B4-BE49-F238E27FC236}">
                <a16:creationId xmlns="" xmlns:a16="http://schemas.microsoft.com/office/drawing/2014/main" id="{B2E5DEAB-B4E7-4D41-9104-403571C9EA2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3397916" flipH="1" flipV="1">
            <a:off x="9777207" y="4649015"/>
            <a:ext cx="506054" cy="779954"/>
          </a:xfrm>
          <a:prstGeom prst="rect">
            <a:avLst/>
          </a:prstGeom>
        </p:spPr>
      </p:pic>
      <p:sp>
        <p:nvSpPr>
          <p:cNvPr id="39" name="Rectangle 898">
            <a:extLst>
              <a:ext uri="{FF2B5EF4-FFF2-40B4-BE49-F238E27FC236}">
                <a16:creationId xmlns="" xmlns:a16="http://schemas.microsoft.com/office/drawing/2014/main" id="{64855732-37C0-4EF8-B200-04B185A89A56}"/>
              </a:ext>
            </a:extLst>
          </p:cNvPr>
          <p:cNvSpPr/>
          <p:nvPr/>
        </p:nvSpPr>
        <p:spPr bwMode="auto">
          <a:xfrm>
            <a:off x="876300" y="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C8A88C2C-3EE7-4388-9F50-928283863911}"/>
              </a:ext>
            </a:extLst>
          </p:cNvPr>
          <p:cNvSpPr/>
          <p:nvPr/>
        </p:nvSpPr>
        <p:spPr bwMode="auto">
          <a:xfrm>
            <a:off x="0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5C263CF2-2DD0-4759-86CF-3819DD4E67E5}"/>
              </a:ext>
            </a:extLst>
          </p:cNvPr>
          <p:cNvSpPr/>
          <p:nvPr/>
        </p:nvSpPr>
        <p:spPr bwMode="auto">
          <a:xfrm>
            <a:off x="438150" y="-1586"/>
            <a:ext cx="438151" cy="43815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67334EAE-F055-415E-8735-F4630AAE193C}"/>
              </a:ext>
            </a:extLst>
          </p:cNvPr>
          <p:cNvSpPr/>
          <p:nvPr/>
        </p:nvSpPr>
        <p:spPr bwMode="auto">
          <a:xfrm>
            <a:off x="1312999" y="0"/>
            <a:ext cx="438151" cy="4365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43" name="Rectangle 898">
            <a:extLst>
              <a:ext uri="{FF2B5EF4-FFF2-40B4-BE49-F238E27FC236}">
                <a16:creationId xmlns="" xmlns:a16="http://schemas.microsoft.com/office/drawing/2014/main" id="{F78B23AB-1CFE-4316-8F61-D336F6C999E3}"/>
              </a:ext>
            </a:extLst>
          </p:cNvPr>
          <p:cNvSpPr/>
          <p:nvPr/>
        </p:nvSpPr>
        <p:spPr bwMode="auto">
          <a:xfrm>
            <a:off x="2175373" y="3"/>
            <a:ext cx="438151" cy="438151"/>
          </a:xfrm>
          <a:prstGeom prst="rect">
            <a:avLst/>
          </a:prstGeom>
          <a:solidFill>
            <a:srgbClr val="C08D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407D3D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7E1BA04B-F33B-44C0-A6F6-7D34D3200FED}"/>
              </a:ext>
            </a:extLst>
          </p:cNvPr>
          <p:cNvSpPr/>
          <p:nvPr/>
        </p:nvSpPr>
        <p:spPr bwMode="auto">
          <a:xfrm>
            <a:off x="2605782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A71EA19D-FA16-4C25-BFBA-ED2A73211BE3}"/>
              </a:ext>
            </a:extLst>
          </p:cNvPr>
          <p:cNvSpPr/>
          <p:nvPr/>
        </p:nvSpPr>
        <p:spPr bwMode="auto">
          <a:xfrm>
            <a:off x="1743408" y="0"/>
            <a:ext cx="438151" cy="438151"/>
          </a:xfrm>
          <a:prstGeom prst="rect">
            <a:avLst/>
          </a:prstGeom>
          <a:solidFill>
            <a:srgbClr val="FAC5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009343"/>
              </a:solidFill>
            </a:endParaRPr>
          </a:p>
        </p:txBody>
      </p:sp>
      <p:pic>
        <p:nvPicPr>
          <p:cNvPr id="48" name="Graphic 47">
            <a:extLst>
              <a:ext uri="{FF2B5EF4-FFF2-40B4-BE49-F238E27FC236}">
                <a16:creationId xmlns="" xmlns:a16="http://schemas.microsoft.com/office/drawing/2014/main" id="{D26742E0-F212-4A91-9A11-5FDAFDFE7FA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3397916" flipH="1" flipV="1">
            <a:off x="7934205" y="4630558"/>
            <a:ext cx="506054" cy="779954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="" xmlns:a16="http://schemas.microsoft.com/office/drawing/2014/main" id="{E1F2BFAE-2325-497A-AD2F-97728D53A22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9676214">
            <a:off x="4643530" y="4980245"/>
            <a:ext cx="518447" cy="74264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="" xmlns:a16="http://schemas.microsoft.com/office/drawing/2014/main" id="{98F8D794-C85C-47F6-8A14-01068A7B802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9676214">
            <a:off x="4641052" y="3170256"/>
            <a:ext cx="518447" cy="74264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="" xmlns:a16="http://schemas.microsoft.com/office/drawing/2014/main" id="{F2DD2660-7DF1-4B38-AF68-417D508F8B9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9676214">
            <a:off x="3461844" y="1519991"/>
            <a:ext cx="518447" cy="742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25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="" xmlns:a16="http://schemas.microsoft.com/office/drawing/2014/main" id="{DB961F6A-6E0F-4038-93DE-5636C49AE550}"/>
              </a:ext>
            </a:extLst>
          </p:cNvPr>
          <p:cNvSpPr/>
          <p:nvPr/>
        </p:nvSpPr>
        <p:spPr bwMode="auto">
          <a:xfrm>
            <a:off x="0" y="420689"/>
            <a:ext cx="12192000" cy="959581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000" dirty="0"/>
          </a:p>
        </p:txBody>
      </p:sp>
      <p:pic>
        <p:nvPicPr>
          <p:cNvPr id="4" name="Graphic 3">
            <a:extLst>
              <a:ext uri="{FF2B5EF4-FFF2-40B4-BE49-F238E27FC236}">
                <a16:creationId xmlns="" xmlns:a16="http://schemas.microsoft.com/office/drawing/2014/main" id="{8613B857-635D-479B-A269-63730D332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9137" y="1888925"/>
            <a:ext cx="1513054" cy="10321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DD52774-B2DE-4DBF-8F30-3090E2EE04A7}"/>
              </a:ext>
            </a:extLst>
          </p:cNvPr>
          <p:cNvSpPr/>
          <p:nvPr/>
        </p:nvSpPr>
        <p:spPr>
          <a:xfrm>
            <a:off x="399895" y="3098765"/>
            <a:ext cx="20227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Бананова шкірка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3-4 тижні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="" xmlns:a16="http://schemas.microsoft.com/office/drawing/2014/main" id="{5B74C8CD-3ACC-4238-A1DD-1146342AEB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66566" y="4068627"/>
            <a:ext cx="829001" cy="14211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phic 7">
            <a:extLst>
              <a:ext uri="{FF2B5EF4-FFF2-40B4-BE49-F238E27FC236}">
                <a16:creationId xmlns="" xmlns:a16="http://schemas.microsoft.com/office/drawing/2014/main" id="{8460C695-9084-4D43-B30D-0A209CC43F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07810" y="2051068"/>
            <a:ext cx="1679359" cy="9474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9A971077-50BD-4C81-BD2C-5BEE23A665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40481" y="1902916"/>
            <a:ext cx="1253244" cy="11096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4D2B0071-C692-43CD-89E2-9F5B8B756636}"/>
              </a:ext>
            </a:extLst>
          </p:cNvPr>
          <p:cNvSpPr/>
          <p:nvPr/>
        </p:nvSpPr>
        <p:spPr>
          <a:xfrm>
            <a:off x="5140636" y="3108941"/>
            <a:ext cx="20529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Паперовий пакет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1 місяць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C5A8A28B-69A8-46C4-8419-5DB2DD3CFBA7}"/>
              </a:ext>
            </a:extLst>
          </p:cNvPr>
          <p:cNvSpPr/>
          <p:nvPr/>
        </p:nvSpPr>
        <p:spPr>
          <a:xfrm>
            <a:off x="2603908" y="3098765"/>
            <a:ext cx="22843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Паперовий рушник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2-3 тижні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AB35A302-A586-489A-86EB-C46DC346B4D5}"/>
              </a:ext>
            </a:extLst>
          </p:cNvPr>
          <p:cNvSpPr/>
          <p:nvPr/>
        </p:nvSpPr>
        <p:spPr>
          <a:xfrm>
            <a:off x="9680318" y="5596623"/>
            <a:ext cx="22335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Пакет</a:t>
            </a:r>
            <a:r>
              <a:rPr lang="en-US" sz="2000" dirty="0">
                <a:latin typeface="+mn-lt"/>
              </a:rPr>
              <a:t> </a:t>
            </a:r>
            <a:r>
              <a:rPr lang="uk-UA" sz="2000" dirty="0">
                <a:latin typeface="+mn-lt"/>
              </a:rPr>
              <a:t>з-під молока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5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="" xmlns:a16="http://schemas.microsoft.com/office/drawing/2014/main" id="{6055B1EA-9EDF-4410-AABF-46A0D368D64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385695" y="4360643"/>
            <a:ext cx="1209675" cy="10382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A2E261B7-2EBB-4326-A956-5D3F4FBF736D}"/>
              </a:ext>
            </a:extLst>
          </p:cNvPr>
          <p:cNvSpPr/>
          <p:nvPr/>
        </p:nvSpPr>
        <p:spPr>
          <a:xfrm>
            <a:off x="7002185" y="5596623"/>
            <a:ext cx="24048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Апельсинова шкірка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6 місяців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="" xmlns:a16="http://schemas.microsoft.com/office/drawing/2014/main" id="{2C503934-2254-4709-BA99-01A357A033F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376714">
            <a:off x="10123088" y="1697934"/>
            <a:ext cx="869477" cy="12595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Graphic 16">
            <a:extLst>
              <a:ext uri="{FF2B5EF4-FFF2-40B4-BE49-F238E27FC236}">
                <a16:creationId xmlns="" xmlns:a16="http://schemas.microsoft.com/office/drawing/2014/main" id="{5C2CF95F-17CD-4EBD-81BD-BCCE864B66C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96DAC541-7B7A-43D3-8B79-37D633B846F1}">
                <asvg:svgBlip xmlns=""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597653" y="1805635"/>
            <a:ext cx="1253244" cy="11928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808C566B-9C02-4D53-8C84-8AE026500045}"/>
              </a:ext>
            </a:extLst>
          </p:cNvPr>
          <p:cNvSpPr/>
          <p:nvPr/>
        </p:nvSpPr>
        <p:spPr>
          <a:xfrm>
            <a:off x="9498890" y="3110805"/>
            <a:ext cx="22568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Огризок</a:t>
            </a:r>
            <a:r>
              <a:rPr lang="en-US" sz="2000" dirty="0">
                <a:latin typeface="+mn-lt"/>
              </a:rPr>
              <a:t> </a:t>
            </a:r>
            <a:r>
              <a:rPr lang="uk-UA" sz="2000" dirty="0">
                <a:latin typeface="+mn-lt"/>
              </a:rPr>
              <a:t>від яблука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2 місяці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CC43DFF7-41A6-4EB9-A3FD-613AA5D674C2}"/>
              </a:ext>
            </a:extLst>
          </p:cNvPr>
          <p:cNvSpPr/>
          <p:nvPr/>
        </p:nvSpPr>
        <p:spPr>
          <a:xfrm>
            <a:off x="7816640" y="3108941"/>
            <a:ext cx="12282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Газета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1,5 місяці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="" xmlns:a16="http://schemas.microsoft.com/office/drawing/2014/main" id="{E1DE5B02-ED7F-4CFB-8240-F20FF6B2AA8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96DAC541-7B7A-43D3-8B79-37D633B846F1}">
                <asvg:svgBlip xmlns=""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269939" y="4276146"/>
            <a:ext cx="951288" cy="11227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52F42A74-345C-4494-BD7D-68A64BC4D0D9}"/>
              </a:ext>
            </a:extLst>
          </p:cNvPr>
          <p:cNvSpPr/>
          <p:nvPr/>
        </p:nvSpPr>
        <p:spPr>
          <a:xfrm>
            <a:off x="4585939" y="5599287"/>
            <a:ext cx="23192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Вовняна</a:t>
            </a:r>
            <a:r>
              <a:rPr lang="en-US" sz="2000" dirty="0">
                <a:latin typeface="+mn-lt"/>
              </a:rPr>
              <a:t> </a:t>
            </a:r>
            <a:r>
              <a:rPr lang="uk-UA" sz="2000" dirty="0">
                <a:latin typeface="+mn-lt"/>
              </a:rPr>
              <a:t>шкарпетка</a:t>
            </a:r>
            <a:endParaRPr lang="en-US" sz="2000" dirty="0">
              <a:latin typeface="+mn-lt"/>
            </a:endParaRP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1-5 років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="" xmlns:a16="http://schemas.microsoft.com/office/drawing/2014/main" id="{C488D839-EAE6-427E-8EA3-8831E1EDD6BA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59137" y="4130790"/>
            <a:ext cx="1398350" cy="12680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1E4802B7-CD1A-4049-A811-6B3F1A375E86}"/>
              </a:ext>
            </a:extLst>
          </p:cNvPr>
          <p:cNvSpPr/>
          <p:nvPr/>
        </p:nvSpPr>
        <p:spPr>
          <a:xfrm>
            <a:off x="653741" y="5596623"/>
            <a:ext cx="10342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Картон</a:t>
            </a:r>
          </a:p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2 місяці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6" name="Graphic 35">
            <a:extLst>
              <a:ext uri="{FF2B5EF4-FFF2-40B4-BE49-F238E27FC236}">
                <a16:creationId xmlns="" xmlns:a16="http://schemas.microsoft.com/office/drawing/2014/main" id="{52809FF1-62F4-4C81-B7FF-F637B9E2EB20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21438824">
            <a:off x="2832143" y="4307876"/>
            <a:ext cx="1378093" cy="10259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EE642FBD-D65E-4009-A8F0-B35B5011864B}"/>
              </a:ext>
            </a:extLst>
          </p:cNvPr>
          <p:cNvSpPr/>
          <p:nvPr/>
        </p:nvSpPr>
        <p:spPr>
          <a:xfrm>
            <a:off x="2967994" y="5596623"/>
            <a:ext cx="1106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Фанера</a:t>
            </a:r>
            <a:endParaRPr lang="en-US" sz="2000" dirty="0">
              <a:latin typeface="+mn-lt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uk-UA" sz="2000" dirty="0">
                <a:latin typeface="+mn-lt"/>
              </a:rPr>
              <a:t>1-3 роки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9BE9D880-97A4-4113-A66C-4583D0BD4F58}"/>
              </a:ext>
            </a:extLst>
          </p:cNvPr>
          <p:cNvSpPr/>
          <p:nvPr/>
        </p:nvSpPr>
        <p:spPr>
          <a:xfrm>
            <a:off x="375555" y="516813"/>
            <a:ext cx="114408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uk-UA" sz="4000" dirty="0">
                <a:latin typeface="+mn-lt"/>
              </a:rPr>
              <a:t>Скільки часу необхідно, щоб повністю розклались…</a:t>
            </a:r>
            <a:endParaRPr lang="ru-RU" sz="4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02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3421</TotalTime>
  <Words>1405</Words>
  <Application>Microsoft Office PowerPoint</Application>
  <PresentationFormat>Произвольный</PresentationFormat>
  <Paragraphs>309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 Office</vt:lpstr>
      <vt:lpstr>3_Тема Office</vt:lpstr>
      <vt:lpstr>Заняття 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Як бути відповідальним споживачем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Заняття 1</dc:title>
  <dc:creator>Kateryna Teleshova</dc:creator>
  <cp:lastModifiedBy>g</cp:lastModifiedBy>
  <cp:revision>177</cp:revision>
  <dcterms:created xsi:type="dcterms:W3CDTF">2020-04-04T11:31:08Z</dcterms:created>
  <dcterms:modified xsi:type="dcterms:W3CDTF">2020-07-06T11:29:04Z</dcterms:modified>
</cp:coreProperties>
</file>