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5240000" cy="11430000"/>
  <p:notesSz cx="15240000" cy="11430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pos="468" userDrawn="1">
          <p15:clr>
            <a:srgbClr val="A4A3A4"/>
          </p15:clr>
        </p15:guide>
        <p15:guide id="3" orient="horz" pos="3260" userDrawn="1">
          <p15:clr>
            <a:srgbClr val="A4A3A4"/>
          </p15:clr>
        </p15:guide>
        <p15:guide id="4" pos="3054" userDrawn="1">
          <p15:clr>
            <a:srgbClr val="A4A3A4"/>
          </p15:clr>
        </p15:guide>
        <p15:guide id="5" pos="90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40"/>
    <a:srgbClr val="464646"/>
    <a:srgbClr val="C39D66"/>
    <a:srgbClr val="B3C4A4"/>
    <a:srgbClr val="88A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507" y="86"/>
      </p:cViewPr>
      <p:guideLst>
        <p:guide orient="horz" pos="85"/>
        <p:guide pos="468"/>
        <p:guide orient="horz" pos="3260"/>
        <p:guide pos="3054"/>
        <p:guide pos="90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04000" cy="573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632825" y="0"/>
            <a:ext cx="6604000" cy="573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6152-66C9-46C5-9C6B-78CA6A5252E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0" y="1428750"/>
            <a:ext cx="51435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5500688"/>
            <a:ext cx="12192000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56913"/>
            <a:ext cx="6604000" cy="573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632825" y="10856913"/>
            <a:ext cx="6604000" cy="573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8F1DA-117D-4026-BE9B-4B398753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9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8F1DA-117D-4026-BE9B-4B3987532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752094" y="394564"/>
            <a:ext cx="1152144" cy="110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9000" y="468007"/>
            <a:ext cx="932815" cy="891540"/>
          </a:xfrm>
          <a:custGeom>
            <a:avLst/>
            <a:gdLst/>
            <a:ahLst/>
            <a:cxnLst/>
            <a:rect l="l" t="t" r="r" b="b"/>
            <a:pathLst>
              <a:path w="932814" h="891540">
                <a:moveTo>
                  <a:pt x="932510" y="0"/>
                </a:moveTo>
                <a:lnTo>
                  <a:pt x="0" y="0"/>
                </a:lnTo>
                <a:lnTo>
                  <a:pt x="0" y="890981"/>
                </a:lnTo>
                <a:lnTo>
                  <a:pt x="932510" y="890981"/>
                </a:lnTo>
                <a:lnTo>
                  <a:pt x="932510" y="0"/>
                </a:lnTo>
                <a:close/>
              </a:path>
            </a:pathLst>
          </a:custGeom>
          <a:solidFill>
            <a:srgbClr val="FCD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09330" y="717626"/>
            <a:ext cx="12238990" cy="698500"/>
          </a:xfrm>
          <a:custGeom>
            <a:avLst/>
            <a:gdLst/>
            <a:ahLst/>
            <a:cxnLst/>
            <a:rect l="l" t="t" r="r" b="b"/>
            <a:pathLst>
              <a:path w="12238990" h="698500">
                <a:moveTo>
                  <a:pt x="12238494" y="697979"/>
                </a:moveTo>
                <a:lnTo>
                  <a:pt x="1020711" y="697979"/>
                </a:lnTo>
                <a:lnTo>
                  <a:pt x="1020711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4646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086648" y="693749"/>
            <a:ext cx="12264390" cy="742950"/>
          </a:xfrm>
          <a:custGeom>
            <a:avLst/>
            <a:gdLst/>
            <a:ahLst/>
            <a:cxnLst/>
            <a:rect l="l" t="t" r="r" b="b"/>
            <a:pathLst>
              <a:path w="12264390" h="742950">
                <a:moveTo>
                  <a:pt x="47752" y="23876"/>
                </a:moveTo>
                <a:lnTo>
                  <a:pt x="45872" y="14592"/>
                </a:lnTo>
                <a:lnTo>
                  <a:pt x="40754" y="6997"/>
                </a:lnTo>
                <a:lnTo>
                  <a:pt x="33159" y="1879"/>
                </a:lnTo>
                <a:lnTo>
                  <a:pt x="23876" y="0"/>
                </a:lnTo>
                <a:lnTo>
                  <a:pt x="14579" y="1879"/>
                </a:lnTo>
                <a:lnTo>
                  <a:pt x="6985" y="6997"/>
                </a:lnTo>
                <a:lnTo>
                  <a:pt x="1866" y="14592"/>
                </a:lnTo>
                <a:lnTo>
                  <a:pt x="0" y="23876"/>
                </a:lnTo>
                <a:lnTo>
                  <a:pt x="1866" y="33172"/>
                </a:lnTo>
                <a:lnTo>
                  <a:pt x="6985" y="40767"/>
                </a:lnTo>
                <a:lnTo>
                  <a:pt x="14579" y="45885"/>
                </a:lnTo>
                <a:lnTo>
                  <a:pt x="23876" y="47752"/>
                </a:lnTo>
                <a:lnTo>
                  <a:pt x="33159" y="45885"/>
                </a:lnTo>
                <a:lnTo>
                  <a:pt x="40754" y="40767"/>
                </a:lnTo>
                <a:lnTo>
                  <a:pt x="45872" y="33172"/>
                </a:lnTo>
                <a:lnTo>
                  <a:pt x="47752" y="23876"/>
                </a:lnTo>
                <a:close/>
              </a:path>
              <a:path w="12264390" h="742950">
                <a:moveTo>
                  <a:pt x="12264352" y="701217"/>
                </a:moveTo>
                <a:lnTo>
                  <a:pt x="12258002" y="701217"/>
                </a:lnTo>
                <a:lnTo>
                  <a:pt x="12258002" y="742492"/>
                </a:lnTo>
                <a:lnTo>
                  <a:pt x="12264352" y="742492"/>
                </a:lnTo>
                <a:lnTo>
                  <a:pt x="12264352" y="701217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9000" y="468007"/>
            <a:ext cx="931544" cy="89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6400800"/>
            <a:ext cx="10668000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2628900"/>
            <a:ext cx="66294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2628900"/>
            <a:ext cx="66294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52091" y="394564"/>
            <a:ext cx="1152144" cy="110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8999" y="468007"/>
            <a:ext cx="932815" cy="891540"/>
          </a:xfrm>
          <a:custGeom>
            <a:avLst/>
            <a:gdLst/>
            <a:ahLst/>
            <a:cxnLst/>
            <a:rect l="l" t="t" r="r" b="b"/>
            <a:pathLst>
              <a:path w="932814" h="891540">
                <a:moveTo>
                  <a:pt x="932510" y="0"/>
                </a:moveTo>
                <a:lnTo>
                  <a:pt x="0" y="0"/>
                </a:lnTo>
                <a:lnTo>
                  <a:pt x="0" y="890981"/>
                </a:lnTo>
                <a:lnTo>
                  <a:pt x="932510" y="890981"/>
                </a:lnTo>
                <a:lnTo>
                  <a:pt x="932510" y="0"/>
                </a:lnTo>
                <a:close/>
              </a:path>
            </a:pathLst>
          </a:custGeom>
          <a:solidFill>
            <a:srgbClr val="FCD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09330" y="717638"/>
            <a:ext cx="12238990" cy="698500"/>
          </a:xfrm>
          <a:custGeom>
            <a:avLst/>
            <a:gdLst/>
            <a:ahLst/>
            <a:cxnLst/>
            <a:rect l="l" t="t" r="r" b="b"/>
            <a:pathLst>
              <a:path w="12238990" h="698500">
                <a:moveTo>
                  <a:pt x="12238494" y="697966"/>
                </a:moveTo>
                <a:lnTo>
                  <a:pt x="1020711" y="697966"/>
                </a:lnTo>
                <a:lnTo>
                  <a:pt x="1020711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4646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86648" y="693762"/>
            <a:ext cx="12264390" cy="742950"/>
          </a:xfrm>
          <a:custGeom>
            <a:avLst/>
            <a:gdLst/>
            <a:ahLst/>
            <a:cxnLst/>
            <a:rect l="l" t="t" r="r" b="b"/>
            <a:pathLst>
              <a:path w="12264390" h="742950">
                <a:moveTo>
                  <a:pt x="47752" y="23876"/>
                </a:moveTo>
                <a:lnTo>
                  <a:pt x="45872" y="14592"/>
                </a:lnTo>
                <a:lnTo>
                  <a:pt x="40754" y="6997"/>
                </a:lnTo>
                <a:lnTo>
                  <a:pt x="33159" y="1879"/>
                </a:lnTo>
                <a:lnTo>
                  <a:pt x="23876" y="0"/>
                </a:lnTo>
                <a:lnTo>
                  <a:pt x="14579" y="1879"/>
                </a:lnTo>
                <a:lnTo>
                  <a:pt x="6985" y="6997"/>
                </a:lnTo>
                <a:lnTo>
                  <a:pt x="1866" y="14592"/>
                </a:lnTo>
                <a:lnTo>
                  <a:pt x="0" y="23876"/>
                </a:lnTo>
                <a:lnTo>
                  <a:pt x="1866" y="33172"/>
                </a:lnTo>
                <a:lnTo>
                  <a:pt x="6985" y="40767"/>
                </a:lnTo>
                <a:lnTo>
                  <a:pt x="14579" y="45885"/>
                </a:lnTo>
                <a:lnTo>
                  <a:pt x="23876" y="47752"/>
                </a:lnTo>
                <a:lnTo>
                  <a:pt x="33159" y="45885"/>
                </a:lnTo>
                <a:lnTo>
                  <a:pt x="40754" y="40767"/>
                </a:lnTo>
                <a:lnTo>
                  <a:pt x="45872" y="33172"/>
                </a:lnTo>
                <a:lnTo>
                  <a:pt x="47752" y="23876"/>
                </a:lnTo>
                <a:close/>
              </a:path>
              <a:path w="12264390" h="742950">
                <a:moveTo>
                  <a:pt x="12264352" y="701192"/>
                </a:moveTo>
                <a:lnTo>
                  <a:pt x="12258002" y="701192"/>
                </a:lnTo>
                <a:lnTo>
                  <a:pt x="12258002" y="742480"/>
                </a:lnTo>
                <a:lnTo>
                  <a:pt x="12264352" y="742480"/>
                </a:lnTo>
                <a:lnTo>
                  <a:pt x="12264352" y="70119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9000" y="468007"/>
            <a:ext cx="931544" cy="89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FAAF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542" y="2528396"/>
            <a:ext cx="1319291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10629900"/>
            <a:ext cx="48768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10629900"/>
            <a:ext cx="35052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61913" y="10942532"/>
            <a:ext cx="2121534" cy="46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6.png"/><Relationship Id="rId7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55.emf"/><Relationship Id="rId9" Type="http://schemas.openxmlformats.org/officeDocument/2006/relationships/image" Target="../media/image5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6.png"/><Relationship Id="rId21" Type="http://schemas.openxmlformats.org/officeDocument/2006/relationships/image" Target="../media/image35.emf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e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23" Type="http://schemas.openxmlformats.org/officeDocument/2006/relationships/image" Target="../media/image37.emf"/><Relationship Id="rId10" Type="http://schemas.openxmlformats.org/officeDocument/2006/relationships/image" Target="../media/image24.emf"/><Relationship Id="rId19" Type="http://schemas.openxmlformats.org/officeDocument/2006/relationships/image" Target="../media/image33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png"/><Relationship Id="rId22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xty.org.ua/action/file/download?file_guid=9203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" y="0"/>
            <a:ext cx="15240000" cy="11430000"/>
          </a:xfrm>
          <a:custGeom>
            <a:avLst/>
            <a:gdLst/>
            <a:ahLst/>
            <a:cxnLst/>
            <a:rect l="l" t="t" r="r" b="b"/>
            <a:pathLst>
              <a:path w="15240000" h="11430000">
                <a:moveTo>
                  <a:pt x="15240000" y="0"/>
                </a:moveTo>
                <a:lnTo>
                  <a:pt x="0" y="0"/>
                </a:lnTo>
                <a:lnTo>
                  <a:pt x="0" y="11430000"/>
                </a:lnTo>
                <a:lnTo>
                  <a:pt x="15240000" y="114300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FAAF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532697" y="5147068"/>
            <a:ext cx="11513820" cy="4422140"/>
            <a:chOff x="2532697" y="5147068"/>
            <a:chExt cx="11513820" cy="4422140"/>
          </a:xfrm>
        </p:grpSpPr>
        <p:sp>
          <p:nvSpPr>
            <p:cNvPr id="4" name="object 4"/>
            <p:cNvSpPr/>
            <p:nvPr/>
          </p:nvSpPr>
          <p:spPr>
            <a:xfrm>
              <a:off x="2541905" y="5156276"/>
              <a:ext cx="11495405" cy="4345305"/>
            </a:xfrm>
            <a:custGeom>
              <a:avLst/>
              <a:gdLst/>
              <a:ahLst/>
              <a:cxnLst/>
              <a:rect l="l" t="t" r="r" b="b"/>
              <a:pathLst>
                <a:path w="11495405" h="4345305">
                  <a:moveTo>
                    <a:pt x="0" y="0"/>
                  </a:moveTo>
                  <a:lnTo>
                    <a:pt x="0" y="1505089"/>
                  </a:lnTo>
                  <a:lnTo>
                    <a:pt x="11495316" y="1505089"/>
                  </a:lnTo>
                  <a:lnTo>
                    <a:pt x="11495316" y="2600236"/>
                  </a:lnTo>
                  <a:lnTo>
                    <a:pt x="6973785" y="2600236"/>
                  </a:lnTo>
                  <a:lnTo>
                    <a:pt x="6973785" y="4345089"/>
                  </a:lnTo>
                  <a:lnTo>
                    <a:pt x="8972588" y="4345089"/>
                  </a:lnTo>
                </a:path>
              </a:pathLst>
            </a:custGeom>
            <a:ln w="17995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1443424" y="9433686"/>
              <a:ext cx="135356" cy="1353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57408" y="5169738"/>
            <a:ext cx="992505" cy="992505"/>
          </a:xfrm>
          <a:prstGeom prst="rect">
            <a:avLst/>
          </a:prstGeom>
          <a:solidFill>
            <a:srgbClr val="FCCD89"/>
          </a:solidFill>
        </p:spPr>
        <p:txBody>
          <a:bodyPr vert="horz" wrap="square" lIns="0" tIns="10668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840"/>
              </a:spcBef>
            </a:pPr>
            <a:r>
              <a:rPr sz="4700" b="1" spc="-819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47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0245" y="1182142"/>
            <a:ext cx="4188042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6300" spc="-114" dirty="0">
                <a:solidFill>
                  <a:srgbClr val="FCD8A1"/>
                </a:solidFill>
              </a:rPr>
              <a:t>РЕСУРСИ</a:t>
            </a:r>
            <a:endParaRPr sz="630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090532" y="2231282"/>
            <a:ext cx="13192915" cy="2964273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0069830">
              <a:lnSpc>
                <a:spcPct val="100000"/>
              </a:lnSpc>
              <a:spcBef>
                <a:spcPts val="1555"/>
              </a:spcBef>
            </a:pPr>
            <a:r>
              <a:rPr i="0" spc="50" dirty="0" err="1"/>
              <a:t>Заняття</a:t>
            </a:r>
            <a:r>
              <a:rPr i="0" spc="-40" dirty="0"/>
              <a:t> </a:t>
            </a:r>
            <a:r>
              <a:rPr i="0" spc="-475" dirty="0"/>
              <a:t>№</a:t>
            </a:r>
            <a:r>
              <a:rPr lang="uk-UA" i="0" spc="-475" dirty="0"/>
              <a:t>2</a:t>
            </a:r>
            <a:r>
              <a:rPr i="0" spc="-475" dirty="0"/>
              <a:t>:</a:t>
            </a:r>
          </a:p>
          <a:p>
            <a:pPr marL="4908550" marR="175260" indent="386080" algn="l">
              <a:lnSpc>
                <a:spcPct val="100000"/>
              </a:lnSpc>
              <a:spcBef>
                <a:spcPts val="2165"/>
              </a:spcBef>
            </a:pPr>
            <a:r>
              <a:rPr lang="uk-UA" altLang="en-US" sz="5400" i="0" dirty="0">
                <a:latin typeface="Arial" panose="020B0604020202020204" pitchFamily="34" charset="0"/>
                <a:cs typeface="Arial" panose="020B0604020202020204" pitchFamily="34" charset="0"/>
              </a:rPr>
              <a:t>СТАЛЕ СПОЖИВАННЯ</a:t>
            </a:r>
          </a:p>
          <a:p>
            <a:pPr marL="4908550" marR="175260" indent="386080" algn="l">
              <a:lnSpc>
                <a:spcPct val="100000"/>
              </a:lnSpc>
              <a:spcBef>
                <a:spcPts val="2165"/>
              </a:spcBef>
            </a:pPr>
            <a:r>
              <a:rPr lang="uk-UA" altLang="en-US" sz="5400" i="0" dirty="0">
                <a:latin typeface="Arial" panose="020B0604020202020204" pitchFamily="34" charset="0"/>
                <a:cs typeface="Arial" panose="020B0604020202020204" pitchFamily="34" charset="0"/>
              </a:rPr>
              <a:t>І ВІДХОДИ</a:t>
            </a:r>
            <a:endParaRPr sz="5250" i="0" dirty="0"/>
          </a:p>
        </p:txBody>
      </p:sp>
      <p:grpSp>
        <p:nvGrpSpPr>
          <p:cNvPr id="9" name="object 9"/>
          <p:cNvGrpSpPr/>
          <p:nvPr/>
        </p:nvGrpSpPr>
        <p:grpSpPr>
          <a:xfrm>
            <a:off x="11814137" y="8487181"/>
            <a:ext cx="2245360" cy="2113915"/>
            <a:chOff x="11814137" y="8487181"/>
            <a:chExt cx="2245360" cy="2113915"/>
          </a:xfrm>
        </p:grpSpPr>
        <p:sp>
          <p:nvSpPr>
            <p:cNvPr id="10" name="object 10"/>
            <p:cNvSpPr/>
            <p:nvPr/>
          </p:nvSpPr>
          <p:spPr>
            <a:xfrm>
              <a:off x="12192317" y="8687523"/>
              <a:ext cx="641667" cy="592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97460" y="10065359"/>
              <a:ext cx="156260" cy="156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86577" y="8489264"/>
              <a:ext cx="2072575" cy="21116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91442" y="8487181"/>
              <a:ext cx="2068195" cy="2070100"/>
            </a:xfrm>
            <a:custGeom>
              <a:avLst/>
              <a:gdLst/>
              <a:ahLst/>
              <a:cxnLst/>
              <a:rect l="l" t="t" r="r" b="b"/>
              <a:pathLst>
                <a:path w="2068194" h="2070100">
                  <a:moveTo>
                    <a:pt x="767105" y="1612557"/>
                  </a:moveTo>
                  <a:lnTo>
                    <a:pt x="688987" y="1534439"/>
                  </a:lnTo>
                  <a:lnTo>
                    <a:pt x="610857" y="1612557"/>
                  </a:lnTo>
                  <a:lnTo>
                    <a:pt x="688987" y="1690674"/>
                  </a:lnTo>
                  <a:lnTo>
                    <a:pt x="767105" y="1612557"/>
                  </a:lnTo>
                  <a:close/>
                </a:path>
                <a:path w="2068194" h="2070100">
                  <a:moveTo>
                    <a:pt x="847344" y="288798"/>
                  </a:moveTo>
                  <a:lnTo>
                    <a:pt x="715149" y="156603"/>
                  </a:lnTo>
                  <a:lnTo>
                    <a:pt x="582955" y="288798"/>
                  </a:lnTo>
                  <a:lnTo>
                    <a:pt x="715149" y="420992"/>
                  </a:lnTo>
                  <a:lnTo>
                    <a:pt x="847344" y="288798"/>
                  </a:lnTo>
                  <a:close/>
                </a:path>
                <a:path w="2068194" h="2070100">
                  <a:moveTo>
                    <a:pt x="2067839" y="921931"/>
                  </a:moveTo>
                  <a:lnTo>
                    <a:pt x="1821014" y="675119"/>
                  </a:lnTo>
                  <a:lnTo>
                    <a:pt x="2011730" y="484390"/>
                  </a:lnTo>
                  <a:lnTo>
                    <a:pt x="1527327" y="0"/>
                  </a:lnTo>
                  <a:lnTo>
                    <a:pt x="1042936" y="484390"/>
                  </a:lnTo>
                  <a:lnTo>
                    <a:pt x="866940" y="308394"/>
                  </a:lnTo>
                  <a:lnTo>
                    <a:pt x="646544" y="528789"/>
                  </a:lnTo>
                  <a:lnTo>
                    <a:pt x="426135" y="308394"/>
                  </a:lnTo>
                  <a:lnTo>
                    <a:pt x="205740" y="528789"/>
                  </a:lnTo>
                  <a:lnTo>
                    <a:pt x="426135" y="749198"/>
                  </a:lnTo>
                  <a:lnTo>
                    <a:pt x="206552" y="968794"/>
                  </a:lnTo>
                  <a:lnTo>
                    <a:pt x="236702" y="998931"/>
                  </a:lnTo>
                  <a:lnTo>
                    <a:pt x="0" y="1235633"/>
                  </a:lnTo>
                  <a:lnTo>
                    <a:pt x="236702" y="1472336"/>
                  </a:lnTo>
                  <a:lnTo>
                    <a:pt x="473392" y="1235633"/>
                  </a:lnTo>
                  <a:lnTo>
                    <a:pt x="866940" y="1629181"/>
                  </a:lnTo>
                  <a:lnTo>
                    <a:pt x="773239" y="1722882"/>
                  </a:lnTo>
                  <a:lnTo>
                    <a:pt x="1120343" y="2069985"/>
                  </a:lnTo>
                  <a:lnTo>
                    <a:pt x="1467446" y="1722882"/>
                  </a:lnTo>
                  <a:lnTo>
                    <a:pt x="1574190" y="1829625"/>
                  </a:lnTo>
                  <a:lnTo>
                    <a:pt x="1680921" y="1722882"/>
                  </a:lnTo>
                  <a:lnTo>
                    <a:pt x="2028024" y="1375778"/>
                  </a:lnTo>
                  <a:lnTo>
                    <a:pt x="1887880" y="1235633"/>
                  </a:lnTo>
                  <a:lnTo>
                    <a:pt x="1821002" y="1168768"/>
                  </a:lnTo>
                  <a:lnTo>
                    <a:pt x="2067839" y="9219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64630" y="9862958"/>
              <a:ext cx="694690" cy="694690"/>
            </a:xfrm>
            <a:custGeom>
              <a:avLst/>
              <a:gdLst/>
              <a:ahLst/>
              <a:cxnLst/>
              <a:rect l="l" t="t" r="r" b="b"/>
              <a:pathLst>
                <a:path w="694690" h="694690">
                  <a:moveTo>
                    <a:pt x="347103" y="0"/>
                  </a:moveTo>
                  <a:lnTo>
                    <a:pt x="0" y="347103"/>
                  </a:lnTo>
                  <a:lnTo>
                    <a:pt x="347103" y="694207"/>
                  </a:lnTo>
                  <a:lnTo>
                    <a:pt x="694207" y="347103"/>
                  </a:lnTo>
                  <a:lnTo>
                    <a:pt x="347103" y="0"/>
                  </a:lnTo>
                  <a:close/>
                </a:path>
              </a:pathLst>
            </a:custGeom>
            <a:solidFill>
              <a:srgbClr val="6F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97181" y="8795575"/>
              <a:ext cx="441325" cy="441325"/>
            </a:xfrm>
            <a:custGeom>
              <a:avLst/>
              <a:gdLst/>
              <a:ahLst/>
              <a:cxnLst/>
              <a:rect l="l" t="t" r="r" b="b"/>
              <a:pathLst>
                <a:path w="441325" h="441325">
                  <a:moveTo>
                    <a:pt x="220395" y="0"/>
                  </a:moveTo>
                  <a:lnTo>
                    <a:pt x="0" y="220395"/>
                  </a:lnTo>
                  <a:lnTo>
                    <a:pt x="220395" y="440804"/>
                  </a:lnTo>
                  <a:lnTo>
                    <a:pt x="440804" y="220395"/>
                  </a:lnTo>
                  <a:lnTo>
                    <a:pt x="220395" y="0"/>
                  </a:lnTo>
                  <a:close/>
                </a:path>
              </a:pathLst>
            </a:custGeom>
            <a:solidFill>
              <a:srgbClr val="86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97995" y="8643784"/>
              <a:ext cx="1320800" cy="1534160"/>
            </a:xfrm>
            <a:custGeom>
              <a:avLst/>
              <a:gdLst/>
              <a:ahLst/>
              <a:cxnLst/>
              <a:rect l="l" t="t" r="r" b="b"/>
              <a:pathLst>
                <a:path w="1320800" h="1534159">
                  <a:moveTo>
                    <a:pt x="560565" y="1455966"/>
                  </a:moveTo>
                  <a:lnTo>
                    <a:pt x="482447" y="1377835"/>
                  </a:lnTo>
                  <a:lnTo>
                    <a:pt x="404329" y="1455966"/>
                  </a:lnTo>
                  <a:lnTo>
                    <a:pt x="482447" y="1534083"/>
                  </a:lnTo>
                  <a:lnTo>
                    <a:pt x="560565" y="1455966"/>
                  </a:lnTo>
                  <a:close/>
                </a:path>
                <a:path w="1320800" h="1534159">
                  <a:moveTo>
                    <a:pt x="640803" y="132194"/>
                  </a:moveTo>
                  <a:lnTo>
                    <a:pt x="508609" y="0"/>
                  </a:lnTo>
                  <a:lnTo>
                    <a:pt x="376415" y="132194"/>
                  </a:lnTo>
                  <a:lnTo>
                    <a:pt x="508609" y="264388"/>
                  </a:lnTo>
                  <a:lnTo>
                    <a:pt x="640803" y="132194"/>
                  </a:lnTo>
                  <a:close/>
                </a:path>
                <a:path w="1320800" h="1534159">
                  <a:moveTo>
                    <a:pt x="1320787" y="812190"/>
                  </a:moveTo>
                  <a:lnTo>
                    <a:pt x="660387" y="151803"/>
                  </a:lnTo>
                  <a:lnTo>
                    <a:pt x="0" y="812190"/>
                  </a:lnTo>
                  <a:lnTo>
                    <a:pt x="660387" y="1472577"/>
                  </a:lnTo>
                  <a:lnTo>
                    <a:pt x="1320787" y="812190"/>
                  </a:lnTo>
                  <a:close/>
                </a:path>
              </a:pathLst>
            </a:custGeom>
            <a:solidFill>
              <a:srgbClr val="FCD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034378" y="8487181"/>
              <a:ext cx="969010" cy="969010"/>
            </a:xfrm>
            <a:custGeom>
              <a:avLst/>
              <a:gdLst/>
              <a:ahLst/>
              <a:cxnLst/>
              <a:rect l="l" t="t" r="r" b="b"/>
              <a:pathLst>
                <a:path w="969009" h="969009">
                  <a:moveTo>
                    <a:pt x="484390" y="0"/>
                  </a:moveTo>
                  <a:lnTo>
                    <a:pt x="0" y="484390"/>
                  </a:lnTo>
                  <a:lnTo>
                    <a:pt x="484390" y="968794"/>
                  </a:lnTo>
                  <a:lnTo>
                    <a:pt x="968794" y="484390"/>
                  </a:lnTo>
                  <a:lnTo>
                    <a:pt x="484390" y="0"/>
                  </a:lnTo>
                  <a:close/>
                </a:path>
              </a:pathLst>
            </a:custGeom>
            <a:solidFill>
              <a:srgbClr val="86C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111797" y="9409114"/>
              <a:ext cx="908050" cy="908050"/>
            </a:xfrm>
            <a:custGeom>
              <a:avLst/>
              <a:gdLst/>
              <a:ahLst/>
              <a:cxnLst/>
              <a:rect l="l" t="t" r="r" b="b"/>
              <a:pathLst>
                <a:path w="908050" h="908050">
                  <a:moveTo>
                    <a:pt x="453834" y="0"/>
                  </a:moveTo>
                  <a:lnTo>
                    <a:pt x="0" y="453847"/>
                  </a:lnTo>
                  <a:lnTo>
                    <a:pt x="453834" y="907694"/>
                  </a:lnTo>
                  <a:lnTo>
                    <a:pt x="907681" y="453847"/>
                  </a:lnTo>
                  <a:lnTo>
                    <a:pt x="453834" y="0"/>
                  </a:lnTo>
                  <a:close/>
                </a:path>
              </a:pathLst>
            </a:custGeom>
            <a:solidFill>
              <a:srgbClr val="D2A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14137" y="9175940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5">
                  <a:moveTo>
                    <a:pt x="167678" y="0"/>
                  </a:moveTo>
                  <a:lnTo>
                    <a:pt x="0" y="167678"/>
                  </a:lnTo>
                  <a:lnTo>
                    <a:pt x="167678" y="335356"/>
                  </a:lnTo>
                  <a:lnTo>
                    <a:pt x="335356" y="167678"/>
                  </a:lnTo>
                  <a:lnTo>
                    <a:pt x="167678" y="0"/>
                  </a:lnTo>
                  <a:close/>
                </a:path>
              </a:pathLst>
            </a:custGeom>
            <a:solidFill>
              <a:srgbClr val="6F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23989" y="8520163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30" h="176529">
                  <a:moveTo>
                    <a:pt x="88125" y="0"/>
                  </a:moveTo>
                  <a:lnTo>
                    <a:pt x="0" y="88137"/>
                  </a:lnTo>
                  <a:lnTo>
                    <a:pt x="88125" y="176263"/>
                  </a:lnTo>
                  <a:lnTo>
                    <a:pt x="176250" y="88137"/>
                  </a:lnTo>
                  <a:lnTo>
                    <a:pt x="88125" y="0"/>
                  </a:lnTo>
                  <a:close/>
                </a:path>
              </a:pathLst>
            </a:custGeom>
            <a:solidFill>
              <a:srgbClr val="D2A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565670" y="9162262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246849" y="0"/>
                  </a:moveTo>
                  <a:lnTo>
                    <a:pt x="0" y="246849"/>
                  </a:lnTo>
                  <a:lnTo>
                    <a:pt x="246849" y="493699"/>
                  </a:lnTo>
                  <a:lnTo>
                    <a:pt x="493699" y="246849"/>
                  </a:lnTo>
                  <a:lnTo>
                    <a:pt x="246849" y="0"/>
                  </a:lnTo>
                  <a:close/>
                </a:path>
              </a:pathLst>
            </a:custGeom>
            <a:solidFill>
              <a:srgbClr val="6F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91441" y="9486112"/>
              <a:ext cx="473709" cy="473709"/>
            </a:xfrm>
            <a:custGeom>
              <a:avLst/>
              <a:gdLst/>
              <a:ahLst/>
              <a:cxnLst/>
              <a:rect l="l" t="t" r="r" b="b"/>
              <a:pathLst>
                <a:path w="473709" h="473709">
                  <a:moveTo>
                    <a:pt x="236702" y="0"/>
                  </a:moveTo>
                  <a:lnTo>
                    <a:pt x="0" y="236702"/>
                  </a:lnTo>
                  <a:lnTo>
                    <a:pt x="236702" y="473405"/>
                  </a:lnTo>
                  <a:lnTo>
                    <a:pt x="473405" y="236702"/>
                  </a:lnTo>
                  <a:lnTo>
                    <a:pt x="236702" y="0"/>
                  </a:lnTo>
                  <a:close/>
                </a:path>
              </a:pathLst>
            </a:custGeom>
            <a:solidFill>
              <a:srgbClr val="D2A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24" name="object 24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30630" y="2204085"/>
            <a:ext cx="2960370" cy="3000821"/>
          </a:xfrm>
          <a:prstGeom prst="rect">
            <a:avLst/>
          </a:prstGeom>
          <a:solidFill>
            <a:srgbClr val="FCD8A1"/>
          </a:solidFill>
        </p:spPr>
        <p:txBody>
          <a:bodyPr vert="horz" wrap="square" lIns="0" tIns="0" rIns="0" bIns="0" rtlCol="0">
            <a:spAutoFit/>
          </a:bodyPr>
          <a:lstStyle/>
          <a:p>
            <a:pPr marL="951230">
              <a:lnSpc>
                <a:spcPts val="23350"/>
              </a:lnSpc>
            </a:pPr>
            <a:r>
              <a:rPr lang="uk-UA" sz="20650" b="1" spc="-6305" dirty="0">
                <a:solidFill>
                  <a:srgbClr val="FAAF40"/>
                </a:solidFill>
                <a:latin typeface="Verdana"/>
                <a:cs typeface="Verdana"/>
              </a:rPr>
              <a:t>2 </a:t>
            </a:r>
            <a:endParaRPr sz="2065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752095" y="394564"/>
            <a:ext cx="1152525" cy="1103630"/>
            <a:chOff x="752095" y="394564"/>
            <a:chExt cx="1152525" cy="1103630"/>
          </a:xfrm>
        </p:grpSpPr>
        <p:sp>
          <p:nvSpPr>
            <p:cNvPr id="10" name="object 10"/>
            <p:cNvSpPr/>
            <p:nvPr/>
          </p:nvSpPr>
          <p:spPr>
            <a:xfrm>
              <a:off x="752095" y="394564"/>
              <a:ext cx="1152142" cy="1103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000" y="468007"/>
              <a:ext cx="932815" cy="891540"/>
            </a:xfrm>
            <a:custGeom>
              <a:avLst/>
              <a:gdLst/>
              <a:ahLst/>
              <a:cxnLst/>
              <a:rect l="l" t="t" r="r" b="b"/>
              <a:pathLst>
                <a:path w="932814" h="891540">
                  <a:moveTo>
                    <a:pt x="932510" y="0"/>
                  </a:moveTo>
                  <a:lnTo>
                    <a:pt x="0" y="0"/>
                  </a:lnTo>
                  <a:lnTo>
                    <a:pt x="0" y="890981"/>
                  </a:lnTo>
                  <a:lnTo>
                    <a:pt x="932510" y="890981"/>
                  </a:lnTo>
                  <a:lnTo>
                    <a:pt x="932510" y="0"/>
                  </a:lnTo>
                  <a:close/>
                </a:path>
              </a:pathLst>
            </a:custGeom>
            <a:solidFill>
              <a:srgbClr val="FCD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67598" y="693762"/>
            <a:ext cx="12683490" cy="995680"/>
            <a:chOff x="1667598" y="693762"/>
            <a:chExt cx="12683490" cy="995680"/>
          </a:xfrm>
        </p:grpSpPr>
        <p:sp>
          <p:nvSpPr>
            <p:cNvPr id="13" name="object 13"/>
            <p:cNvSpPr/>
            <p:nvPr/>
          </p:nvSpPr>
          <p:spPr>
            <a:xfrm>
              <a:off x="2109330" y="717638"/>
              <a:ext cx="12238990" cy="698500"/>
            </a:xfrm>
            <a:custGeom>
              <a:avLst/>
              <a:gdLst/>
              <a:ahLst/>
              <a:cxnLst/>
              <a:rect l="l" t="t" r="r" b="b"/>
              <a:pathLst>
                <a:path w="12238990" h="698500">
                  <a:moveTo>
                    <a:pt x="12238494" y="697966"/>
                  </a:moveTo>
                  <a:lnTo>
                    <a:pt x="1020711" y="697966"/>
                  </a:lnTo>
                  <a:lnTo>
                    <a:pt x="1020711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46464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6648" y="693762"/>
              <a:ext cx="12264390" cy="742950"/>
            </a:xfrm>
            <a:custGeom>
              <a:avLst/>
              <a:gdLst/>
              <a:ahLst/>
              <a:cxnLst/>
              <a:rect l="l" t="t" r="r" b="b"/>
              <a:pathLst>
                <a:path w="12264390" h="742950">
                  <a:moveTo>
                    <a:pt x="47752" y="23876"/>
                  </a:moveTo>
                  <a:lnTo>
                    <a:pt x="45872" y="14592"/>
                  </a:lnTo>
                  <a:lnTo>
                    <a:pt x="40754" y="6997"/>
                  </a:lnTo>
                  <a:lnTo>
                    <a:pt x="33159" y="1879"/>
                  </a:lnTo>
                  <a:lnTo>
                    <a:pt x="23876" y="0"/>
                  </a:lnTo>
                  <a:lnTo>
                    <a:pt x="14579" y="1879"/>
                  </a:lnTo>
                  <a:lnTo>
                    <a:pt x="6985" y="6997"/>
                  </a:lnTo>
                  <a:lnTo>
                    <a:pt x="1866" y="14592"/>
                  </a:lnTo>
                  <a:lnTo>
                    <a:pt x="0" y="23876"/>
                  </a:lnTo>
                  <a:lnTo>
                    <a:pt x="1866" y="33172"/>
                  </a:lnTo>
                  <a:lnTo>
                    <a:pt x="6985" y="40767"/>
                  </a:lnTo>
                  <a:lnTo>
                    <a:pt x="14579" y="45885"/>
                  </a:lnTo>
                  <a:lnTo>
                    <a:pt x="23876" y="47752"/>
                  </a:lnTo>
                  <a:lnTo>
                    <a:pt x="33159" y="45885"/>
                  </a:lnTo>
                  <a:lnTo>
                    <a:pt x="40754" y="40767"/>
                  </a:lnTo>
                  <a:lnTo>
                    <a:pt x="45872" y="33172"/>
                  </a:lnTo>
                  <a:lnTo>
                    <a:pt x="47752" y="23876"/>
                  </a:lnTo>
                  <a:close/>
                </a:path>
                <a:path w="12264390" h="742950">
                  <a:moveTo>
                    <a:pt x="12264352" y="701192"/>
                  </a:moveTo>
                  <a:lnTo>
                    <a:pt x="12258002" y="701192"/>
                  </a:lnTo>
                  <a:lnTo>
                    <a:pt x="12258002" y="742480"/>
                  </a:lnTo>
                  <a:lnTo>
                    <a:pt x="12264352" y="742480"/>
                  </a:lnTo>
                  <a:lnTo>
                    <a:pt x="12264352" y="701192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09761" y="468397"/>
            <a:ext cx="310515" cy="868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-1670" dirty="0"/>
              <a:t>2</a:t>
            </a:r>
            <a:endParaRPr spc="-1670" dirty="0"/>
          </a:p>
        </p:txBody>
      </p:sp>
      <p:sp>
        <p:nvSpPr>
          <p:cNvPr id="18" name="object 18"/>
          <p:cNvSpPr txBox="1"/>
          <p:nvPr/>
        </p:nvSpPr>
        <p:spPr>
          <a:xfrm>
            <a:off x="1899132" y="1063299"/>
            <a:ext cx="34925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31" name="object 31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161913" y="10942532"/>
            <a:ext cx="2236470" cy="4635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00" b="1" i="1" spc="75" dirty="0">
                <a:solidFill>
                  <a:srgbClr val="FFFFFF"/>
                </a:solidFill>
                <a:latin typeface="Verdana"/>
                <a:cs typeface="Verdana"/>
              </a:rPr>
              <a:t>слайд</a:t>
            </a:r>
            <a:r>
              <a:rPr sz="2800" b="1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i="1" spc="-330" dirty="0">
                <a:solidFill>
                  <a:srgbClr val="FFFFFF"/>
                </a:solidFill>
                <a:latin typeface="Verdana"/>
                <a:cs typeface="Verdana"/>
              </a:rPr>
              <a:t>№10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37" name="object 13"/>
          <p:cNvSpPr txBox="1"/>
          <p:nvPr/>
        </p:nvSpPr>
        <p:spPr>
          <a:xfrm>
            <a:off x="837369" y="1936310"/>
            <a:ext cx="14325599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0" marR="5080" indent="-3874135" algn="ctr">
              <a:lnSpc>
                <a:spcPct val="100000"/>
              </a:lnSpc>
              <a:spcBef>
                <a:spcPts val="100"/>
              </a:spcBef>
            </a:pP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Склади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FAAF40"/>
                </a:solidFill>
                <a:latin typeface="Verdana"/>
                <a:cs typeface="Verdana"/>
              </a:rPr>
              <a:t>власний</a:t>
            </a:r>
            <a:r>
              <a:rPr lang="ru-RU" sz="4300" b="1" spc="-434" dirty="0">
                <a:solidFill>
                  <a:srgbClr val="FAAF40"/>
                </a:solidFill>
                <a:latin typeface="Verdana"/>
                <a:cs typeface="Verdana"/>
              </a:rPr>
              <a:t> план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дій</a:t>
            </a:r>
            <a:endParaRPr sz="4300" dirty="0">
              <a:latin typeface="Verdana"/>
              <a:cs typeface="Verdan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2879" y="2675240"/>
            <a:ext cx="13165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Тепер я </a:t>
            </a:r>
            <a:r>
              <a:rPr lang="ru-RU" sz="2800" b="1" dirty="0" err="1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можу</a:t>
            </a:r>
            <a:r>
              <a:rPr lang="ru-RU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2880" y="3267214"/>
            <a:ext cx="10066867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Завести вдома окремі пакети для органічних та неорганічних відходів</a:t>
            </a:r>
            <a:endParaRPr lang="ru-RU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Викидати в окремі контейнери сміття з паперу, пластику, металу, скла </a:t>
            </a:r>
            <a:endParaRPr lang="ru-RU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Здавати папір та ін. на пункти переробки</a:t>
            </a:r>
            <a:endParaRPr lang="ru-RU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Брати з собою в магазин еко-торбочку і не купувати пластикові пакети</a:t>
            </a:r>
            <a:endParaRPr lang="ru-RU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Здавати батарейки та енергозберігаючі лампи в спеціальні пункти прийому</a:t>
            </a:r>
            <a:endParaRPr lang="ru-RU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Завжди викидати сміття тільки в урну</a:t>
            </a:r>
            <a:endParaRPr lang="ru-RU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……</a:t>
            </a:r>
            <a:endParaRPr lang="ru-RU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551951" y="3423385"/>
            <a:ext cx="3845841" cy="6428538"/>
            <a:chOff x="10551952" y="3423385"/>
            <a:chExt cx="3486652" cy="5828134"/>
          </a:xfrm>
        </p:grpSpPr>
        <p:grpSp>
          <p:nvGrpSpPr>
            <p:cNvPr id="42" name="Group 41"/>
            <p:cNvGrpSpPr/>
            <p:nvPr/>
          </p:nvGrpSpPr>
          <p:grpSpPr>
            <a:xfrm>
              <a:off x="10551952" y="3423385"/>
              <a:ext cx="1463240" cy="1598351"/>
              <a:chOff x="11656783" y="3110452"/>
              <a:chExt cx="1914056" cy="1946398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6783" y="3110452"/>
                <a:ext cx="1914056" cy="1946398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11930720" y="4458261"/>
                <a:ext cx="1434685" cy="337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2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ОРГАНІКА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572258" y="5258080"/>
              <a:ext cx="1463240" cy="1740910"/>
              <a:chOff x="11598475" y="5465810"/>
              <a:chExt cx="2264615" cy="251507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98475" y="5465810"/>
                <a:ext cx="2264615" cy="2515078"/>
              </a:xfrm>
              <a:prstGeom prst="rect">
                <a:avLst/>
              </a:prstGeom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11936637" y="7315423"/>
                <a:ext cx="1588287" cy="400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12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ПЛАСТИК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0551952" y="7407950"/>
              <a:ext cx="1533494" cy="1829723"/>
              <a:chOff x="1212743" y="2672276"/>
              <a:chExt cx="2253370" cy="2502974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2743" y="2672276"/>
                <a:ext cx="2253370" cy="2502974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1908383" y="4510907"/>
                <a:ext cx="1112271" cy="378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2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ПАПІР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2477063" y="5271428"/>
              <a:ext cx="1463240" cy="1731121"/>
              <a:chOff x="1165266" y="2587802"/>
              <a:chExt cx="2342508" cy="2597988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5266" y="2587802"/>
                <a:ext cx="2342508" cy="2597988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1901171" y="4512096"/>
                <a:ext cx="1016750" cy="392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1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СКЛО</a:t>
                </a:r>
                <a:endParaRPr lang="uk-UA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2437159" y="3462107"/>
              <a:ext cx="1493746" cy="1607027"/>
              <a:chOff x="1056690" y="2776703"/>
              <a:chExt cx="2387310" cy="2390977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6690" y="2776703"/>
                <a:ext cx="2387310" cy="2390977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1700093" y="4342494"/>
                <a:ext cx="1271229" cy="457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4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метал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2416137" y="7234773"/>
              <a:ext cx="1622467" cy="2016746"/>
              <a:chOff x="13760102" y="7353569"/>
              <a:chExt cx="2122340" cy="245590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60102" y="7353569"/>
                <a:ext cx="2122340" cy="2442693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>
              <a:xfrm>
                <a:off x="14137478" y="9191058"/>
                <a:ext cx="1367585" cy="618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ЕЛЕКТРОННІ</a:t>
                </a:r>
                <a:endPara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ВІДХОДИ</a:t>
                </a:r>
              </a:p>
              <a:p>
                <a:pPr algn="ctr"/>
                <a:endParaRPr lang="uk-UA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752095" y="394564"/>
            <a:ext cx="1152525" cy="1103630"/>
            <a:chOff x="752095" y="394564"/>
            <a:chExt cx="1152525" cy="1103630"/>
          </a:xfrm>
        </p:grpSpPr>
        <p:sp>
          <p:nvSpPr>
            <p:cNvPr id="10" name="object 10"/>
            <p:cNvSpPr/>
            <p:nvPr/>
          </p:nvSpPr>
          <p:spPr>
            <a:xfrm>
              <a:off x="752095" y="394564"/>
              <a:ext cx="1152142" cy="1103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000" y="468007"/>
              <a:ext cx="932815" cy="891540"/>
            </a:xfrm>
            <a:custGeom>
              <a:avLst/>
              <a:gdLst/>
              <a:ahLst/>
              <a:cxnLst/>
              <a:rect l="l" t="t" r="r" b="b"/>
              <a:pathLst>
                <a:path w="932814" h="891540">
                  <a:moveTo>
                    <a:pt x="932510" y="0"/>
                  </a:moveTo>
                  <a:lnTo>
                    <a:pt x="0" y="0"/>
                  </a:lnTo>
                  <a:lnTo>
                    <a:pt x="0" y="890981"/>
                  </a:lnTo>
                  <a:lnTo>
                    <a:pt x="932510" y="890981"/>
                  </a:lnTo>
                  <a:lnTo>
                    <a:pt x="932510" y="0"/>
                  </a:lnTo>
                  <a:close/>
                </a:path>
              </a:pathLst>
            </a:custGeom>
            <a:solidFill>
              <a:srgbClr val="FCD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67598" y="693762"/>
            <a:ext cx="12683490" cy="995680"/>
            <a:chOff x="1667598" y="693762"/>
            <a:chExt cx="12683490" cy="995680"/>
          </a:xfrm>
        </p:grpSpPr>
        <p:sp>
          <p:nvSpPr>
            <p:cNvPr id="13" name="object 13"/>
            <p:cNvSpPr/>
            <p:nvPr/>
          </p:nvSpPr>
          <p:spPr>
            <a:xfrm>
              <a:off x="2109330" y="717638"/>
              <a:ext cx="12238990" cy="698500"/>
            </a:xfrm>
            <a:custGeom>
              <a:avLst/>
              <a:gdLst/>
              <a:ahLst/>
              <a:cxnLst/>
              <a:rect l="l" t="t" r="r" b="b"/>
              <a:pathLst>
                <a:path w="12238990" h="698500">
                  <a:moveTo>
                    <a:pt x="12238494" y="697966"/>
                  </a:moveTo>
                  <a:lnTo>
                    <a:pt x="1020711" y="697966"/>
                  </a:lnTo>
                  <a:lnTo>
                    <a:pt x="1020711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46464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6648" y="693762"/>
              <a:ext cx="12264390" cy="742950"/>
            </a:xfrm>
            <a:custGeom>
              <a:avLst/>
              <a:gdLst/>
              <a:ahLst/>
              <a:cxnLst/>
              <a:rect l="l" t="t" r="r" b="b"/>
              <a:pathLst>
                <a:path w="12264390" h="742950">
                  <a:moveTo>
                    <a:pt x="47752" y="23876"/>
                  </a:moveTo>
                  <a:lnTo>
                    <a:pt x="45872" y="14592"/>
                  </a:lnTo>
                  <a:lnTo>
                    <a:pt x="40754" y="6997"/>
                  </a:lnTo>
                  <a:lnTo>
                    <a:pt x="33159" y="1879"/>
                  </a:lnTo>
                  <a:lnTo>
                    <a:pt x="23876" y="0"/>
                  </a:lnTo>
                  <a:lnTo>
                    <a:pt x="14579" y="1879"/>
                  </a:lnTo>
                  <a:lnTo>
                    <a:pt x="6985" y="6997"/>
                  </a:lnTo>
                  <a:lnTo>
                    <a:pt x="1866" y="14592"/>
                  </a:lnTo>
                  <a:lnTo>
                    <a:pt x="0" y="23876"/>
                  </a:lnTo>
                  <a:lnTo>
                    <a:pt x="1866" y="33172"/>
                  </a:lnTo>
                  <a:lnTo>
                    <a:pt x="6985" y="40767"/>
                  </a:lnTo>
                  <a:lnTo>
                    <a:pt x="14579" y="45885"/>
                  </a:lnTo>
                  <a:lnTo>
                    <a:pt x="23876" y="47752"/>
                  </a:lnTo>
                  <a:lnTo>
                    <a:pt x="33159" y="45885"/>
                  </a:lnTo>
                  <a:lnTo>
                    <a:pt x="40754" y="40767"/>
                  </a:lnTo>
                  <a:lnTo>
                    <a:pt x="45872" y="33172"/>
                  </a:lnTo>
                  <a:lnTo>
                    <a:pt x="47752" y="23876"/>
                  </a:lnTo>
                  <a:close/>
                </a:path>
                <a:path w="12264390" h="742950">
                  <a:moveTo>
                    <a:pt x="12264352" y="701192"/>
                  </a:moveTo>
                  <a:lnTo>
                    <a:pt x="12258002" y="701192"/>
                  </a:lnTo>
                  <a:lnTo>
                    <a:pt x="12258002" y="742480"/>
                  </a:lnTo>
                  <a:lnTo>
                    <a:pt x="12264352" y="742480"/>
                  </a:lnTo>
                  <a:lnTo>
                    <a:pt x="12264352" y="701192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09761" y="468397"/>
            <a:ext cx="310515" cy="868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-1670" dirty="0"/>
              <a:t>2</a:t>
            </a:r>
            <a:endParaRPr spc="-1670" dirty="0"/>
          </a:p>
        </p:txBody>
      </p:sp>
      <p:sp>
        <p:nvSpPr>
          <p:cNvPr id="18" name="object 18"/>
          <p:cNvSpPr txBox="1"/>
          <p:nvPr/>
        </p:nvSpPr>
        <p:spPr>
          <a:xfrm>
            <a:off x="1899132" y="1063299"/>
            <a:ext cx="34925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31" name="object 31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161913" y="10942532"/>
            <a:ext cx="2236470" cy="43537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00" b="1" i="1" spc="75" dirty="0" err="1">
                <a:solidFill>
                  <a:srgbClr val="FFFFFF"/>
                </a:solidFill>
                <a:latin typeface="Verdana"/>
                <a:cs typeface="Verdana"/>
              </a:rPr>
              <a:t>слайд</a:t>
            </a:r>
            <a:r>
              <a:rPr sz="2800" b="1" i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i="1" spc="-330" dirty="0">
                <a:solidFill>
                  <a:srgbClr val="FFFFFF"/>
                </a:solidFill>
                <a:latin typeface="Verdana"/>
                <a:cs typeface="Verdana"/>
              </a:rPr>
              <a:t>№</a:t>
            </a:r>
            <a:r>
              <a:rPr lang="uk-UA" sz="2800" b="1" i="1" spc="-33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37" name="object 13"/>
          <p:cNvSpPr txBox="1"/>
          <p:nvPr/>
        </p:nvSpPr>
        <p:spPr>
          <a:xfrm>
            <a:off x="837369" y="1936310"/>
            <a:ext cx="14325599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0" marR="5080" indent="-3874135" algn="ctr">
              <a:lnSpc>
                <a:spcPct val="100000"/>
              </a:lnSpc>
              <a:spcBef>
                <a:spcPts val="100"/>
              </a:spcBef>
            </a:pPr>
            <a:r>
              <a:rPr lang="ru-RU" sz="4300" b="1" spc="-434" dirty="0" err="1">
                <a:solidFill>
                  <a:srgbClr val="FAAF40"/>
                </a:solidFill>
                <a:latin typeface="Verdana"/>
                <a:cs typeface="Verdana"/>
              </a:rPr>
              <a:t>Допомога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своїй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громаді</a:t>
            </a:r>
            <a:endParaRPr sz="4300" dirty="0">
              <a:latin typeface="Verdana"/>
              <a:cs typeface="Verdan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2880" y="2675240"/>
            <a:ext cx="1308736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Підготувати коротку виставу про легковажне ставлення людини до проблеми відходів/наприклад 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«Жив-</a:t>
            </a:r>
            <a:r>
              <a:rPr lang="ru-RU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був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Пластиковий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Мішок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uk-UA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Провести виставку робіт з відходів – скульптур, аплікацій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Підготувати агітаційну листівку/плакат із закликом відповідальніше ставитися до відходів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Підготувати виступ/концерт з піснями, віршами на тему поводження з відходами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Організувати фотовиставку «Світ після мене» або «Я прибираю сміття»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Провести конкурс дизайнерських сумок для покупок, виконаних власноруч.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6" name="Graphic 7">
            <a:extLst>
              <a:ext uri="{FF2B5EF4-FFF2-40B4-BE49-F238E27FC236}">
                <a16:creationId xmlns:a16="http://schemas.microsoft.com/office/drawing/2014/main" id="{E49E992A-F2C6-4E14-9127-18D066F48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9593" y="4583019"/>
            <a:ext cx="1770652" cy="1974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lang="uk-UA" spc="-1670" dirty="0"/>
              <a:t>2</a:t>
            </a:r>
            <a:endParaRPr spc="-167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728" y="1957120"/>
            <a:ext cx="144018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300" b="1" spc="-114" dirty="0" err="1">
                <a:solidFill>
                  <a:srgbClr val="464646"/>
                </a:solidFill>
                <a:latin typeface="Verdana"/>
                <a:cs typeface="Verdana"/>
              </a:rPr>
              <a:t>Чи</a:t>
            </a:r>
            <a:r>
              <a:rPr lang="ru-RU" sz="4300" b="1" spc="-114" dirty="0">
                <a:solidFill>
                  <a:srgbClr val="464646"/>
                </a:solidFill>
                <a:latin typeface="Verdana"/>
                <a:cs typeface="Verdana"/>
              </a:rPr>
              <a:t> є </a:t>
            </a:r>
            <a:r>
              <a:rPr lang="ru-RU" sz="4300" b="1" spc="-114" dirty="0">
                <a:solidFill>
                  <a:srgbClr val="FAAF40"/>
                </a:solidFill>
                <a:latin typeface="Verdana"/>
                <a:cs typeface="Verdana"/>
              </a:rPr>
              <a:t>проблема </a:t>
            </a:r>
            <a:r>
              <a:rPr lang="ru-RU" sz="4300" b="1" spc="-114" dirty="0" err="1">
                <a:solidFill>
                  <a:srgbClr val="FAAF40"/>
                </a:solidFill>
                <a:latin typeface="Verdana"/>
                <a:cs typeface="Verdana"/>
              </a:rPr>
              <a:t>сміття</a:t>
            </a:r>
            <a:r>
              <a:rPr lang="ru-RU" sz="4300" b="1" spc="-114" dirty="0">
                <a:solidFill>
                  <a:srgbClr val="FAAF40"/>
                </a:solidFill>
                <a:latin typeface="Verdana"/>
                <a:cs typeface="Verdana"/>
              </a:rPr>
              <a:t> </a:t>
            </a:r>
            <a:r>
              <a:rPr lang="ru-RU" sz="4300" b="1" spc="-114" dirty="0" err="1">
                <a:solidFill>
                  <a:srgbClr val="464646"/>
                </a:solidFill>
                <a:latin typeface="Verdana"/>
                <a:cs typeface="Verdana"/>
              </a:rPr>
              <a:t>важливою</a:t>
            </a:r>
            <a:r>
              <a:rPr lang="ru-RU" sz="4300" b="1" spc="-114" dirty="0">
                <a:solidFill>
                  <a:srgbClr val="464646"/>
                </a:solidFill>
                <a:latin typeface="Verdana"/>
                <a:cs typeface="Verdana"/>
              </a:rPr>
              <a:t> для </a:t>
            </a:r>
            <a:r>
              <a:rPr lang="ru-RU" sz="4300" b="1" spc="-114" dirty="0" err="1">
                <a:solidFill>
                  <a:srgbClr val="464646"/>
                </a:solidFill>
                <a:latin typeface="Verdana"/>
                <a:cs typeface="Verdana"/>
              </a:rPr>
              <a:t>людства</a:t>
            </a:r>
            <a:r>
              <a:rPr lang="ru-RU" sz="4300" b="1" spc="-11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sz="4300" b="1" spc="-114" dirty="0">
                <a:solidFill>
                  <a:srgbClr val="464646"/>
                </a:solidFill>
                <a:latin typeface="Verdana"/>
                <a:cs typeface="Verdana"/>
              </a:rPr>
              <a:t>?</a:t>
            </a:r>
            <a:endParaRPr sz="4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9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0878146"/>
            <a:ext cx="15240241" cy="552450"/>
            <a:chOff x="0" y="10878146"/>
            <a:chExt cx="15240241" cy="552450"/>
          </a:xfrm>
        </p:grpSpPr>
        <p:sp>
          <p:nvSpPr>
            <p:cNvPr id="13" name="object 13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808" y="4227438"/>
            <a:ext cx="2393325" cy="1391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57" y="3414195"/>
            <a:ext cx="3152608" cy="2510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716" y="7302831"/>
            <a:ext cx="3429000" cy="27528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683" y="3381843"/>
            <a:ext cx="1735274" cy="11042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646" y="6288967"/>
            <a:ext cx="2823146" cy="391951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17220" y="3220196"/>
            <a:ext cx="4717164" cy="3769595"/>
            <a:chOff x="517220" y="3220196"/>
            <a:chExt cx="4717164" cy="376959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55664" y="4779941"/>
              <a:ext cx="2078720" cy="18328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5384" y="4919761"/>
              <a:ext cx="2140836" cy="18350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17220" y="3220196"/>
              <a:ext cx="2605827" cy="376959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9472" y="6154146"/>
            <a:ext cx="3523975" cy="39015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6380" y="6465132"/>
            <a:ext cx="1883248" cy="37047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82915" y="3470694"/>
            <a:ext cx="3213335" cy="2030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-1" y="9254090"/>
            <a:ext cx="15240241" cy="162944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/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-1" y="6031997"/>
            <a:ext cx="15240241" cy="1812482"/>
          </a:xfrm>
          <a:prstGeom prst="rect">
            <a:avLst/>
          </a:prstGeom>
          <a:gradFill>
            <a:gsLst>
              <a:gs pos="0">
                <a:srgbClr val="B3C4A4"/>
              </a:gs>
              <a:gs pos="100000">
                <a:schemeClr val="bg1"/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-1" y="7646530"/>
            <a:ext cx="15240241" cy="1629447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-9833" y="4337183"/>
            <a:ext cx="15240241" cy="1692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-1" y="2774400"/>
            <a:ext cx="15240241" cy="1504637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lang="uk-UA" spc="-1670" dirty="0"/>
              <a:t>2</a:t>
            </a:r>
            <a:endParaRPr spc="-167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7369" y="1936310"/>
            <a:ext cx="14325599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0" marR="5080" indent="-3874135" algn="ctr">
              <a:lnSpc>
                <a:spcPct val="100000"/>
              </a:lnSpc>
              <a:spcBef>
                <a:spcPts val="100"/>
              </a:spcBef>
            </a:pP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Як </a:t>
            </a:r>
            <a:r>
              <a:rPr lang="ru-RU" sz="4300" b="1" spc="-434" dirty="0">
                <a:solidFill>
                  <a:srgbClr val="FAAF40"/>
                </a:solidFill>
                <a:latin typeface="Verdana"/>
                <a:cs typeface="Verdana"/>
              </a:rPr>
              <a:t>проблема </a:t>
            </a:r>
            <a:r>
              <a:rPr lang="ru-RU" sz="4300" b="1" spc="-434" dirty="0" err="1">
                <a:solidFill>
                  <a:srgbClr val="FAAF40"/>
                </a:solidFill>
                <a:latin typeface="Verdana"/>
                <a:cs typeface="Verdana"/>
              </a:rPr>
              <a:t>відходів</a:t>
            </a:r>
            <a:r>
              <a:rPr lang="ru-RU" sz="4300" b="1" spc="-434" dirty="0">
                <a:solidFill>
                  <a:srgbClr val="FAAF40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пов'язана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  </a:t>
            </a: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із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споживанням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?</a:t>
            </a:r>
            <a:endParaRPr sz="4300" dirty="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5" name="object 15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0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56" y="2880753"/>
            <a:ext cx="1437248" cy="816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488" y="3580564"/>
            <a:ext cx="699590" cy="7253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3918">
            <a:off x="6068658" y="4397132"/>
            <a:ext cx="891823" cy="1379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363" y="5146454"/>
            <a:ext cx="699589" cy="7253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793">
            <a:off x="997036" y="6213167"/>
            <a:ext cx="742494" cy="1429783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488" y="6711647"/>
            <a:ext cx="699590" cy="709245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779443" y="2890711"/>
            <a:ext cx="1411072" cy="1204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98" y="3549089"/>
            <a:ext cx="699590" cy="7253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84049" y="2931230"/>
            <a:ext cx="1001041" cy="102676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880" y="3607566"/>
            <a:ext cx="699590" cy="725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3" y="4604660"/>
            <a:ext cx="1823131" cy="12732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21" y="4607539"/>
            <a:ext cx="1178942" cy="10771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3880" y="5199412"/>
            <a:ext cx="699590" cy="7253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31">
            <a:off x="9901980" y="6536638"/>
            <a:ext cx="1341047" cy="396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3880" y="6777102"/>
            <a:ext cx="699590" cy="709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900" y="8054147"/>
            <a:ext cx="990703" cy="7889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9488" y="8299802"/>
            <a:ext cx="699590" cy="725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5449" y="7863062"/>
            <a:ext cx="1713697" cy="9703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3853" y="8299802"/>
            <a:ext cx="699590" cy="725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353">
            <a:off x="9913425" y="9737321"/>
            <a:ext cx="1463733" cy="8565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23880" y="10010962"/>
            <a:ext cx="699590" cy="7253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69685" y="9539726"/>
            <a:ext cx="1265081" cy="115946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6618" y="10027081"/>
            <a:ext cx="699590" cy="7092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1"/>
          <a:srcRect l="13272"/>
          <a:stretch/>
        </p:blipFill>
        <p:spPr>
          <a:xfrm flipH="1">
            <a:off x="9850297" y="7649940"/>
            <a:ext cx="1374329" cy="1319636"/>
          </a:xfrm>
          <a:prstGeom prst="rect">
            <a:avLst/>
          </a:prstGeom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23880" y="8307862"/>
            <a:ext cx="699590" cy="709245"/>
          </a:xfrm>
          <a:prstGeom prst="rect">
            <a:avLst/>
          </a:prstGeom>
        </p:spPr>
      </p:pic>
      <p:sp>
        <p:nvSpPr>
          <p:cNvPr id="57" name="Заголовок 1"/>
          <p:cNvSpPr txBox="1">
            <a:spLocks/>
          </p:cNvSpPr>
          <p:nvPr/>
        </p:nvSpPr>
        <p:spPr bwMode="auto">
          <a:xfrm>
            <a:off x="2173312" y="2859452"/>
            <a:ext cx="4216557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Паперові рушники</a:t>
            </a:r>
          </a:p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 серветки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 bwMode="auto">
          <a:xfrm>
            <a:off x="1477547" y="3459399"/>
            <a:ext cx="3659019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– 3</a:t>
            </a:r>
            <a:r>
              <a:rPr lang="uk-UA" altLang="ru-RU" sz="2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тижні</a:t>
            </a:r>
            <a:endParaRPr lang="ru-RU" altLang="ru-RU" sz="2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 bwMode="auto">
          <a:xfrm>
            <a:off x="7258640" y="3459399"/>
            <a:ext cx="3434829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– 4</a:t>
            </a:r>
            <a:r>
              <a:rPr lang="uk-UA" altLang="ru-RU" sz="2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тижні</a:t>
            </a:r>
            <a:endParaRPr lang="ru-RU" altLang="ru-RU" sz="2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 bwMode="auto">
          <a:xfrm>
            <a:off x="7219748" y="2859452"/>
            <a:ext cx="3389412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Шкірки від бананів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 bwMode="auto">
          <a:xfrm>
            <a:off x="10880139" y="3459399"/>
            <a:ext cx="2540311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uk-UA" altLang="ru-RU" sz="2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тижні</a:t>
            </a:r>
            <a:endParaRPr lang="ru-RU" altLang="ru-RU" sz="2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 bwMode="auto">
          <a:xfrm>
            <a:off x="11399906" y="2859452"/>
            <a:ext cx="3007453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Паперовий пакет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 bwMode="auto">
          <a:xfrm>
            <a:off x="7230856" y="4456119"/>
            <a:ext cx="3299202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Огризок яблука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 bwMode="auto">
          <a:xfrm>
            <a:off x="7239358" y="5033693"/>
            <a:ext cx="2404625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місяці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 bwMode="auto">
          <a:xfrm>
            <a:off x="2206851" y="4456119"/>
            <a:ext cx="2719825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Насіння, листя, гілки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1366391" y="5033693"/>
            <a:ext cx="5197850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місяць – 1 сезон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 bwMode="auto">
          <a:xfrm>
            <a:off x="11399972" y="4456119"/>
            <a:ext cx="3532460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Апельсинові шкірки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 bwMode="auto">
          <a:xfrm>
            <a:off x="10942117" y="5033693"/>
            <a:ext cx="2831006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 місяців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14636" y="6116398"/>
            <a:ext cx="1065136" cy="12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8108" y="6731070"/>
            <a:ext cx="699590" cy="709245"/>
          </a:xfrm>
          <a:prstGeom prst="rect">
            <a:avLst/>
          </a:prstGeom>
        </p:spPr>
      </p:pic>
      <p:sp>
        <p:nvSpPr>
          <p:cNvPr id="71" name="Заголовок 1"/>
          <p:cNvSpPr txBox="1">
            <a:spLocks/>
          </p:cNvSpPr>
          <p:nvPr/>
        </p:nvSpPr>
        <p:spPr bwMode="auto">
          <a:xfrm>
            <a:off x="2173312" y="6151040"/>
            <a:ext cx="3999827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Коробка з-під молока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 bwMode="auto">
          <a:xfrm>
            <a:off x="1792282" y="6752685"/>
            <a:ext cx="2376148" cy="91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 bwMode="auto">
          <a:xfrm>
            <a:off x="7256006" y="6151040"/>
            <a:ext cx="2371328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Залізні банки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 bwMode="auto">
          <a:xfrm>
            <a:off x="7230856" y="6692977"/>
            <a:ext cx="2332108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 bwMode="auto">
          <a:xfrm>
            <a:off x="11436350" y="6151040"/>
            <a:ext cx="3991582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Недопалок цигарки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 bwMode="auto">
          <a:xfrm>
            <a:off x="11149110" y="6692977"/>
            <a:ext cx="3091041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– 12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Заголовок 1"/>
          <p:cNvSpPr txBox="1">
            <a:spLocks/>
          </p:cNvSpPr>
          <p:nvPr/>
        </p:nvSpPr>
        <p:spPr bwMode="auto">
          <a:xfrm>
            <a:off x="1962706" y="7690165"/>
            <a:ext cx="3238394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Жерстяна банка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 bwMode="auto">
          <a:xfrm>
            <a:off x="2016675" y="8200643"/>
            <a:ext cx="2605758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90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 bwMode="auto">
          <a:xfrm>
            <a:off x="7256006" y="7690165"/>
            <a:ext cx="2371328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Фольга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Заголовок 1"/>
          <p:cNvSpPr txBox="1">
            <a:spLocks/>
          </p:cNvSpPr>
          <p:nvPr/>
        </p:nvSpPr>
        <p:spPr bwMode="auto">
          <a:xfrm>
            <a:off x="7233652" y="8200643"/>
            <a:ext cx="2925732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100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Заголовок 1"/>
          <p:cNvSpPr txBox="1">
            <a:spLocks/>
          </p:cNvSpPr>
          <p:nvPr/>
        </p:nvSpPr>
        <p:spPr bwMode="auto">
          <a:xfrm>
            <a:off x="11069077" y="8200643"/>
            <a:ext cx="4117623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Понад 100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Заголовок 1"/>
          <p:cNvSpPr txBox="1">
            <a:spLocks/>
          </p:cNvSpPr>
          <p:nvPr/>
        </p:nvSpPr>
        <p:spPr bwMode="auto">
          <a:xfrm>
            <a:off x="10865516" y="7690165"/>
            <a:ext cx="2371328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Скло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Заголовок 1"/>
          <p:cNvSpPr txBox="1">
            <a:spLocks/>
          </p:cNvSpPr>
          <p:nvPr/>
        </p:nvSpPr>
        <p:spPr bwMode="auto">
          <a:xfrm>
            <a:off x="2011001" y="9323084"/>
            <a:ext cx="3545079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Пластикові пляшки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 bwMode="auto">
          <a:xfrm>
            <a:off x="2090956" y="9956468"/>
            <a:ext cx="3238791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Понад 100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Заголовок 1"/>
          <p:cNvSpPr txBox="1">
            <a:spLocks/>
          </p:cNvSpPr>
          <p:nvPr/>
        </p:nvSpPr>
        <p:spPr bwMode="auto">
          <a:xfrm>
            <a:off x="7246946" y="9361128"/>
            <a:ext cx="2895920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Поліетиленова плівка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 bwMode="auto">
          <a:xfrm>
            <a:off x="7200331" y="9961595"/>
            <a:ext cx="2631625" cy="100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 bwMode="auto">
          <a:xfrm>
            <a:off x="11588051" y="9351851"/>
            <a:ext cx="2810728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uk-UA" altLang="ru-RU" sz="24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Одноразовий підгузок</a:t>
            </a:r>
            <a:endParaRPr lang="ru-RU" altLang="ru-RU" sz="24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 bwMode="auto">
          <a:xfrm>
            <a:off x="11190947" y="9947258"/>
            <a:ext cx="2631625" cy="103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500 років</a:t>
            </a:r>
            <a:endParaRPr lang="ru-RU" altLang="ru-RU" sz="2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5620162">
            <a:off x="645914" y="9571840"/>
            <a:ext cx="1350863" cy="853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9488" y="9956762"/>
            <a:ext cx="699590" cy="70924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488" y="5152480"/>
            <a:ext cx="699590" cy="725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598" y="693762"/>
            <a:ext cx="12683490" cy="995680"/>
            <a:chOff x="1667598" y="693762"/>
            <a:chExt cx="12683490" cy="995680"/>
          </a:xfrm>
        </p:grpSpPr>
        <p:sp>
          <p:nvSpPr>
            <p:cNvPr id="3" name="object 3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9761" y="468397"/>
            <a:ext cx="310515" cy="868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uk-UA" spc="-1670" dirty="0"/>
              <a:t>2</a:t>
            </a:r>
            <a:endParaRPr spc="-1670" dirty="0"/>
          </a:p>
        </p:txBody>
      </p:sp>
      <p:sp>
        <p:nvSpPr>
          <p:cNvPr id="6" name="object 6"/>
          <p:cNvSpPr txBox="1"/>
          <p:nvPr/>
        </p:nvSpPr>
        <p:spPr>
          <a:xfrm>
            <a:off x="1899132" y="1063299"/>
            <a:ext cx="34925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499" y="1885215"/>
            <a:ext cx="13602501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5190"/>
              </a:lnSpc>
              <a:spcBef>
                <a:spcPts val="100"/>
              </a:spcBef>
            </a:pPr>
            <a:r>
              <a:rPr lang="ru-RU" sz="4400" b="1" spc="-220" dirty="0" err="1">
                <a:solidFill>
                  <a:srgbClr val="FAAF40"/>
                </a:solidFill>
                <a:latin typeface="Verdana"/>
                <a:cs typeface="Verdana"/>
              </a:rPr>
              <a:t>Сортуємо</a:t>
            </a:r>
            <a:r>
              <a:rPr lang="ru-RU" sz="4400" b="1" spc="-22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400" b="1" spc="-220" dirty="0" err="1">
                <a:solidFill>
                  <a:srgbClr val="464646"/>
                </a:solidFill>
                <a:latin typeface="Verdana"/>
                <a:cs typeface="Verdana"/>
              </a:rPr>
              <a:t>сміття</a:t>
            </a:r>
            <a:r>
              <a:rPr lang="ru-RU" sz="4400" b="1" spc="-220" dirty="0">
                <a:solidFill>
                  <a:srgbClr val="464646"/>
                </a:solidFill>
                <a:latin typeface="Verdana"/>
                <a:cs typeface="Verdana"/>
              </a:rPr>
              <a:t> для </a:t>
            </a:r>
            <a:r>
              <a:rPr lang="ru-RU" sz="4400" b="1" spc="-220" dirty="0" err="1">
                <a:solidFill>
                  <a:srgbClr val="464646"/>
                </a:solidFill>
                <a:latin typeface="Verdana"/>
                <a:cs typeface="Verdana"/>
              </a:rPr>
              <a:t>подальшої</a:t>
            </a:r>
            <a:r>
              <a:rPr lang="ru-RU" sz="4400" b="1" spc="-220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400" b="1" spc="-220" dirty="0" err="1">
                <a:solidFill>
                  <a:srgbClr val="464646"/>
                </a:solidFill>
                <a:latin typeface="Verdana"/>
                <a:cs typeface="Verdana"/>
              </a:rPr>
              <a:t>переробки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235" name="object 235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240" name="Picture 4" descr="thumbnail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73" y="3110374"/>
            <a:ext cx="8535752" cy="6387588"/>
          </a:xfrm>
        </p:spPr>
      </p:pic>
      <p:sp>
        <p:nvSpPr>
          <p:cNvPr id="241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598" y="693762"/>
            <a:ext cx="12683490" cy="995680"/>
            <a:chOff x="1667598" y="693762"/>
            <a:chExt cx="12683490" cy="995680"/>
          </a:xfrm>
        </p:grpSpPr>
        <p:sp>
          <p:nvSpPr>
            <p:cNvPr id="3" name="object 3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9761" y="468397"/>
            <a:ext cx="310515" cy="868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uk-UA" spc="-1670" dirty="0"/>
              <a:t>2</a:t>
            </a:r>
            <a:endParaRPr spc="-1670" dirty="0"/>
          </a:p>
        </p:txBody>
      </p:sp>
      <p:sp>
        <p:nvSpPr>
          <p:cNvPr id="6" name="object 6"/>
          <p:cNvSpPr txBox="1"/>
          <p:nvPr/>
        </p:nvSpPr>
        <p:spPr>
          <a:xfrm>
            <a:off x="1899132" y="1063287"/>
            <a:ext cx="34925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50" name="object 50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55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59514" y="3044597"/>
            <a:ext cx="10537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РЕТ пляшка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кришки, флакони з-під шампуню та побутової хімії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поліетиленові пакети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іграшки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контейнери</a:t>
            </a:r>
          </a:p>
          <a:p>
            <a:endParaRPr lang="uk-UA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8" name="Picture 9" descr="Маркировка пластика: виды знаков и их расшиф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81" y="5011482"/>
            <a:ext cx="5325866" cy="22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72879" y="7146344"/>
            <a:ext cx="13716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ПРИЙМАЮТЬ: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Кольорові непрозорі пляшки РЕТ білого, жовтого, чорного кольорів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обгортки від цукерок, зубні щітки, соломинки для пиття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ПВХ (код 3 в трикутнику), якій містить хлор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пластик, що не має коду переробки (код 7 у трикутнику)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8782" y="9438202"/>
            <a:ext cx="14051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ВАЖЛИВО!</a:t>
            </a:r>
          </a:p>
          <a:p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Пластик має бути чистим, його потрібно ущільнити, щоб займав менше місця.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42950" y="5663829"/>
            <a:ext cx="8033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ефективного сортування і переробки звертайте увагу на умовні позначки на упаковці які означають тип пластику.</a:t>
            </a:r>
            <a:endParaRPr lang="en-US" sz="2800" i="1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07120" y="2650873"/>
            <a:ext cx="2264615" cy="2515078"/>
            <a:chOff x="862230" y="3160785"/>
            <a:chExt cx="1915536" cy="2127392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230" y="3160785"/>
              <a:ext cx="1915536" cy="2127392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1266652" y="4725290"/>
              <a:ext cx="1106692" cy="286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ПЛАСТИК</a:t>
              </a:r>
            </a:p>
          </p:txBody>
        </p:sp>
      </p:grpSp>
      <p:sp>
        <p:nvSpPr>
          <p:cNvPr id="67" name="object 8"/>
          <p:cNvSpPr txBox="1"/>
          <p:nvPr/>
        </p:nvSpPr>
        <p:spPr>
          <a:xfrm>
            <a:off x="2442946" y="1561346"/>
            <a:ext cx="10176510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lang="ru-RU" sz="4300" b="1" spc="-484" dirty="0">
                <a:solidFill>
                  <a:srgbClr val="FAAF40"/>
                </a:solidFill>
                <a:latin typeface="Verdana"/>
                <a:cs typeface="Verdana"/>
              </a:rPr>
              <a:t>ЩО </a:t>
            </a:r>
            <a:r>
              <a:rPr lang="ru-RU" sz="4300" b="1" spc="-484" dirty="0">
                <a:solidFill>
                  <a:srgbClr val="464646"/>
                </a:solidFill>
                <a:latin typeface="Verdana"/>
                <a:cs typeface="Verdana"/>
              </a:rPr>
              <a:t>І ЯК СОРТУВАТИ</a:t>
            </a:r>
          </a:p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lang="uk-UA" sz="4300" b="1" spc="-484" dirty="0">
                <a:solidFill>
                  <a:srgbClr val="FAAF40"/>
                </a:solidFill>
                <a:latin typeface="Verdana"/>
                <a:cs typeface="Verdana"/>
              </a:rPr>
              <a:t>ПЛАСТИК</a:t>
            </a:r>
            <a:endParaRPr sz="3500" dirty="0">
              <a:solidFill>
                <a:srgbClr val="FAAF4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lang="uk-UA" spc="-1670" dirty="0"/>
              <a:t>2</a:t>
            </a:r>
            <a:endParaRPr spc="-167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2" name="object 12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17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610" y="2959533"/>
            <a:ext cx="10483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Картон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Білий папір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Пакувальні коробки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Паперові пакети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Журнали, газети, </a:t>
            </a:r>
            <a:r>
              <a:rPr lang="uk-UA" sz="2800" dirty="0" err="1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флаєри</a:t>
            </a:r>
            <a:endParaRPr lang="uk-UA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uk-UA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879" y="6831466"/>
            <a:ext cx="13716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ПРИЙМАЮТЬ: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Змішану упаковку (</a:t>
            </a:r>
            <a:r>
              <a:rPr lang="en-US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Tetra Pak</a:t>
            </a: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Чеки, бо можуть містити пластик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Папір із </a:t>
            </a:r>
            <a:r>
              <a:rPr lang="uk-UA" sz="2800" dirty="0" err="1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самоклейкою</a:t>
            </a: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поверхнею, ламінацією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Вироби з уже переробленого паперу (лотки для яєць)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950" y="9135072"/>
            <a:ext cx="13716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ВАЖЛИВО!</a:t>
            </a:r>
          </a:p>
          <a:p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 тим як здати, </a:t>
            </a:r>
            <a:r>
              <a:rPr lang="uk-UA" sz="2800" dirty="0" err="1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ущільніть</a:t>
            </a: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</a:t>
            </a:r>
            <a:r>
              <a:rPr lang="en-US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</a:t>
            </a: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ємні коробки, щоб вони займали менше місяця. Окремі листи паперу складіть у стопки та перев’яжіть, щоб зручніше транспортувати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12743" y="2672276"/>
            <a:ext cx="2253370" cy="2502974"/>
            <a:chOff x="1212743" y="2672276"/>
            <a:chExt cx="2253370" cy="250297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2743" y="2672276"/>
              <a:ext cx="2253370" cy="250297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861871" y="4510906"/>
              <a:ext cx="9492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ПАПІР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72879" y="5350140"/>
            <a:ext cx="9233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Щорічно 20% усіх твердих побутових відходів становить папір. Це дорівнює 44 млн. дерев. 1000 кг макулатури – збереження 7 дерев</a:t>
            </a:r>
            <a:endParaRPr lang="en-US" sz="2800" i="1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261" y="5763752"/>
            <a:ext cx="3293377" cy="2258061"/>
          </a:xfrm>
          <a:prstGeom prst="rect">
            <a:avLst/>
          </a:prstGeom>
        </p:spPr>
      </p:pic>
      <p:pic>
        <p:nvPicPr>
          <p:cNvPr id="1026" name="Picture 2" descr="Маркировка для переработки (коды переработки) – РазДельный Сбор — сайт  справочн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580" y="3265752"/>
            <a:ext cx="1806738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ject 8"/>
          <p:cNvSpPr txBox="1"/>
          <p:nvPr/>
        </p:nvSpPr>
        <p:spPr>
          <a:xfrm>
            <a:off x="2442946" y="1561346"/>
            <a:ext cx="10176510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lang="ru-RU" sz="4300" b="1" spc="-484" dirty="0">
                <a:solidFill>
                  <a:srgbClr val="FAAF40"/>
                </a:solidFill>
                <a:latin typeface="Verdana"/>
                <a:cs typeface="Verdana"/>
              </a:rPr>
              <a:t>ЩО </a:t>
            </a:r>
            <a:r>
              <a:rPr lang="ru-RU" sz="4300" b="1" spc="-484" dirty="0">
                <a:solidFill>
                  <a:srgbClr val="464646"/>
                </a:solidFill>
                <a:latin typeface="Verdana"/>
                <a:cs typeface="Verdana"/>
              </a:rPr>
              <a:t>І ЯК СОРТУВАТИ</a:t>
            </a:r>
          </a:p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lang="uk-UA" sz="4300" b="1" spc="-484" dirty="0">
                <a:solidFill>
                  <a:srgbClr val="FAAF40"/>
                </a:solidFill>
                <a:latin typeface="Verdana"/>
                <a:cs typeface="Verdana"/>
              </a:rPr>
              <a:t>ПАПІР</a:t>
            </a:r>
            <a:endParaRPr sz="3500" dirty="0">
              <a:solidFill>
                <a:srgbClr val="FAAF4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lang="uk-UA" spc="-1670" dirty="0"/>
              <a:t>2</a:t>
            </a:r>
            <a:endParaRPr spc="-167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0" name="object 10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15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2442946" y="1561346"/>
            <a:ext cx="10176510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lang="ru-RU" sz="4300" b="1" spc="-484" dirty="0">
                <a:solidFill>
                  <a:srgbClr val="FAAF40"/>
                </a:solidFill>
                <a:latin typeface="Verdana"/>
                <a:cs typeface="Verdana"/>
              </a:rPr>
              <a:t>ЩО </a:t>
            </a:r>
            <a:r>
              <a:rPr lang="ru-RU" sz="4300" b="1" spc="-484" dirty="0">
                <a:solidFill>
                  <a:srgbClr val="464646"/>
                </a:solidFill>
                <a:latin typeface="Verdana"/>
                <a:cs typeface="Verdana"/>
              </a:rPr>
              <a:t>І ЯК СОРТУВАТИ</a:t>
            </a:r>
          </a:p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lang="uk-UA" sz="4300" b="1" spc="-484" dirty="0">
                <a:solidFill>
                  <a:srgbClr val="FAAF40"/>
                </a:solidFill>
                <a:latin typeface="Verdana"/>
                <a:cs typeface="Verdana"/>
              </a:rPr>
              <a:t>СКЛО</a:t>
            </a:r>
            <a:endParaRPr sz="3500" dirty="0">
              <a:solidFill>
                <a:srgbClr val="FAAF40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7441" y="2959533"/>
            <a:ext cx="4943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Пляшки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Склобій (бита тара, віконне скло)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2879" y="6802841"/>
            <a:ext cx="13716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ПРИЙМАЮТЬ: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Дзеркала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Кришталь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Кераміку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Армоване скло (склоблоки)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err="1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Ударо</a:t>
            </a: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та жаростійке (екрани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ґ</a:t>
            </a: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аджетів</a:t>
            </a: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посуд з мікрохвильовки)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950" y="9510908"/>
            <a:ext cx="13716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ВАЖЛИВО!</a:t>
            </a:r>
          </a:p>
          <a:p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Скло має бути чистим. Перед здачею його потрібно учистити від залишків напою чи їжі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65266" y="2587802"/>
            <a:ext cx="2342508" cy="2597988"/>
            <a:chOff x="1165266" y="2587802"/>
            <a:chExt cx="2342508" cy="259798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5266" y="2587802"/>
              <a:ext cx="2342508" cy="259798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916372" y="4512095"/>
              <a:ext cx="8402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СКЛО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2879" y="5313173"/>
            <a:ext cx="13165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Скло – найбільш безпечна упаковка, яка не вступає в реакцію з їжею, на відміну від інших пакувальних матеріалів. 1 тонна склобою економить 300 кг кальцинованої соди та 1250 кг первинної сировини</a:t>
            </a:r>
            <a:endParaRPr lang="en-US" sz="2800" i="1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308714" y="3166938"/>
            <a:ext cx="2385526" cy="1874341"/>
          </a:xfrm>
          <a:prstGeom prst="rect">
            <a:avLst/>
          </a:prstGeom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oup 27"/>
          <p:cNvGrpSpPr/>
          <p:nvPr/>
        </p:nvGrpSpPr>
        <p:grpSpPr>
          <a:xfrm>
            <a:off x="6017121" y="7057856"/>
            <a:ext cx="7820799" cy="1570665"/>
            <a:chOff x="5894633" y="7158271"/>
            <a:chExt cx="7820799" cy="1570665"/>
          </a:xfrm>
        </p:grpSpPr>
        <p:pic>
          <p:nvPicPr>
            <p:cNvPr id="5122" name="Picture 2" descr="Знак переработки: что это такое, его виды и коды по типу материалов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030"/>
            <a:stretch/>
          </p:blipFill>
          <p:spPr bwMode="auto">
            <a:xfrm>
              <a:off x="5894633" y="7158271"/>
              <a:ext cx="4011367" cy="136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Знак переработки: что это такое, его виды и коды по типу материалов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" t="47051"/>
            <a:stretch/>
          </p:blipFill>
          <p:spPr bwMode="auto">
            <a:xfrm>
              <a:off x="9814276" y="7315199"/>
              <a:ext cx="3901156" cy="1413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lang="uk-UA" spc="-1670" dirty="0"/>
              <a:t>2</a:t>
            </a:r>
            <a:endParaRPr spc="-167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 dirty="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1" name="object 11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21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7441" y="2959533"/>
            <a:ext cx="4943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Алюмінієва бляшанка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Банка із жесті (консерви)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Металева кришка (консервація)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2879" y="7154024"/>
            <a:ext cx="906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ПРИЙМАЮТЬ: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Фольгу. Це також вторсировина з алюмінію, але часто вона забруднена залишками їжі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Аерозольні балончики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20465" y="2776703"/>
            <a:ext cx="2387310" cy="2390977"/>
            <a:chOff x="1120465" y="2776703"/>
            <a:chExt cx="2387310" cy="239097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465" y="2776703"/>
              <a:ext cx="2387310" cy="239097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916372" y="4466977"/>
              <a:ext cx="885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метал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2879" y="5328256"/>
            <a:ext cx="131650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Вторинна переробка алюмінію економить до 95% енергії порівняно з виробництвом первинного алюмінію. Переробляти цей метал можна нескінченно. З перероблених бляшанок виробляють рами для велосипедів</a:t>
            </a:r>
            <a:endParaRPr lang="en-US" sz="2800" i="1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2442946" y="1561346"/>
            <a:ext cx="10176510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lang="ru-RU" sz="4300" b="1" spc="-484" dirty="0">
                <a:solidFill>
                  <a:srgbClr val="FAAF40"/>
                </a:solidFill>
                <a:latin typeface="Verdana"/>
                <a:cs typeface="Verdana"/>
              </a:rPr>
              <a:t>ЩО </a:t>
            </a:r>
            <a:r>
              <a:rPr lang="ru-RU" sz="4300" b="1" spc="-484" dirty="0">
                <a:solidFill>
                  <a:srgbClr val="464646"/>
                </a:solidFill>
                <a:latin typeface="Verdana"/>
                <a:cs typeface="Verdana"/>
              </a:rPr>
              <a:t>І ЯК СОРТУВАТИ</a:t>
            </a:r>
          </a:p>
          <a:p>
            <a:pPr algn="ctr">
              <a:lnSpc>
                <a:spcPts val="5080"/>
              </a:lnSpc>
              <a:spcBef>
                <a:spcPts val="100"/>
              </a:spcBef>
            </a:pPr>
            <a:r>
              <a:rPr lang="uk-UA" sz="4300" b="1" spc="-484" dirty="0">
                <a:solidFill>
                  <a:srgbClr val="FAAF40"/>
                </a:solidFill>
                <a:latin typeface="Verdana"/>
                <a:cs typeface="Verdana"/>
              </a:rPr>
              <a:t>МЕТАЛ</a:t>
            </a:r>
            <a:endParaRPr sz="3500" dirty="0">
              <a:solidFill>
                <a:srgbClr val="FAAF40"/>
              </a:solidFill>
              <a:latin typeface="Verdana"/>
              <a:cs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950" y="9062263"/>
            <a:ext cx="13716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AAF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ВАЖЛИВО!</a:t>
            </a:r>
          </a:p>
          <a:p>
            <a:r>
              <a:rPr lang="uk-UA" sz="2800" dirty="0">
                <a:solidFill>
                  <a:srgbClr val="4646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Метал має бути чистим, тому промийте його водою, очистіть від залишків напою чи їжі. Алюмінієві пляшки треба ущільнити (робіть це тільки ногою, адже можна порізатися)</a:t>
            </a:r>
            <a:endParaRPr lang="en-US" sz="2800" dirty="0">
              <a:solidFill>
                <a:srgbClr val="4646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146" name="Picture 2" descr="✓ Маркировка на упаковке | +1 — Проект об устойчивом развит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33" y="2963091"/>
            <a:ext cx="1635123" cy="163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5449" y="7154024"/>
            <a:ext cx="2512889" cy="19280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5"/>
              </a:spcBef>
            </a:pPr>
            <a:r>
              <a:rPr lang="ru-RU" spc="-1670" dirty="0"/>
              <a:t>2</a:t>
            </a:r>
            <a:endParaRPr spc="-167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67598" y="939330"/>
            <a:ext cx="749935" cy="749935"/>
            <a:chOff x="1667598" y="939330"/>
            <a:chExt cx="749935" cy="749935"/>
          </a:xfrm>
        </p:grpSpPr>
        <p:sp>
          <p:nvSpPr>
            <p:cNvPr id="4" name="object 4"/>
            <p:cNvSpPr/>
            <p:nvPr/>
          </p:nvSpPr>
          <p:spPr>
            <a:xfrm>
              <a:off x="1667598" y="939330"/>
              <a:ext cx="749807" cy="749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9998" y="1015530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30">
                  <a:moveTo>
                    <a:pt x="519175" y="0"/>
                  </a:moveTo>
                  <a:lnTo>
                    <a:pt x="0" y="0"/>
                  </a:lnTo>
                  <a:lnTo>
                    <a:pt x="0" y="519175"/>
                  </a:lnTo>
                  <a:lnTo>
                    <a:pt x="519175" y="519175"/>
                  </a:lnTo>
                  <a:lnTo>
                    <a:pt x="519175" y="0"/>
                  </a:lnTo>
                  <a:close/>
                </a:path>
              </a:pathLst>
            </a:custGeom>
            <a:solidFill>
              <a:srgbClr val="FA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9998" y="1015530"/>
            <a:ext cx="519430" cy="5194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95"/>
              </a:spcBef>
            </a:pPr>
            <a:r>
              <a:rPr sz="2350" b="1" spc="-400" dirty="0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endParaRPr sz="23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0878146"/>
            <a:ext cx="15240000" cy="552450"/>
            <a:chOff x="0" y="10878146"/>
            <a:chExt cx="15240000" cy="552450"/>
          </a:xfrm>
        </p:grpSpPr>
        <p:sp>
          <p:nvSpPr>
            <p:cNvPr id="11" name="object 11"/>
            <p:cNvSpPr/>
            <p:nvPr/>
          </p:nvSpPr>
          <p:spPr>
            <a:xfrm>
              <a:off x="1142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AB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BB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3891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D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0878146"/>
              <a:ext cx="3816350" cy="552450"/>
            </a:xfrm>
            <a:custGeom>
              <a:avLst/>
              <a:gdLst/>
              <a:ahLst/>
              <a:cxnLst/>
              <a:rect l="l" t="t" r="r" b="b"/>
              <a:pathLst>
                <a:path w="3816350" h="552450">
                  <a:moveTo>
                    <a:pt x="3816108" y="0"/>
                  </a:moveTo>
                  <a:lnTo>
                    <a:pt x="0" y="0"/>
                  </a:lnTo>
                  <a:lnTo>
                    <a:pt x="0" y="551853"/>
                  </a:lnTo>
                  <a:lnTo>
                    <a:pt x="3816108" y="551853"/>
                  </a:lnTo>
                  <a:lnTo>
                    <a:pt x="3816108" y="0"/>
                  </a:lnTo>
                  <a:close/>
                </a:path>
              </a:pathLst>
            </a:custGeom>
            <a:solidFill>
              <a:srgbClr val="FE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75" dirty="0"/>
              <a:t>слайд</a:t>
            </a:r>
            <a:r>
              <a:rPr spc="-114" dirty="0"/>
              <a:t> </a:t>
            </a:r>
            <a:r>
              <a:rPr spc="-50" dirty="0"/>
              <a:t>№</a:t>
            </a: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16" name="object 13"/>
          <p:cNvSpPr txBox="1"/>
          <p:nvPr/>
        </p:nvSpPr>
        <p:spPr>
          <a:xfrm>
            <a:off x="837369" y="1936310"/>
            <a:ext cx="14325599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0" marR="5080" indent="-3874135" algn="ctr">
              <a:lnSpc>
                <a:spcPct val="100000"/>
              </a:lnSpc>
              <a:spcBef>
                <a:spcPts val="100"/>
              </a:spcBef>
            </a:pP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Які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FAAF40"/>
                </a:solidFill>
                <a:latin typeface="Verdana"/>
                <a:cs typeface="Verdana"/>
              </a:rPr>
              <a:t>дії</a:t>
            </a:r>
            <a:r>
              <a:rPr lang="ru-RU" sz="4300" b="1" spc="-434" dirty="0">
                <a:solidFill>
                  <a:srgbClr val="FAAF40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464646"/>
                </a:solidFill>
                <a:latin typeface="Verdana"/>
                <a:cs typeface="Verdana"/>
              </a:rPr>
              <a:t>обираємо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 </a:t>
            </a:r>
            <a:r>
              <a:rPr lang="ru-RU" sz="4300" b="1" spc="-434" dirty="0" err="1">
                <a:solidFill>
                  <a:srgbClr val="FAAF40"/>
                </a:solidFill>
                <a:latin typeface="Verdana"/>
                <a:cs typeface="Verdana"/>
              </a:rPr>
              <a:t>щодня</a:t>
            </a:r>
            <a:r>
              <a:rPr lang="ru-RU" sz="4300" b="1" spc="-434" dirty="0">
                <a:solidFill>
                  <a:srgbClr val="464646"/>
                </a:solidFill>
                <a:latin typeface="Verdana"/>
                <a:cs typeface="Verdana"/>
              </a:rPr>
              <a:t>?</a:t>
            </a:r>
            <a:endParaRPr sz="4300" dirty="0">
              <a:latin typeface="Verdana"/>
              <a:cs typeface="Verdana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9906000" y="998105"/>
            <a:ext cx="45720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900" b="1" spc="-55" dirty="0">
                <a:solidFill>
                  <a:srgbClr val="464646"/>
                </a:solidFill>
                <a:latin typeface="Verdana"/>
                <a:cs typeface="Verdana"/>
              </a:rPr>
              <a:t>СТАЛЕ СПОЖИВАННЯ І ВІДХОДИ</a:t>
            </a:r>
            <a:endParaRPr sz="1900" dirty="0">
              <a:latin typeface="Verdana"/>
              <a:cs typeface="Verdan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27" y="3021275"/>
            <a:ext cx="3156793" cy="33617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549" y="2921902"/>
            <a:ext cx="2086046" cy="3461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428" y="2921902"/>
            <a:ext cx="2123589" cy="311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428" y="6533861"/>
            <a:ext cx="3255025" cy="37580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418" y="7237350"/>
            <a:ext cx="3577500" cy="3195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5883" y="7076517"/>
            <a:ext cx="2728896" cy="31081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747</Words>
  <Application>Microsoft Office PowerPoint</Application>
  <PresentationFormat>Произвольный</PresentationFormat>
  <Paragraphs>165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РЕСУРСИ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Presentation1-6</dc:title>
  <dc:creator>Catherine</dc:creator>
  <cp:lastModifiedBy>Galyna</cp:lastModifiedBy>
  <cp:revision>33</cp:revision>
  <dcterms:created xsi:type="dcterms:W3CDTF">2021-07-22T13:44:47Z</dcterms:created>
  <dcterms:modified xsi:type="dcterms:W3CDTF">2021-08-02T13:54:22Z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Adobe Illustrator CC 2014 (Windows)</vt:lpwstr>
  </property>
  <property fmtid="{D5CDD505-2E9C-101B-9397-08002B2CF9AE}" pid="4" name="LastSaved">
    <vt:filetime>2021-07-22T00:00:00Z</vt:filetime>
  </property>
</Properties>
</file>