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64" r:id="rId3"/>
    <p:sldId id="256" r:id="rId4"/>
    <p:sldId id="257" r:id="rId5"/>
    <p:sldId id="279" r:id="rId6"/>
    <p:sldId id="263" r:id="rId7"/>
    <p:sldId id="280" r:id="rId8"/>
    <p:sldId id="259" r:id="rId9"/>
    <p:sldId id="281" r:id="rId10"/>
    <p:sldId id="288" r:id="rId11"/>
    <p:sldId id="260" r:id="rId12"/>
    <p:sldId id="261" r:id="rId13"/>
    <p:sldId id="267" r:id="rId14"/>
    <p:sldId id="258" r:id="rId15"/>
    <p:sldId id="268" r:id="rId16"/>
    <p:sldId id="282" r:id="rId17"/>
    <p:sldId id="271" r:id="rId18"/>
    <p:sldId id="270" r:id="rId19"/>
    <p:sldId id="265" r:id="rId20"/>
    <p:sldId id="286" r:id="rId21"/>
    <p:sldId id="287" r:id="rId22"/>
    <p:sldId id="283" r:id="rId23"/>
    <p:sldId id="284" r:id="rId24"/>
    <p:sldId id="289" r:id="rId25"/>
    <p:sldId id="290" r:id="rId26"/>
    <p:sldId id="269" r:id="rId27"/>
    <p:sldId id="275" r:id="rId28"/>
    <p:sldId id="277" r:id="rId29"/>
    <p:sldId id="285" r:id="rId30"/>
    <p:sldId id="276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yna" initials="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323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55"/>
        <p:guide pos="249"/>
        <p:guide pos="5556"/>
        <p:guide orient="horz" pos="41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FCB2A-7B5F-486F-9FA6-0ADC27F1DAE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CBDB-73E8-410B-9C8B-2294D545C89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3CBDB-73E8-410B-9C8B-2294D545C8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DC61-A899-47FC-BB4F-216E33C9A2E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EE3A-B7E9-47A4-B7E9-EBF6CDDC75D1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learningapps.org/display?v=ptyxz8dv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svg"/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9.svg"/><Relationship Id="rId5" Type="http://schemas.openxmlformats.org/officeDocument/2006/relationships/image" Target="../media/image44.svg"/><Relationship Id="rId15" Type="http://schemas.openxmlformats.org/officeDocument/2006/relationships/image" Target="../media/image53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7.sv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3.svg"/><Relationship Id="rId4" Type="http://schemas.openxmlformats.org/officeDocument/2006/relationships/image" Target="../media/image53.png"/><Relationship Id="rId9" Type="http://schemas.openxmlformats.org/officeDocument/2006/relationships/image" Target="../media/image6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1.svg"/><Relationship Id="rId4" Type="http://schemas.openxmlformats.org/officeDocument/2006/relationships/image" Target="../media/image57.png"/><Relationship Id="rId9" Type="http://schemas.openxmlformats.org/officeDocument/2006/relationships/image" Target="../media/image75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svg"/><Relationship Id="rId5" Type="http://schemas.openxmlformats.org/officeDocument/2006/relationships/image" Target="../media/image69.png"/><Relationship Id="rId4" Type="http://schemas.openxmlformats.org/officeDocument/2006/relationships/image" Target="../media/image8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12" Type="http://schemas.openxmlformats.org/officeDocument/2006/relationships/image" Target="../media/image98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emf"/><Relationship Id="rId11" Type="http://schemas.openxmlformats.org/officeDocument/2006/relationships/image" Target="../media/image74.png"/><Relationship Id="rId5" Type="http://schemas.openxmlformats.org/officeDocument/2006/relationships/package" Target="../embeddings/______Microsoft_PowerPoint.sldx"/><Relationship Id="rId10" Type="http://schemas.openxmlformats.org/officeDocument/2006/relationships/image" Target="../media/image96.svg"/><Relationship Id="rId4" Type="http://schemas.openxmlformats.org/officeDocument/2006/relationships/image" Target="../media/image91.svg"/><Relationship Id="rId9" Type="http://schemas.openxmlformats.org/officeDocument/2006/relationships/image" Target="../media/image73.png"/><Relationship Id="rId14" Type="http://schemas.openxmlformats.org/officeDocument/2006/relationships/image" Target="../media/image10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338757"/>
            <a:ext cx="7772400" cy="483184"/>
          </a:xfrm>
        </p:spPr>
        <p:txBody>
          <a:bodyPr>
            <a:no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05059"/>
            <a:ext cx="6400800" cy="576064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610" y="1659377"/>
            <a:ext cx="8104348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СТАТИ ДРУГОМ ПЛАНЕТИ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649">
            <a:off x="470825" y="2822918"/>
            <a:ext cx="4291047" cy="3393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2787" y="2636912"/>
            <a:ext cx="3905926" cy="3477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424862" cy="4752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Якось це почув  хлопчик Андрійко. Від цих слів його серденько  стиснулось від болю. Хлопчик дуже любив дуба-велетня.  «Я тобі допоможу!»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сказав Андрійко дубові.  Восени він зібрав  усіх діточок дуба – жолуді. Усю зиму  він за ними доглядав, а навесні – з деяких  з′явились маленькі корінчики.  «Дивись,  тепер ти  будеш жити!» – промовив хлопчик, показуючи дубу  маленькі паростки.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	Пройшов час і старий дуб засох і його спиляли, а поруч – простягали до сонечка тоненькі  гілочки його дітки – молоді дубочки.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99" y="4869160"/>
            <a:ext cx="1532639" cy="14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3" y="810721"/>
            <a:ext cx="1366113" cy="1793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80" y="387757"/>
            <a:ext cx="2583496" cy="263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6193"/>
            <a:ext cx="3053766" cy="2722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91"/>
          <a:stretch/>
        </p:blipFill>
        <p:spPr>
          <a:xfrm>
            <a:off x="467544" y="3429000"/>
            <a:ext cx="2979389" cy="263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71" y="3365587"/>
            <a:ext cx="2477702" cy="2706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3868663"/>
            <a:ext cx="1213048" cy="2193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1896" flipH="1">
            <a:off x="3986125" y="5506423"/>
            <a:ext cx="443621" cy="641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626979">
            <a:off x="2024195" y="2887020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/>
              <a:t>ДУБ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 rot="20356584">
            <a:off x="4261912" y="2659370"/>
            <a:ext cx="368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ДУБОЧОК</a:t>
            </a:r>
            <a:endParaRPr lang="ru-RU" sz="5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75656" y="4221088"/>
            <a:ext cx="2160240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03648" y="4653136"/>
            <a:ext cx="2160240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03648" y="5085184"/>
            <a:ext cx="2160240" cy="360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5656" y="5517232"/>
            <a:ext cx="1656184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99992" y="3717032"/>
            <a:ext cx="2736304" cy="11521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88024" y="4077072"/>
            <a:ext cx="2736304" cy="11521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76056" y="4581128"/>
            <a:ext cx="2520280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80112" y="5157192"/>
            <a:ext cx="2016224" cy="8640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55576" y="1556792"/>
            <a:ext cx="180020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1268760"/>
            <a:ext cx="338437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444208" y="1268760"/>
            <a:ext cx="0" cy="576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24328" y="1268760"/>
            <a:ext cx="0" cy="576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5" y="116418"/>
            <a:ext cx="7305675" cy="6858000"/>
          </a:xfrm>
          <a:prstGeom prst="rect">
            <a:avLst/>
          </a:prstGeom>
        </p:spPr>
      </p:pic>
      <p:pic>
        <p:nvPicPr>
          <p:cNvPr id="18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b="55025"/>
          <a:stretch/>
        </p:blipFill>
        <p:spPr>
          <a:xfrm rot="7938024">
            <a:off x="6139909" y="-386253"/>
            <a:ext cx="1621609" cy="2065701"/>
          </a:xfrm>
          <a:prstGeom prst="rect">
            <a:avLst/>
          </a:prstGeom>
        </p:spPr>
      </p:pic>
      <p:pic>
        <p:nvPicPr>
          <p:cNvPr id="20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3" t="17022" r="-1253" b="64823"/>
          <a:stretch/>
        </p:blipFill>
        <p:spPr>
          <a:xfrm rot="4337202">
            <a:off x="3147667" y="4910071"/>
            <a:ext cx="1518031" cy="211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Зустріч 1. Моє довкілля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“Я ДОСЛІДЖУЮ СВІТ”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99" y="2780928"/>
            <a:ext cx="4291047" cy="33934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76912"/>
            <a:ext cx="8568952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 Black" panose="020B0A04020102020204" pitchFamily="34" charset="0"/>
                <a:cs typeface="Arial" pitchFamily="34" charset="0"/>
              </a:rPr>
              <a:t>ЩАСЛИВА</a:t>
            </a:r>
            <a:r>
              <a:rPr lang="ru-RU" sz="3600" b="1" dirty="0">
                <a:latin typeface="Arial Black" panose="020B0A04020102020204" pitchFamily="34" charset="0"/>
                <a:cs typeface="Arial" pitchFamily="34" charset="0"/>
              </a:rPr>
              <a:t>/СУМНА ПЛАНЕТА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80980" y="1447513"/>
            <a:ext cx="1618744" cy="11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439239" y="909049"/>
            <a:ext cx="992552" cy="992552"/>
            <a:chOff x="5508103" y="1340768"/>
            <a:chExt cx="1324577" cy="13245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3" y="1340768"/>
              <a:ext cx="1324577" cy="1324577"/>
            </a:xfrm>
            <a:prstGeom prst="rect">
              <a:avLst/>
            </a:prstGeom>
          </p:spPr>
        </p:pic>
        <p:sp>
          <p:nvSpPr>
            <p:cNvPr id="9" name="Smiley Face 8"/>
            <p:cNvSpPr/>
            <p:nvPr/>
          </p:nvSpPr>
          <p:spPr>
            <a:xfrm>
              <a:off x="5533146" y="1372211"/>
              <a:ext cx="1299534" cy="1293134"/>
            </a:xfrm>
            <a:prstGeom prst="smileyFac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46" y="2108816"/>
            <a:ext cx="936104" cy="936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46" y="3329460"/>
            <a:ext cx="936104" cy="936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46" y="4550104"/>
            <a:ext cx="936104" cy="936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46" y="5755820"/>
            <a:ext cx="936104" cy="9361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586640" y="2575750"/>
            <a:ext cx="1618744" cy="11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86640" y="3811322"/>
            <a:ext cx="1618744" cy="11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86640" y="5018156"/>
            <a:ext cx="1618744" cy="11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86640" y="6240966"/>
            <a:ext cx="1618744" cy="11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011" y="684738"/>
            <a:ext cx="947454" cy="12168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628" y="2031200"/>
            <a:ext cx="1217768" cy="10890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429" t="61793" r="73154" b="21493"/>
          <a:stretch/>
        </p:blipFill>
        <p:spPr>
          <a:xfrm>
            <a:off x="1058863" y="3271787"/>
            <a:ext cx="2415530" cy="1080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877" y="4249668"/>
            <a:ext cx="1343820" cy="14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877" y="5691117"/>
            <a:ext cx="1155865" cy="109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162" y="16288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3573016"/>
            <a:ext cx="3384376" cy="3013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332892"/>
            <a:ext cx="8644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Зустріч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Додавання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віднімання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 межах 20 без переходу через десяток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44824"/>
          </a:xfrm>
        </p:spPr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2700" u="sng" dirty="0">
                <a:hlinkClick r:id="rId2"/>
              </a:rPr>
              <a:t>https://learningapps.org/display?v=ptyxz8dv520</a:t>
            </a:r>
            <a:r>
              <a:rPr lang="uk-UA" u="sng" dirty="0"/>
              <a:t/>
            </a:r>
            <a:br>
              <a:rPr lang="uk-UA" u="sng" dirty="0"/>
            </a:b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95288" y="0"/>
            <a:ext cx="8424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Інтерактивна вправа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«МАТЕМАТИЧНІ ПАЗЛИ»</a:t>
            </a: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uk-UA" sz="3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uk-UA" sz="3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13">
            <a:extLst>
              <a:ext uri="{FF2B5EF4-FFF2-40B4-BE49-F238E27FC236}">
                <a16:creationId xmlns:a16="http://schemas.microsoft.com/office/drawing/2014/main" id="{2CC86C3E-740F-4461-9B2B-192AFA648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19672" y="2222650"/>
            <a:ext cx="62646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27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50143"/>
              </p:ext>
            </p:extLst>
          </p:nvPr>
        </p:nvGraphicFramePr>
        <p:xfrm>
          <a:off x="899592" y="404663"/>
          <a:ext cx="7344816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89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444208" y="465313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" name="Graphic 3">
            <a:extLst>
              <a:ext uri="{FF2B5EF4-FFF2-40B4-BE49-F238E27FC236}">
                <a16:creationId xmlns:a16="http://schemas.microsoft.com/office/drawing/2014/main" id="{9500FF64-CA04-478D-96C1-8C3EF2E43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7117" y="458009"/>
            <a:ext cx="1504950" cy="1924050"/>
          </a:xfrm>
          <a:prstGeom prst="rect">
            <a:avLst/>
          </a:prstGeom>
        </p:spPr>
      </p:pic>
      <p:pic>
        <p:nvPicPr>
          <p:cNvPr id="30" name="Graphic 14">
            <a:extLst>
              <a:ext uri="{FF2B5EF4-FFF2-40B4-BE49-F238E27FC236}">
                <a16:creationId xmlns:a16="http://schemas.microsoft.com/office/drawing/2014/main" id="{2EA3A1F8-04F3-41C3-87AA-C5DEC8233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87117" y="2466975"/>
            <a:ext cx="1504950" cy="1924050"/>
          </a:xfrm>
          <a:prstGeom prst="rect">
            <a:avLst/>
          </a:prstGeom>
        </p:spPr>
      </p:pic>
      <p:pic>
        <p:nvPicPr>
          <p:cNvPr id="31" name="Graphic 23">
            <a:extLst>
              <a:ext uri="{FF2B5EF4-FFF2-40B4-BE49-F238E27FC236}">
                <a16:creationId xmlns:a16="http://schemas.microsoft.com/office/drawing/2014/main" id="{F32EA76C-898D-4BD4-9D17-E6BA2E4753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87117" y="4475941"/>
            <a:ext cx="1504950" cy="1924050"/>
          </a:xfrm>
          <a:prstGeom prst="rect">
            <a:avLst/>
          </a:prstGeom>
        </p:spPr>
      </p:pic>
      <p:pic>
        <p:nvPicPr>
          <p:cNvPr id="32" name="Graphic 27">
            <a:extLst>
              <a:ext uri="{FF2B5EF4-FFF2-40B4-BE49-F238E27FC236}">
                <a16:creationId xmlns:a16="http://schemas.microsoft.com/office/drawing/2014/main" id="{258EFB9B-ACB7-4652-9DF6-0D7FF4A106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19525" y="2466975"/>
            <a:ext cx="1504950" cy="1924050"/>
          </a:xfrm>
          <a:prstGeom prst="rect">
            <a:avLst/>
          </a:prstGeom>
        </p:spPr>
      </p:pic>
      <p:pic>
        <p:nvPicPr>
          <p:cNvPr id="33" name="Graphic 29">
            <a:extLst>
              <a:ext uri="{FF2B5EF4-FFF2-40B4-BE49-F238E27FC236}">
                <a16:creationId xmlns:a16="http://schemas.microsoft.com/office/drawing/2014/main" id="{98884665-C86E-4D6C-8235-176E55883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19525" y="4475941"/>
            <a:ext cx="1504950" cy="1924050"/>
          </a:xfrm>
          <a:prstGeom prst="rect">
            <a:avLst/>
          </a:prstGeom>
        </p:spPr>
      </p:pic>
      <p:pic>
        <p:nvPicPr>
          <p:cNvPr id="34" name="Graphic 1023">
            <a:extLst>
              <a:ext uri="{FF2B5EF4-FFF2-40B4-BE49-F238E27FC236}">
                <a16:creationId xmlns:a16="http://schemas.microsoft.com/office/drawing/2014/main" id="{C7B97157-804E-4CDB-9FF7-C2CA97BF0F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19525" y="458009"/>
            <a:ext cx="1504950" cy="1924050"/>
          </a:xfrm>
          <a:prstGeom prst="rect">
            <a:avLst/>
          </a:prstGeom>
        </p:spPr>
      </p:pic>
      <p:pic>
        <p:nvPicPr>
          <p:cNvPr id="35" name="Graphic 1027">
            <a:extLst>
              <a:ext uri="{FF2B5EF4-FFF2-40B4-BE49-F238E27FC236}">
                <a16:creationId xmlns:a16="http://schemas.microsoft.com/office/drawing/2014/main" id="{9F9F7A6F-C81A-41B4-96EE-50129C6280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242738" y="466741"/>
            <a:ext cx="1504950" cy="1924050"/>
          </a:xfrm>
          <a:prstGeom prst="rect">
            <a:avLst/>
          </a:prstGeom>
        </p:spPr>
      </p:pic>
      <p:pic>
        <p:nvPicPr>
          <p:cNvPr id="36" name="Graphic 1029">
            <a:extLst>
              <a:ext uri="{FF2B5EF4-FFF2-40B4-BE49-F238E27FC236}">
                <a16:creationId xmlns:a16="http://schemas.microsoft.com/office/drawing/2014/main" id="{87334AD1-5F90-4195-ACFF-A7CF1453E7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251933" y="2466975"/>
            <a:ext cx="15049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Зустріч 1. Буква Щ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УКРАЇНСЬКА МОВА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9037" y="3039308"/>
            <a:ext cx="3905926" cy="34776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06" y="1268760"/>
            <a:ext cx="5489554" cy="5489554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b="55025"/>
          <a:stretch/>
        </p:blipFill>
        <p:spPr>
          <a:xfrm rot="6774064">
            <a:off x="1145530" y="4770582"/>
            <a:ext cx="1642262" cy="2092010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3" t="17022" r="-1253" b="64823"/>
          <a:stretch/>
        </p:blipFill>
        <p:spPr>
          <a:xfrm rot="4337202">
            <a:off x="670589" y="-161802"/>
            <a:ext cx="1518031" cy="2112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828" y="315417"/>
            <a:ext cx="2427829" cy="2860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180" y="585078"/>
            <a:ext cx="1322357" cy="1353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05">
            <a:off x="-658563" y="476671"/>
            <a:ext cx="5654858" cy="565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813"/>
            <a:ext cx="8713216" cy="1049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Зустріч 1. Як стати другом планети</a:t>
            </a:r>
            <a:b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64" y="3151623"/>
            <a:ext cx="4291047" cy="33934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47D81125-3329-447F-A6B6-9ACD994E9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291787" y="3952830"/>
            <a:ext cx="3283541" cy="21552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66F98DC-6329-4348-8CA7-D0E624D1A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8638" y="4250973"/>
            <a:ext cx="2041123" cy="1838278"/>
          </a:xfrm>
          <a:prstGeom prst="rect">
            <a:avLst/>
          </a:prstGeom>
        </p:spPr>
      </p:pic>
      <p:pic>
        <p:nvPicPr>
          <p:cNvPr id="10" name="Graphic 14">
            <a:extLst>
              <a:ext uri="{FF2B5EF4-FFF2-40B4-BE49-F238E27FC236}">
                <a16:creationId xmlns:a16="http://schemas.microsoft.com/office/drawing/2014/main" id="{653B8C2A-AA6E-4128-8FC7-F8E6BC9245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796136" y="1628800"/>
            <a:ext cx="2618814" cy="2161563"/>
          </a:xfrm>
          <a:prstGeom prst="rect">
            <a:avLst/>
          </a:prstGeom>
        </p:spPr>
      </p:pic>
      <p:pic>
        <p:nvPicPr>
          <p:cNvPr id="11" name="Graphic 16">
            <a:extLst>
              <a:ext uri="{FF2B5EF4-FFF2-40B4-BE49-F238E27FC236}">
                <a16:creationId xmlns:a16="http://schemas.microsoft.com/office/drawing/2014/main" id="{DEA5BCD8-7C4B-4CEE-90E2-779415F08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2102" y="1902970"/>
            <a:ext cx="1645577" cy="16455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E37C12-970B-48B9-BCD8-CB0E63AE6767}"/>
              </a:ext>
            </a:extLst>
          </p:cNvPr>
          <p:cNvSpPr txBox="1"/>
          <p:nvPr/>
        </p:nvSpPr>
        <p:spPr>
          <a:xfrm>
            <a:off x="2286000" y="21198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ЯКА ПОГОДА?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C1549-F683-4B91-9ECD-63E6BD8E0D74}"/>
              </a:ext>
            </a:extLst>
          </p:cNvPr>
          <p:cNvSpPr txBox="1"/>
          <p:nvPr/>
        </p:nvSpPr>
        <p:spPr>
          <a:xfrm>
            <a:off x="32968" y="764704"/>
            <a:ext cx="9078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Розглянь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малюнки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яка погода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Наведи і надрукуй слова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B1ABC4-62B3-429C-9448-4E417A0641FA}"/>
              </a:ext>
            </a:extLst>
          </p:cNvPr>
          <p:cNvGrpSpPr/>
          <p:nvPr/>
        </p:nvGrpSpPr>
        <p:grpSpPr>
          <a:xfrm>
            <a:off x="3124519" y="5268711"/>
            <a:ext cx="2338103" cy="393860"/>
            <a:chOff x="2699792" y="3004459"/>
            <a:chExt cx="2338103" cy="3938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A81C68-1EE2-4B06-9CCB-51F87A9E7A0C}"/>
                </a:ext>
              </a:extLst>
            </p:cNvPr>
            <p:cNvSpPr/>
            <p:nvPr/>
          </p:nvSpPr>
          <p:spPr>
            <a:xfrm>
              <a:off x="2699792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F457AE-9BEB-47A6-A847-2C129D06D6CE}"/>
                </a:ext>
              </a:extLst>
            </p:cNvPr>
            <p:cNvSpPr/>
            <p:nvPr/>
          </p:nvSpPr>
          <p:spPr>
            <a:xfrm>
              <a:off x="3088641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F2F0F0-DE34-4124-8CA3-474AB58DED73}"/>
                </a:ext>
              </a:extLst>
            </p:cNvPr>
            <p:cNvSpPr/>
            <p:nvPr/>
          </p:nvSpPr>
          <p:spPr>
            <a:xfrm>
              <a:off x="3477490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C5F2C1-4C3B-4CC3-8934-66F75D6D6A57}"/>
                </a:ext>
              </a:extLst>
            </p:cNvPr>
            <p:cNvSpPr/>
            <p:nvPr/>
          </p:nvSpPr>
          <p:spPr>
            <a:xfrm>
              <a:off x="3866339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11F136-35C4-4D79-ABD0-B898AD905BEA}"/>
                </a:ext>
              </a:extLst>
            </p:cNvPr>
            <p:cNvSpPr/>
            <p:nvPr/>
          </p:nvSpPr>
          <p:spPr>
            <a:xfrm>
              <a:off x="4255188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17E06B-53D9-4445-A7A3-FF3B24C24203}"/>
                </a:ext>
              </a:extLst>
            </p:cNvPr>
            <p:cNvSpPr/>
            <p:nvPr/>
          </p:nvSpPr>
          <p:spPr>
            <a:xfrm>
              <a:off x="4644035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BE9EC0-CD9B-4762-A80A-E9DCE0422270}"/>
              </a:ext>
            </a:extLst>
          </p:cNvPr>
          <p:cNvGrpSpPr/>
          <p:nvPr/>
        </p:nvGrpSpPr>
        <p:grpSpPr>
          <a:xfrm>
            <a:off x="2945959" y="2460399"/>
            <a:ext cx="2729071" cy="393860"/>
            <a:chOff x="2699792" y="2276872"/>
            <a:chExt cx="2729071" cy="3938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735E8C-6D37-4CDE-86B1-9DB352A26859}"/>
                </a:ext>
              </a:extLst>
            </p:cNvPr>
            <p:cNvSpPr/>
            <p:nvPr/>
          </p:nvSpPr>
          <p:spPr>
            <a:xfrm>
              <a:off x="2699792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153A38-5922-4946-A383-DA73E246BD2F}"/>
                </a:ext>
              </a:extLst>
            </p:cNvPr>
            <p:cNvSpPr/>
            <p:nvPr/>
          </p:nvSpPr>
          <p:spPr>
            <a:xfrm>
              <a:off x="3088994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B8574ED-6F11-4C4D-B72A-9412FC4CF697}"/>
                </a:ext>
              </a:extLst>
            </p:cNvPr>
            <p:cNvSpPr/>
            <p:nvPr/>
          </p:nvSpPr>
          <p:spPr>
            <a:xfrm>
              <a:off x="3478196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4F5127-2E39-42A3-9C02-2177A52A285C}"/>
                </a:ext>
              </a:extLst>
            </p:cNvPr>
            <p:cNvSpPr/>
            <p:nvPr/>
          </p:nvSpPr>
          <p:spPr>
            <a:xfrm>
              <a:off x="3867398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B8F2DC-D910-400A-BBD2-85024CDB1C38}"/>
                </a:ext>
              </a:extLst>
            </p:cNvPr>
            <p:cNvSpPr/>
            <p:nvPr/>
          </p:nvSpPr>
          <p:spPr>
            <a:xfrm>
              <a:off x="4256600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79BE57-A9CB-4B58-9F9C-AB293966B6A6}"/>
                </a:ext>
              </a:extLst>
            </p:cNvPr>
            <p:cNvSpPr/>
            <p:nvPr/>
          </p:nvSpPr>
          <p:spPr>
            <a:xfrm>
              <a:off x="4645802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394B60-C0AD-4D2A-B870-AE109182A74C}"/>
                </a:ext>
              </a:extLst>
            </p:cNvPr>
            <p:cNvSpPr/>
            <p:nvPr/>
          </p:nvSpPr>
          <p:spPr>
            <a:xfrm>
              <a:off x="5035003" y="2276872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4BC1C71-5986-4501-A6E0-0EE5EB4C6828}"/>
              </a:ext>
            </a:extLst>
          </p:cNvPr>
          <p:cNvSpPr txBox="1"/>
          <p:nvPr/>
        </p:nvSpPr>
        <p:spPr>
          <a:xfrm>
            <a:off x="2945958" y="2399203"/>
            <a:ext cx="31668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kern="1500" spc="1200" dirty="0">
                <a:solidFill>
                  <a:schemeClr val="bg1">
                    <a:lumMod val="75000"/>
                  </a:schemeClr>
                </a:solidFill>
              </a:rPr>
              <a:t>СОНЯЧНА</a:t>
            </a:r>
            <a:endParaRPr lang="ru-RU" sz="3000" b="1" kern="1500" spc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FF2E49-63D2-4A15-A3A9-A31F2222B646}"/>
              </a:ext>
            </a:extLst>
          </p:cNvPr>
          <p:cNvSpPr txBox="1"/>
          <p:nvPr/>
        </p:nvSpPr>
        <p:spPr>
          <a:xfrm>
            <a:off x="3127473" y="5212466"/>
            <a:ext cx="2572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spc="1200" dirty="0">
                <a:solidFill>
                  <a:schemeClr val="bg1">
                    <a:lumMod val="75000"/>
                  </a:schemeClr>
                </a:solidFill>
              </a:rPr>
              <a:t>ХМАРНА</a:t>
            </a:r>
            <a:endParaRPr lang="ru-RU" sz="3000" b="1" spc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AFD23A9F-91F4-4BE2-9810-E957249E6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508104" y="1367714"/>
            <a:ext cx="3142808" cy="2397252"/>
          </a:xfrm>
          <a:prstGeom prst="rect">
            <a:avLst/>
          </a:prstGeom>
        </p:spPr>
      </p:pic>
      <p:pic>
        <p:nvPicPr>
          <p:cNvPr id="7" name="Graphic 8">
            <a:extLst>
              <a:ext uri="{FF2B5EF4-FFF2-40B4-BE49-F238E27FC236}">
                <a16:creationId xmlns:a16="http://schemas.microsoft.com/office/drawing/2014/main" id="{EB12BD10-87D8-4EEC-B0B8-DF03270FA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0287" y="1805369"/>
            <a:ext cx="1774889" cy="185095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B7223E30-1D6E-46C6-A8E9-4BB49F103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602196" y="4245725"/>
            <a:ext cx="2528631" cy="1635434"/>
          </a:xfrm>
          <a:prstGeom prst="rect">
            <a:avLst/>
          </a:prstGeom>
        </p:spPr>
      </p:pic>
      <p:pic>
        <p:nvPicPr>
          <p:cNvPr id="9" name="Graphic 12">
            <a:extLst>
              <a:ext uri="{FF2B5EF4-FFF2-40B4-BE49-F238E27FC236}">
                <a16:creationId xmlns:a16="http://schemas.microsoft.com/office/drawing/2014/main" id="{85A91B4C-E6C5-4C31-B8CC-B2E5CAB72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2733" y="4194420"/>
            <a:ext cx="2049996" cy="182686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0814DB9-A939-4F91-AF93-FF60AF3899FB}"/>
              </a:ext>
            </a:extLst>
          </p:cNvPr>
          <p:cNvGrpSpPr/>
          <p:nvPr/>
        </p:nvGrpSpPr>
        <p:grpSpPr>
          <a:xfrm>
            <a:off x="3036989" y="2420888"/>
            <a:ext cx="2338103" cy="393860"/>
            <a:chOff x="2699792" y="3004459"/>
            <a:chExt cx="2338103" cy="3938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5A7952-78BA-4627-8345-95B821DD0825}"/>
                </a:ext>
              </a:extLst>
            </p:cNvPr>
            <p:cNvSpPr/>
            <p:nvPr/>
          </p:nvSpPr>
          <p:spPr>
            <a:xfrm>
              <a:off x="2699792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124BE4-FC16-4B6C-A1A4-71F4E3AA15D6}"/>
                </a:ext>
              </a:extLst>
            </p:cNvPr>
            <p:cNvSpPr/>
            <p:nvPr/>
          </p:nvSpPr>
          <p:spPr>
            <a:xfrm>
              <a:off x="3088641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3CE33A-A851-4836-BC77-0E41A94B263A}"/>
                </a:ext>
              </a:extLst>
            </p:cNvPr>
            <p:cNvSpPr/>
            <p:nvPr/>
          </p:nvSpPr>
          <p:spPr>
            <a:xfrm>
              <a:off x="3477490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9001B6-6915-446D-AD00-EB582CADE383}"/>
                </a:ext>
              </a:extLst>
            </p:cNvPr>
            <p:cNvSpPr/>
            <p:nvPr/>
          </p:nvSpPr>
          <p:spPr>
            <a:xfrm>
              <a:off x="3866339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53C17A-5656-48E3-A050-C50CAF6B6154}"/>
                </a:ext>
              </a:extLst>
            </p:cNvPr>
            <p:cNvSpPr/>
            <p:nvPr/>
          </p:nvSpPr>
          <p:spPr>
            <a:xfrm>
              <a:off x="4255188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5D5583-7430-41B8-B9BD-0DDF14CA70D4}"/>
                </a:ext>
              </a:extLst>
            </p:cNvPr>
            <p:cNvSpPr/>
            <p:nvPr/>
          </p:nvSpPr>
          <p:spPr>
            <a:xfrm>
              <a:off x="4644035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B35781-F247-453A-96BB-2919D774ACB4}"/>
              </a:ext>
            </a:extLst>
          </p:cNvPr>
          <p:cNvGrpSpPr/>
          <p:nvPr/>
        </p:nvGrpSpPr>
        <p:grpSpPr>
          <a:xfrm>
            <a:off x="3036989" y="4646482"/>
            <a:ext cx="2338103" cy="393860"/>
            <a:chOff x="2699792" y="3004459"/>
            <a:chExt cx="2338103" cy="3938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1B5559-6C19-4E5C-9C8D-C4C9D940BC91}"/>
                </a:ext>
              </a:extLst>
            </p:cNvPr>
            <p:cNvSpPr/>
            <p:nvPr/>
          </p:nvSpPr>
          <p:spPr>
            <a:xfrm>
              <a:off x="2699792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03013D-8DA8-4731-9222-510DA2DB929D}"/>
                </a:ext>
              </a:extLst>
            </p:cNvPr>
            <p:cNvSpPr/>
            <p:nvPr/>
          </p:nvSpPr>
          <p:spPr>
            <a:xfrm>
              <a:off x="3088641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1920663-34C2-4B21-B323-DD3C4107CBA6}"/>
                </a:ext>
              </a:extLst>
            </p:cNvPr>
            <p:cNvSpPr/>
            <p:nvPr/>
          </p:nvSpPr>
          <p:spPr>
            <a:xfrm>
              <a:off x="3477490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F446D0-4A41-4E2D-A6DD-CB57D69681AB}"/>
                </a:ext>
              </a:extLst>
            </p:cNvPr>
            <p:cNvSpPr/>
            <p:nvPr/>
          </p:nvSpPr>
          <p:spPr>
            <a:xfrm>
              <a:off x="3866339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653331-870B-49DE-A106-CF46FDD6BD6A}"/>
                </a:ext>
              </a:extLst>
            </p:cNvPr>
            <p:cNvSpPr/>
            <p:nvPr/>
          </p:nvSpPr>
          <p:spPr>
            <a:xfrm>
              <a:off x="4255188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26E635-477A-4D24-ABE7-EFA642150BB7}"/>
                </a:ext>
              </a:extLst>
            </p:cNvPr>
            <p:cNvSpPr/>
            <p:nvPr/>
          </p:nvSpPr>
          <p:spPr>
            <a:xfrm>
              <a:off x="4644035" y="3004459"/>
              <a:ext cx="393860" cy="3938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71D9BCD-5135-4C21-B948-E5128BF78EEE}"/>
              </a:ext>
            </a:extLst>
          </p:cNvPr>
          <p:cNvSpPr txBox="1"/>
          <p:nvPr/>
        </p:nvSpPr>
        <p:spPr>
          <a:xfrm>
            <a:off x="3036989" y="2348880"/>
            <a:ext cx="24482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spc="900" dirty="0">
                <a:solidFill>
                  <a:schemeClr val="bg1">
                    <a:lumMod val="75000"/>
                  </a:schemeClr>
                </a:solidFill>
              </a:rPr>
              <a:t>ДОЩОВА</a:t>
            </a:r>
            <a:endParaRPr lang="ru-RU" sz="3000" b="1" spc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CE3044-24F2-4E6B-9910-4CDDA599157D}"/>
              </a:ext>
            </a:extLst>
          </p:cNvPr>
          <p:cNvSpPr txBox="1"/>
          <p:nvPr/>
        </p:nvSpPr>
        <p:spPr>
          <a:xfrm>
            <a:off x="3111007" y="4581128"/>
            <a:ext cx="26622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spc="600" dirty="0">
                <a:solidFill>
                  <a:schemeClr val="bg1">
                    <a:lumMod val="75000"/>
                  </a:schemeClr>
                </a:solidFill>
              </a:rPr>
              <a:t>СН</a:t>
            </a:r>
            <a:r>
              <a:rPr lang="en-US" sz="3000" b="1" spc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uk-UA" sz="3000" b="1" spc="600" dirty="0">
                <a:solidFill>
                  <a:schemeClr val="bg1">
                    <a:lumMod val="75000"/>
                  </a:schemeClr>
                </a:solidFill>
              </a:rPr>
              <a:t>І ЖНА</a:t>
            </a:r>
            <a:endParaRPr lang="ru-RU" sz="3000" b="1" spc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E37C12-970B-48B9-BCD8-CB0E63AE6767}"/>
              </a:ext>
            </a:extLst>
          </p:cNvPr>
          <p:cNvSpPr txBox="1"/>
          <p:nvPr/>
        </p:nvSpPr>
        <p:spPr>
          <a:xfrm>
            <a:off x="2286000" y="21198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ЯКА ПОГОДА?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C1549-F683-4B91-9ECD-63E6BD8E0D74}"/>
              </a:ext>
            </a:extLst>
          </p:cNvPr>
          <p:cNvSpPr txBox="1"/>
          <p:nvPr/>
        </p:nvSpPr>
        <p:spPr>
          <a:xfrm>
            <a:off x="32968" y="764704"/>
            <a:ext cx="9078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Розглянь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малюнки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яка погода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Наведи і надрукуй слова</a:t>
            </a:r>
          </a:p>
        </p:txBody>
      </p:sp>
    </p:spTree>
    <p:extLst>
      <p:ext uri="{BB962C8B-B14F-4D97-AF65-F5344CB8AC3E}">
        <p14:creationId xmlns:p14="http://schemas.microsoft.com/office/powerpoint/2010/main" val="18620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КУДИ ПРОПАВ СНІГ?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78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 Ілля обожнює зиму.  І як її не любити: кучугури снігу,  канікули, свята. А ще  улюблене свято –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народження. Хлопчик дуже пишається, що народився взимку. Він кожного року з нетерпінням очікував снігу.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Як його не чекати! Можна і на санчатах покататися, і  в сніжки пограти,  і бабу снігову зліпити.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От і цього року  Іллюша чекав на сніг, але в його місті сніг так і не  випав.  Хлопчина дуже засмутився. А тут ще від дорослих почув «Снігу нема, бо глобальне потепління». Що то за дивина? І куди дівся сніг?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7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2171"/>
            <a:ext cx="8229600" cy="802994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ПОСУХА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2438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Навесні у далекій Африці у мами  газелі народилось дитинча. Воно із задоволенням блукало  зеленими просторами, їло   соковиту травичку разом із мамою. Але з часом  трава жовтіла і ставала сухою.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Одного разу мама сказала: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- Настає час посухи. Нас чекають складні часи.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- Чому? – перелякано запитало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газеленя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400"/>
              </a:spcAft>
              <a:buNone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Сонце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спалює усе навколо і висушує  воду, - пояснила мати.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- Мамо, що робити?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Ми відправимось до Великого озера. Там ми будемо врятовані.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400"/>
              </a:spcAft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6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Малеча разом із мамою   відправилось до  Великого озера. Коли ж вони прийшли воно здивовано вигукнуло: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- Мамо, ти говорила, що це ВЕЛИКЕ озеро, а воно маленьке  і схоже на калюжу.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- Так, дитинко, колись це було величезне озеро. Але з кожним роком сонце його все сильніше і сильніше висушує.   Я чула від людей, що в цьому винне глобальне потепління.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Цього року   сезон посухи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газеленя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з мамою щасливо провело  на березі рятівного озера.  Але чи буде їм що пити  наступного року?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 descr="Раскраска Газель | Раскраски для детей печать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9060"/>
            <a:ext cx="1598067" cy="20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6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456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КЛІМАТ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6"/>
          <p:cNvSpPr/>
          <p:nvPr/>
        </p:nvSpPr>
        <p:spPr>
          <a:xfrm>
            <a:off x="275523" y="1844824"/>
            <a:ext cx="2400267" cy="270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4847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Звукова модель слова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9"/>
          <p:cNvSpPr/>
          <p:nvPr/>
        </p:nvSpPr>
        <p:spPr>
          <a:xfrm>
            <a:off x="4716016" y="836712"/>
            <a:ext cx="4379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те, що ми бачимо і відчуваємо кожного дня: температура, вітер, опади, хмарність.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0409" y="0"/>
            <a:ext cx="456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ПОГОДА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32"/>
          <p:cNvCxnSpPr>
            <a:cxnSpLocks/>
          </p:cNvCxnSpPr>
          <p:nvPr/>
        </p:nvCxnSpPr>
        <p:spPr>
          <a:xfrm>
            <a:off x="4572000" y="0"/>
            <a:ext cx="0" cy="5733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5"/>
          <p:cNvSpPr/>
          <p:nvPr/>
        </p:nvSpPr>
        <p:spPr>
          <a:xfrm>
            <a:off x="179512" y="836712"/>
            <a:ext cx="4304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типова погода в якомусь місці земної кулі, досліджена протягом довгого часу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14847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Звукова модель слова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37"/>
          <p:cNvSpPr/>
          <p:nvPr/>
        </p:nvSpPr>
        <p:spPr>
          <a:xfrm>
            <a:off x="4836029" y="1844824"/>
            <a:ext cx="2496277" cy="270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6016" y="2267580"/>
            <a:ext cx="304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Намалюй і підпиши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2027" y="4221088"/>
            <a:ext cx="19202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72267" y="4221088"/>
            <a:ext cx="19202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ВЧОРА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43"/>
          <p:cNvSpPr/>
          <p:nvPr/>
        </p:nvSpPr>
        <p:spPr>
          <a:xfrm>
            <a:off x="251521" y="2657726"/>
            <a:ext cx="1925238" cy="142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44"/>
          <p:cNvSpPr/>
          <p:nvPr/>
        </p:nvSpPr>
        <p:spPr>
          <a:xfrm>
            <a:off x="2411760" y="2636912"/>
            <a:ext cx="1925238" cy="1442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1760" y="4221088"/>
            <a:ext cx="19252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Африці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519" y="4221088"/>
            <a:ext cx="19252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Антарктиді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1521" y="5915552"/>
            <a:ext cx="525658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Зміна температури на усій планеті – це  зміни _______________________________________.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22675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Намалюй і підпиши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512" y="5546220"/>
            <a:ext cx="268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Продовж речення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43">
            <a:extLst>
              <a:ext uri="{FF2B5EF4-FFF2-40B4-BE49-F238E27FC236}">
                <a16:creationId xmlns:a16="http://schemas.microsoft.com/office/drawing/2014/main" id="{9C89AEED-FE11-4FB2-BD93-792E822DAD76}"/>
              </a:ext>
            </a:extLst>
          </p:cNvPr>
          <p:cNvSpPr/>
          <p:nvPr/>
        </p:nvSpPr>
        <p:spPr>
          <a:xfrm>
            <a:off x="4807002" y="2657726"/>
            <a:ext cx="1925238" cy="142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44">
            <a:extLst>
              <a:ext uri="{FF2B5EF4-FFF2-40B4-BE49-F238E27FC236}">
                <a16:creationId xmlns:a16="http://schemas.microsoft.com/office/drawing/2014/main" id="{471C4AD8-CA08-4EB8-AABD-60DFD14D3A2A}"/>
              </a:ext>
            </a:extLst>
          </p:cNvPr>
          <p:cNvSpPr/>
          <p:nvPr/>
        </p:nvSpPr>
        <p:spPr>
          <a:xfrm>
            <a:off x="6967241" y="2636912"/>
            <a:ext cx="1925238" cy="1442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703045" y="5445224"/>
            <a:ext cx="1043515" cy="13768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Зустріч 1. Погода</a:t>
            </a:r>
            <a:b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ДОСЛІДЖУЮ СВІТ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9037" y="2831048"/>
            <a:ext cx="3905926" cy="347767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4049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ПОГОДА  І ЙОГА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BA85D1B-28D7-4DF2-9E72-15773B2F3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35696" y="848379"/>
            <a:ext cx="5553596" cy="57785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Картинки по запросу &quot;ПРОТАЛИНА&quot;">
            <a:extLst>
              <a:ext uri="{FF2B5EF4-FFF2-40B4-BE49-F238E27FC236}">
                <a16:creationId xmlns:a16="http://schemas.microsoft.com/office/drawing/2014/main" id="{65EEFCE5-E22C-4A3A-BA8B-D11DEC4B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08" y="971675"/>
            <a:ext cx="3420554" cy="22133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CD529-9AAC-496C-AB92-37447A684862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318" y="971807"/>
            <a:ext cx="3420175" cy="22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Картинки по запросу &quot;ХОЛОДНІ ВЕСНЯНІ ВІТРИ&quot;">
            <a:extLst>
              <a:ext uri="{FF2B5EF4-FFF2-40B4-BE49-F238E27FC236}">
                <a16:creationId xmlns:a16="http://schemas.microsoft.com/office/drawing/2014/main" id="{67B39027-19C0-49B8-97EE-1376F14D8058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/>
          <a:srcRect l="3822"/>
          <a:stretch/>
        </p:blipFill>
        <p:spPr bwMode="auto">
          <a:xfrm>
            <a:off x="917507" y="3861048"/>
            <a:ext cx="3420175" cy="2213054"/>
          </a:xfrm>
          <a:prstGeom prst="rect">
            <a:avLst/>
          </a:prstGeom>
          <a:noFill/>
        </p:spPr>
      </p:pic>
      <p:pic>
        <p:nvPicPr>
          <p:cNvPr id="7" name="Picture 6" descr="Картинки по запросу &quot;БУРУЛЬКИ&quot;">
            <a:extLst>
              <a:ext uri="{FF2B5EF4-FFF2-40B4-BE49-F238E27FC236}">
                <a16:creationId xmlns:a16="http://schemas.microsoft.com/office/drawing/2014/main" id="{A5FC75D6-F6A9-49B7-9624-68BA7BCA2F44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6319" y="3861048"/>
            <a:ext cx="3420175" cy="221305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36C995-F443-42A5-B350-ED3770A6C95D}"/>
              </a:ext>
            </a:extLst>
          </p:cNvPr>
          <p:cNvSpPr txBox="1"/>
          <p:nvPr/>
        </p:nvSpPr>
        <p:spPr>
          <a:xfrm>
            <a:off x="2411760" y="288694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ОЗНАКИ БЕРЕЗНЯ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B3AA9-657F-4900-B9AD-B7B1D9C78B3C}"/>
              </a:ext>
            </a:extLst>
          </p:cNvPr>
          <p:cNvSpPr txBox="1"/>
          <p:nvPr/>
        </p:nvSpPr>
        <p:spPr>
          <a:xfrm>
            <a:off x="917507" y="3160207"/>
            <a:ext cx="342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ТАНЕННЯ СНІГУ І ЛЬОДУ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76276-9C1A-41D4-BE9B-C8CBAD4B44E6}"/>
              </a:ext>
            </a:extLst>
          </p:cNvPr>
          <p:cNvSpPr txBox="1"/>
          <p:nvPr/>
        </p:nvSpPr>
        <p:spPr>
          <a:xfrm>
            <a:off x="4716016" y="3160207"/>
            <a:ext cx="433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РОЗПОЧИНАЄТЬСЯ СОКОРУХ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9AA38-E046-46DF-9431-2B0C0FC95FD7}"/>
              </a:ext>
            </a:extLst>
          </p:cNvPr>
          <p:cNvSpPr txBox="1"/>
          <p:nvPr/>
        </p:nvSpPr>
        <p:spPr>
          <a:xfrm>
            <a:off x="917506" y="6064585"/>
            <a:ext cx="342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ДМУТЬ ХОЛОДНІ ВІТРИ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1BE3E-E280-498B-9D9A-A7A07502234D}"/>
              </a:ext>
            </a:extLst>
          </p:cNvPr>
          <p:cNvSpPr txBox="1"/>
          <p:nvPr/>
        </p:nvSpPr>
        <p:spPr>
          <a:xfrm>
            <a:off x="4805939" y="6064585"/>
            <a:ext cx="342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УТВОРЮЮТЬСЯ БУРУЛЬКИ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ВСТАВ ПРОПУЩЕНІ СЛОВА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9925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Сьогодні за вікном чудова сонячна _______________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 Арктиці суворий і холодний ____________________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Африка відома спекотним _____________________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Взимку часто стоїть морозна ____________________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5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0836" y="260648"/>
            <a:ext cx="504056" cy="3326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27556"/>
            <a:ext cx="504056" cy="332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264" y="1340768"/>
            <a:ext cx="504056" cy="332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0836" y="1911642"/>
            <a:ext cx="504056" cy="3326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430862"/>
            <a:ext cx="504056" cy="3326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93884"/>
            <a:ext cx="4209297" cy="5111506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971600" y="626499"/>
            <a:ext cx="7772400" cy="1786859"/>
          </a:xfrm>
        </p:spPr>
        <p:txBody>
          <a:bodyPr>
            <a:noAutofit/>
          </a:bodyPr>
          <a:lstStyle/>
          <a:p>
            <a:pPr algn="l"/>
            <a:r>
              <a:rPr lang="uk-UA" sz="3600" b="1" dirty="0"/>
              <a:t>1 – блакитний</a:t>
            </a:r>
            <a:br>
              <a:rPr lang="uk-UA" sz="3600" b="1" dirty="0"/>
            </a:br>
            <a:r>
              <a:rPr lang="uk-UA" sz="3600" b="1" dirty="0"/>
              <a:t>2 – червоний</a:t>
            </a:r>
            <a:br>
              <a:rPr lang="uk-UA" sz="3600" b="1" dirty="0"/>
            </a:br>
            <a:r>
              <a:rPr lang="uk-UA" sz="3600" b="1" dirty="0"/>
              <a:t>3 – коричневий</a:t>
            </a:r>
            <a:br>
              <a:rPr lang="uk-UA" sz="3600" b="1" dirty="0"/>
            </a:br>
            <a:r>
              <a:rPr lang="uk-UA" sz="3600" b="1" dirty="0"/>
              <a:t>4 – зелений</a:t>
            </a:r>
            <a:br>
              <a:rPr lang="uk-UA" sz="3600" b="1" dirty="0"/>
            </a:br>
            <a:r>
              <a:rPr lang="uk-UA" sz="3600" b="1" dirty="0"/>
              <a:t>5 - жовтий</a:t>
            </a:r>
            <a:endParaRPr lang="ru-RU" sz="3600" b="1" dirty="0"/>
          </a:p>
        </p:txBody>
      </p:sp>
      <p:pic>
        <p:nvPicPr>
          <p:cNvPr id="12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b="55025"/>
          <a:stretch/>
        </p:blipFill>
        <p:spPr>
          <a:xfrm rot="587316">
            <a:off x="476002" y="3251400"/>
            <a:ext cx="2421297" cy="3084391"/>
          </a:xfrm>
          <a:prstGeom prst="rect">
            <a:avLst/>
          </a:prstGeom>
        </p:spPr>
      </p:pic>
      <p:pic>
        <p:nvPicPr>
          <p:cNvPr id="13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3" t="17022" r="-1253" b="64823"/>
          <a:stretch/>
        </p:blipFill>
        <p:spPr>
          <a:xfrm rot="4337202">
            <a:off x="7066098" y="1551474"/>
            <a:ext cx="1518031" cy="211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ьная выноска 6"/>
          <p:cNvSpPr/>
          <p:nvPr/>
        </p:nvSpPr>
        <p:spPr>
          <a:xfrm flipH="1">
            <a:off x="2785132" y="3751068"/>
            <a:ext cx="2218916" cy="1457003"/>
          </a:xfrm>
          <a:prstGeom prst="wedgeEllipseCallout">
            <a:avLst>
              <a:gd name="adj1" fmla="val 83606"/>
              <a:gd name="adj2" fmla="val -545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ьная выноска 7"/>
          <p:cNvSpPr/>
          <p:nvPr/>
        </p:nvSpPr>
        <p:spPr>
          <a:xfrm>
            <a:off x="4355976" y="4548345"/>
            <a:ext cx="2664297" cy="2090399"/>
          </a:xfrm>
          <a:prstGeom prst="wedgeEllipseCallout">
            <a:avLst>
              <a:gd name="adj1" fmla="val 31730"/>
              <a:gd name="adj2" fmla="val -970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85132" y="3821214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Дивись!  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Розквітнув  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каштан!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1980" y="491905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Неймовірно!  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Сьогодні  ж 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21 вересня?!</a:t>
            </a:r>
          </a:p>
        </p:txBody>
      </p:sp>
      <p:pic>
        <p:nvPicPr>
          <p:cNvPr id="16" name="Picture 2" descr="ЧАС ЗАГОТОВЛЮВАТИ ЛІКИ ! Знову цвітуть каштани - 7 Травня 2012 - КОРЮКІВКА  НАШЕ МІС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749" y="501013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Graphic 2">
            <a:extLst>
              <a:ext uri="{FF2B5EF4-FFF2-40B4-BE49-F238E27FC236}">
                <a16:creationId xmlns:a16="http://schemas.microsoft.com/office/drawing/2014/main" id="{3A8A583B-3086-409B-B1C7-FC5D4B50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8224" y="1362840"/>
            <a:ext cx="2408300" cy="4941167"/>
          </a:xfrm>
          <a:prstGeom prst="rect">
            <a:avLst/>
          </a:prstGeom>
        </p:spPr>
      </p:pic>
      <p:pic>
        <p:nvPicPr>
          <p:cNvPr id="21" name="Graphic 4">
            <a:extLst>
              <a:ext uri="{FF2B5EF4-FFF2-40B4-BE49-F238E27FC236}">
                <a16:creationId xmlns:a16="http://schemas.microsoft.com/office/drawing/2014/main" id="{868A11FB-73FC-460C-A13F-58161CC8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8740" y="1196752"/>
            <a:ext cx="2283732" cy="52733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\\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2CAA226-A2E9-4BBD-BCED-2CF761E8E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5212" y="2863056"/>
            <a:ext cx="1933575" cy="2000250"/>
          </a:xfr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49053"/>
              </p:ext>
            </p:extLst>
          </p:nvPr>
        </p:nvGraphicFramePr>
        <p:xfrm>
          <a:off x="0" y="0"/>
          <a:ext cx="9144000" cy="685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5" imgW="2098533" imgH="1574472" progId="PowerPoint.Slide.12">
                  <p:embed/>
                </p:oleObj>
              </mc:Choice>
              <mc:Fallback>
                <p:oleObj name="Slide" r:id="rId5" imgW="2098533" imgH="157447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1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6">
            <a:extLst>
              <a:ext uri="{FF2B5EF4-FFF2-40B4-BE49-F238E27FC236}">
                <a16:creationId xmlns:a16="http://schemas.microsoft.com/office/drawing/2014/main" id="{98579C32-DD18-4A88-A339-F8F7E51F16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34665" y="569835"/>
            <a:ext cx="1943100" cy="1943100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id="{F5CAA6E6-84BF-4944-B537-EC72FAF3BB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6510" y="281907"/>
            <a:ext cx="1800201" cy="2231028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94A8587D-57F2-478A-87B6-91AC2CD667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95560" y="3404617"/>
            <a:ext cx="1562100" cy="22383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767C7CC-27A0-4063-BAF1-FB0180D681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765897" y="3356992"/>
            <a:ext cx="1943100" cy="2286000"/>
          </a:xfrm>
          <a:prstGeom prst="rect">
            <a:avLst/>
          </a:prstGeom>
        </p:spPr>
      </p:pic>
      <p:pic>
        <p:nvPicPr>
          <p:cNvPr id="14" name="Graphic 14">
            <a:extLst>
              <a:ext uri="{FF2B5EF4-FFF2-40B4-BE49-F238E27FC236}">
                <a16:creationId xmlns:a16="http://schemas.microsoft.com/office/drawing/2014/main" id="{6C32B0DE-DF97-4973-B951-3C27BB542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35896" y="3642742"/>
            <a:ext cx="1933575" cy="2000250"/>
          </a:xfrm>
          <a:prstGeom prst="rect">
            <a:avLst/>
          </a:prstGeom>
        </p:spPr>
      </p:pic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E37A78B0-C674-46B3-9CD0-2161B2A0C60C}"/>
              </a:ext>
            </a:extLst>
          </p:cNvPr>
          <p:cNvSpPr/>
          <p:nvPr/>
        </p:nvSpPr>
        <p:spPr>
          <a:xfrm>
            <a:off x="3707904" y="5805264"/>
            <a:ext cx="180020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КУБ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C781EDD3-F52B-43DB-8D77-7479527944E7}"/>
              </a:ext>
            </a:extLst>
          </p:cNvPr>
          <p:cNvSpPr/>
          <p:nvPr/>
        </p:nvSpPr>
        <p:spPr>
          <a:xfrm>
            <a:off x="6837347" y="2636912"/>
            <a:ext cx="180020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КОЛО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625F0E86-8928-4BC0-B2B4-7E1FC6F63481}"/>
              </a:ext>
            </a:extLst>
          </p:cNvPr>
          <p:cNvSpPr/>
          <p:nvPr/>
        </p:nvSpPr>
        <p:spPr>
          <a:xfrm>
            <a:off x="6837347" y="5805264"/>
            <a:ext cx="180020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КОНУС</a:t>
            </a:r>
          </a:p>
        </p:txBody>
      </p:sp>
      <p:sp>
        <p:nvSpPr>
          <p:cNvPr id="18" name="Rectangle: Rounded Corners 20">
            <a:extLst>
              <a:ext uri="{FF2B5EF4-FFF2-40B4-BE49-F238E27FC236}">
                <a16:creationId xmlns:a16="http://schemas.microsoft.com/office/drawing/2014/main" id="{8CD685EE-225D-461B-A8D4-EB0101B91B70}"/>
              </a:ext>
            </a:extLst>
          </p:cNvPr>
          <p:cNvSpPr/>
          <p:nvPr/>
        </p:nvSpPr>
        <p:spPr>
          <a:xfrm>
            <a:off x="251520" y="5805264"/>
            <a:ext cx="2025191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ЦИЛІНДР</a:t>
            </a:r>
          </a:p>
        </p:txBody>
      </p:sp>
      <p:sp>
        <p:nvSpPr>
          <p:cNvPr id="19" name="Rectangle: Rounded Corners 21">
            <a:extLst>
              <a:ext uri="{FF2B5EF4-FFF2-40B4-BE49-F238E27FC236}">
                <a16:creationId xmlns:a16="http://schemas.microsoft.com/office/drawing/2014/main" id="{C6EFFBC7-B742-49F9-B63F-015307B594E6}"/>
              </a:ext>
            </a:extLst>
          </p:cNvPr>
          <p:cNvSpPr/>
          <p:nvPr/>
        </p:nvSpPr>
        <p:spPr>
          <a:xfrm>
            <a:off x="179512" y="2636912"/>
            <a:ext cx="2097199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ПІРАМІДА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616846" y="209562"/>
            <a:ext cx="7272808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ДРУЗІ ПЛАНЕТИ РАХУЮТЬ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5497" y="786197"/>
            <a:ext cx="7985362" cy="523220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ПОРАХУЙ І РОЗФАРБУЙ ПОТРІБНЕ ЧИСЛО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9" y="81658"/>
            <a:ext cx="1317864" cy="1461708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742575" y="3788525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537387" y="3788525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308514" y="3788525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" y="1698168"/>
            <a:ext cx="991521" cy="100770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67" y="1698168"/>
            <a:ext cx="991521" cy="100770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3" y="2659190"/>
            <a:ext cx="991521" cy="10077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38" y="2659190"/>
            <a:ext cx="991521" cy="1007709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3635896" y="1412776"/>
            <a:ext cx="0" cy="5111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151227" y="3788525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46039" y="3788525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717166" y="3788525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151227" y="5854707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946039" y="5854707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717166" y="5854707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42575" y="5857458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537387" y="5857458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08514" y="5857458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96478" y="3821701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4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15434" y="3821701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5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71589" y="3821701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6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18713" y="3821701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5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13525" y="3821701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6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84652" y="3821701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7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6478" y="5885836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1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15434" y="5885836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2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371589" y="5885836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3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18713" y="5885836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3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13525" y="5885836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4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84652" y="5885836"/>
            <a:ext cx="54422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itchFamily="34" charset="0"/>
              </a:rPr>
              <a:t>5</a:t>
            </a:r>
            <a:endParaRPr lang="uk-UA" sz="3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318058" y="4581128"/>
            <a:ext cx="8574422" cy="62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3708723" y="1339807"/>
            <a:ext cx="5022347" cy="2380711"/>
            <a:chOff x="3868535" y="1327894"/>
            <a:chExt cx="4483091" cy="212509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463" y="2399037"/>
              <a:ext cx="1446163" cy="102932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34" y="2423661"/>
              <a:ext cx="1446163" cy="102932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504" y="2397356"/>
              <a:ext cx="1449525" cy="103268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790" y="1327894"/>
              <a:ext cx="1446836" cy="1030669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190" y="1338333"/>
              <a:ext cx="1446836" cy="103066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535" y="1347742"/>
              <a:ext cx="1446836" cy="1030669"/>
            </a:xfrm>
            <a:prstGeom prst="rect">
              <a:avLst/>
            </a:prstGeom>
          </p:spPr>
        </p:pic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97" y="4718919"/>
            <a:ext cx="1482387" cy="101889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42" y="4694485"/>
            <a:ext cx="619554" cy="106000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28" y="4694485"/>
            <a:ext cx="619554" cy="1060006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14" y="4694485"/>
            <a:ext cx="619554" cy="1060006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00" y="4694485"/>
            <a:ext cx="619554" cy="106000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85" y="4694485"/>
            <a:ext cx="619554" cy="1060006"/>
          </a:xfrm>
          <a:prstGeom prst="rect">
            <a:avLst/>
          </a:prstGeom>
        </p:spPr>
      </p:pic>
      <p:sp>
        <p:nvSpPr>
          <p:cNvPr id="161" name="Oval 160"/>
          <p:cNvSpPr/>
          <p:nvPr/>
        </p:nvSpPr>
        <p:spPr>
          <a:xfrm>
            <a:off x="1533982" y="3788524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304101" y="3788524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5137898" y="3788524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714999" y="3788524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946037" y="5853836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139280" y="5853836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304101" y="5853836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37811" y="5853836"/>
            <a:ext cx="679201" cy="6792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01" grpId="0"/>
      <p:bldP spid="102" grpId="0"/>
      <p:bldP spid="103" grpId="0"/>
      <p:bldP spid="104" grpId="0"/>
      <p:bldP spid="105" grpId="0"/>
      <p:bldP spid="106" grpId="0"/>
      <p:bldP spid="110" grpId="0"/>
      <p:bldP spid="111" grpId="0"/>
      <p:bldP spid="112" grpId="0"/>
      <p:bldP spid="113" grpId="0"/>
      <p:bldP spid="114" grpId="0"/>
      <p:bldP spid="115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36864"/>
          <p:cNvGrpSpPr/>
          <p:nvPr/>
        </p:nvGrpSpPr>
        <p:grpSpPr>
          <a:xfrm>
            <a:off x="1803222" y="705720"/>
            <a:ext cx="5564554" cy="2879601"/>
            <a:chOff x="1803222" y="639499"/>
            <a:chExt cx="5564554" cy="2879601"/>
          </a:xfrm>
        </p:grpSpPr>
        <p:sp>
          <p:nvSpPr>
            <p:cNvPr id="246" name="Rectangle 245"/>
            <p:cNvSpPr/>
            <p:nvPr/>
          </p:nvSpPr>
          <p:spPr>
            <a:xfrm>
              <a:off x="1803222" y="639499"/>
              <a:ext cx="1113259" cy="2879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141161" y="639499"/>
              <a:ext cx="1113259" cy="2879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029088" y="639499"/>
              <a:ext cx="1113259" cy="2879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254517" y="639499"/>
              <a:ext cx="1113259" cy="2879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918325" y="639499"/>
              <a:ext cx="1113259" cy="2879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801916" y="3558190"/>
            <a:ext cx="5603171" cy="3026137"/>
            <a:chOff x="-5015569" y="-1800094"/>
            <a:chExt cx="5835614" cy="3361032"/>
          </a:xfrm>
        </p:grpSpPr>
        <p:grpSp>
          <p:nvGrpSpPr>
            <p:cNvPr id="7" name="Group 6"/>
            <p:cNvGrpSpPr/>
            <p:nvPr/>
          </p:nvGrpSpPr>
          <p:grpSpPr>
            <a:xfrm>
              <a:off x="-5015569" y="-1703650"/>
              <a:ext cx="5758161" cy="3183814"/>
              <a:chOff x="-5015569" y="2522018"/>
              <a:chExt cx="5758161" cy="318381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5015569" y="2522018"/>
                <a:ext cx="5758161" cy="31838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03177" y="2885320"/>
                <a:ext cx="5353436" cy="2820512"/>
              </a:xfrm>
              <a:prstGeom prst="rect">
                <a:avLst/>
              </a:prstGeom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-4914876" y="-1800094"/>
              <a:ext cx="1008112" cy="663257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 Black" panose="020B0A04020102020204" pitchFamily="34" charset="0"/>
                  <a:cs typeface="Arial" pitchFamily="34" charset="0"/>
                </a:rPr>
                <a:t>7-1</a:t>
              </a:r>
              <a:endParaRPr lang="uk-UA" sz="32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3841448" y="-1800094"/>
              <a:ext cx="1131416" cy="663257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 Black" panose="020B0A04020102020204" pitchFamily="34" charset="0"/>
                  <a:cs typeface="Arial" pitchFamily="34" charset="0"/>
                </a:rPr>
                <a:t>3+2</a:t>
              </a:r>
              <a:endParaRPr lang="uk-UA" sz="32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2689030" y="-1800094"/>
              <a:ext cx="1131416" cy="663257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 Black" panose="020B0A04020102020204" pitchFamily="34" charset="0"/>
                  <a:cs typeface="Arial" pitchFamily="34" charset="0"/>
                </a:rPr>
                <a:t>1+2</a:t>
              </a:r>
              <a:endParaRPr lang="uk-UA" sz="32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1535540" y="-1800094"/>
              <a:ext cx="1131416" cy="663257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 Black" panose="020B0A04020102020204" pitchFamily="34" charset="0"/>
                  <a:cs typeface="Arial" pitchFamily="34" charset="0"/>
                </a:rPr>
                <a:t>5-3</a:t>
              </a:r>
              <a:endParaRPr lang="uk-UA" sz="32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391778" y="-1800094"/>
              <a:ext cx="1131416" cy="663257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 Black" panose="020B0A04020102020204" pitchFamily="34" charset="0"/>
                  <a:cs typeface="Arial" pitchFamily="34" charset="0"/>
                </a:rPr>
                <a:t>2+2</a:t>
              </a:r>
              <a:endParaRPr lang="uk-UA" sz="32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-5015569" y="1037314"/>
              <a:ext cx="1159977" cy="523624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 Black" panose="020B0A04020102020204" pitchFamily="34" charset="0"/>
                  <a:cs typeface="Arial" pitchFamily="34" charset="0"/>
                </a:rPr>
                <a:t>ЩА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3855592" y="1037314"/>
              <a:ext cx="1134423" cy="523624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latin typeface="Arial Black" panose="020B0A04020102020204" pitchFamily="34" charset="0"/>
                  <a:cs typeface="Arial" pitchFamily="34" charset="0"/>
                </a:rPr>
                <a:t>СЛИ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2682062" y="1037314"/>
              <a:ext cx="1134423" cy="523624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latin typeface="Arial Black" panose="020B0A04020102020204" pitchFamily="34" charset="0"/>
                  <a:cs typeface="Arial" pitchFamily="34" charset="0"/>
                </a:rPr>
                <a:t>ВА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1587888" y="1037314"/>
              <a:ext cx="1134423" cy="523624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latin typeface="Arial Black" panose="020B0A04020102020204" pitchFamily="34" charset="0"/>
                  <a:cs typeface="Arial" pitchFamily="34" charset="0"/>
                </a:rPr>
                <a:t>ЗЕМ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314378" y="1037314"/>
              <a:ext cx="1134423" cy="523624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latin typeface="Arial Black" panose="020B0A04020102020204" pitchFamily="34" charset="0"/>
                  <a:cs typeface="Arial" pitchFamily="34" charset="0"/>
                </a:rPr>
                <a:t>ЛЯ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5141161" y="3645024"/>
            <a:ext cx="1113259" cy="2879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Rectangle 100"/>
          <p:cNvSpPr/>
          <p:nvPr/>
        </p:nvSpPr>
        <p:spPr>
          <a:xfrm>
            <a:off x="6254517" y="3645024"/>
            <a:ext cx="1113259" cy="2879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Rectangle 85"/>
          <p:cNvSpPr/>
          <p:nvPr/>
        </p:nvSpPr>
        <p:spPr>
          <a:xfrm>
            <a:off x="1803222" y="3645024"/>
            <a:ext cx="1113259" cy="2879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6879" name="Group 36878"/>
          <p:cNvGrpSpPr/>
          <p:nvPr/>
        </p:nvGrpSpPr>
        <p:grpSpPr>
          <a:xfrm>
            <a:off x="1801916" y="3558193"/>
            <a:ext cx="1127147" cy="3077905"/>
            <a:chOff x="1801916" y="3558193"/>
            <a:chExt cx="1127147" cy="3077905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859"/>
            <a:stretch/>
          </p:blipFill>
          <p:spPr>
            <a:xfrm>
              <a:off x="2094119" y="3975733"/>
              <a:ext cx="834944" cy="2539476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888947" y="3558193"/>
              <a:ext cx="974102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 Black" panose="020B0A04020102020204" pitchFamily="34" charset="0"/>
                  <a:cs typeface="Arial" pitchFamily="34" charset="0"/>
                </a:rPr>
                <a:t>7-1</a:t>
              </a:r>
              <a:endParaRPr lang="uk-UA" sz="2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801916" y="6112878"/>
              <a:ext cx="1120843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atin typeface="Arial Black" panose="020B0A04020102020204" pitchFamily="34" charset="0"/>
                  <a:cs typeface="Arial" pitchFamily="34" charset="0"/>
                </a:rPr>
                <a:t>ЩА</a:t>
              </a:r>
            </a:p>
          </p:txBody>
        </p:sp>
      </p:grpSp>
      <p:grpSp>
        <p:nvGrpSpPr>
          <p:cNvPr id="36878" name="Group 36877"/>
          <p:cNvGrpSpPr/>
          <p:nvPr/>
        </p:nvGrpSpPr>
        <p:grpSpPr>
          <a:xfrm>
            <a:off x="5147656" y="3558191"/>
            <a:ext cx="1118572" cy="3077907"/>
            <a:chOff x="5147656" y="3558191"/>
            <a:chExt cx="1118572" cy="307790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1" r="62338"/>
            <a:stretch/>
          </p:blipFill>
          <p:spPr>
            <a:xfrm>
              <a:off x="5152969" y="3975733"/>
              <a:ext cx="1113259" cy="2539476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5151059" y="3558191"/>
              <a:ext cx="1093246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 Black" panose="020B0A04020102020204" pitchFamily="34" charset="0"/>
                  <a:cs typeface="Arial" pitchFamily="34" charset="0"/>
                </a:rPr>
                <a:t>3+2</a:t>
              </a:r>
              <a:endParaRPr lang="uk-UA" sz="2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47656" y="6112878"/>
              <a:ext cx="1096151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latin typeface="Arial Black" panose="020B0A04020102020204" pitchFamily="34" charset="0"/>
                  <a:cs typeface="Arial" pitchFamily="34" charset="0"/>
                </a:rPr>
                <a:t>СЛИ</a:t>
              </a: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029088" y="3645024"/>
            <a:ext cx="1113259" cy="2879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6881" name="Group 36880"/>
          <p:cNvGrpSpPr/>
          <p:nvPr/>
        </p:nvGrpSpPr>
        <p:grpSpPr>
          <a:xfrm>
            <a:off x="4039701" y="3558747"/>
            <a:ext cx="1114736" cy="3077351"/>
            <a:chOff x="4039701" y="3558747"/>
            <a:chExt cx="1114736" cy="3077351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62" r="40817"/>
            <a:stretch/>
          </p:blipFill>
          <p:spPr>
            <a:xfrm>
              <a:off x="4041178" y="3975733"/>
              <a:ext cx="1113259" cy="2539476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039701" y="3558747"/>
              <a:ext cx="1093246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 Black" panose="020B0A04020102020204" pitchFamily="34" charset="0"/>
                  <a:cs typeface="Arial" pitchFamily="34" charset="0"/>
                </a:rPr>
                <a:t>1+2</a:t>
              </a:r>
              <a:endParaRPr lang="uk-UA" sz="2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56699" y="6112878"/>
              <a:ext cx="1096151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latin typeface="Arial Black" panose="020B0A04020102020204" pitchFamily="34" charset="0"/>
                  <a:cs typeface="Arial" pitchFamily="34" charset="0"/>
                </a:rPr>
                <a:t>ВА</a:t>
              </a:r>
            </a:p>
          </p:txBody>
        </p:sp>
      </p:grpSp>
      <p:grpSp>
        <p:nvGrpSpPr>
          <p:cNvPr id="36877" name="Group 36876"/>
          <p:cNvGrpSpPr/>
          <p:nvPr/>
        </p:nvGrpSpPr>
        <p:grpSpPr>
          <a:xfrm>
            <a:off x="6226783" y="3558190"/>
            <a:ext cx="1154185" cy="3077908"/>
            <a:chOff x="6226783" y="3558190"/>
            <a:chExt cx="1154185" cy="3077908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4" r="19295"/>
            <a:stretch/>
          </p:blipFill>
          <p:spPr>
            <a:xfrm>
              <a:off x="6267709" y="3975733"/>
              <a:ext cx="1113259" cy="2539476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6267100" y="3558190"/>
              <a:ext cx="1093246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 Black" panose="020B0A04020102020204" pitchFamily="34" charset="0"/>
                  <a:cs typeface="Arial" pitchFamily="34" charset="0"/>
                </a:rPr>
                <a:t>5-3</a:t>
              </a:r>
              <a:endParaRPr lang="uk-UA" sz="2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226783" y="6112878"/>
              <a:ext cx="1096151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latin typeface="Arial Black" panose="020B0A04020102020204" pitchFamily="34" charset="0"/>
                  <a:cs typeface="Arial" pitchFamily="34" charset="0"/>
                </a:rPr>
                <a:t>ЗЕМ</a:t>
              </a: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2918325" y="3645024"/>
            <a:ext cx="1113259" cy="2879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6880" name="Group 36879"/>
          <p:cNvGrpSpPr/>
          <p:nvPr/>
        </p:nvGrpSpPr>
        <p:grpSpPr>
          <a:xfrm>
            <a:off x="2922830" y="3558192"/>
            <a:ext cx="1113259" cy="3077906"/>
            <a:chOff x="2922830" y="3558192"/>
            <a:chExt cx="1113259" cy="307790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5" r="-2226"/>
            <a:stretch/>
          </p:blipFill>
          <p:spPr>
            <a:xfrm>
              <a:off x="2922830" y="3975733"/>
              <a:ext cx="1113259" cy="2539476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2923260" y="3558192"/>
              <a:ext cx="1093246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 Black" panose="020B0A04020102020204" pitchFamily="34" charset="0"/>
                  <a:cs typeface="Arial" pitchFamily="34" charset="0"/>
                </a:rPr>
                <a:t>2+2</a:t>
              </a:r>
              <a:endParaRPr lang="uk-UA" sz="2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58989" y="6112878"/>
              <a:ext cx="957517" cy="523220"/>
            </a:xfrm>
            <a:prstGeom prst="rect">
              <a:avLst/>
            </a:prstGeom>
            <a:noFill/>
            <a:effectLst>
              <a:outerShdw blurRad="50800" dist="25400" dir="1800000" algn="ctr" rotWithShape="0">
                <a:schemeClr val="tx1">
                  <a:alpha val="1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latin typeface="Arial Black" panose="020B0A04020102020204" pitchFamily="34" charset="0"/>
                  <a:cs typeface="Arial" pitchFamily="34" charset="0"/>
                </a:rPr>
                <a:t>ЛЯ</a:t>
              </a:r>
            </a:p>
          </p:txBody>
        </p:sp>
      </p:grpSp>
      <p:sp>
        <p:nvSpPr>
          <p:cNvPr id="266" name="TextBox 265"/>
          <p:cNvSpPr txBox="1"/>
          <p:nvPr/>
        </p:nvSpPr>
        <p:spPr>
          <a:xfrm>
            <a:off x="1530264" y="157668"/>
            <a:ext cx="7272808" cy="523220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Ім‘я</a:t>
            </a:r>
          </a:p>
        </p:txBody>
      </p:sp>
      <p:cxnSp>
        <p:nvCxnSpPr>
          <p:cNvPr id="36864" name="Straight Connector 36863"/>
          <p:cNvCxnSpPr/>
          <p:nvPr/>
        </p:nvCxnSpPr>
        <p:spPr>
          <a:xfrm>
            <a:off x="2367281" y="548680"/>
            <a:ext cx="5000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0052 -0.4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24219 -0.42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00278 -0.4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12586 -0.4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36372 -0.4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536"/>
            <a:ext cx="9108504" cy="1143000"/>
          </a:xfrm>
        </p:spPr>
        <p:txBody>
          <a:bodyPr>
            <a:no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Зустріч 1. Розвиток мовлення. Буква </a:t>
            </a:r>
            <a:r>
              <a:rPr lang="uk-UA" sz="3600" dirty="0" err="1">
                <a:latin typeface="Arial" panose="020B0604020202020204" pitchFamily="34" charset="0"/>
                <a:cs typeface="Arial" panose="020B0604020202020204" pitchFamily="34" charset="0"/>
              </a:rPr>
              <a:t>Зз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862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УКРАЇНСЬКА МОВА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6" y="3107326"/>
            <a:ext cx="4291047" cy="3393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МАТИ ДЛЯ ВСІХ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0727"/>
            <a:ext cx="8424862" cy="5543897"/>
          </a:xfrm>
        </p:spPr>
        <p:txBody>
          <a:bodyPr>
            <a:noAutofit/>
          </a:bodyPr>
          <a:lstStyle/>
          <a:p>
            <a:pPr marL="0" indent="0" algn="just">
              <a:spcAft>
                <a:spcPts val="500"/>
              </a:spcAft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Жила була на світі Мати. І було в неї багато дітей. Мати любила своїх дітей і щедро дарувала їм усі свої скарби. Вона була їм домівкою. Коли їм було холодно, вона їх зігрівала. Коли  була спека, захищала від  сонячних променів. Вона годувала їх найсмачнішими плодами і напувала чистою джерельною водою.   </a:t>
            </a:r>
          </a:p>
          <a:p>
            <a:pPr marL="0" indent="0" algn="just">
              <a:spcAft>
                <a:spcPts val="500"/>
              </a:spcAft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Вона віддавала всю себе, але дітям все було мало. Кожного разу вони жадали все більшого.   Мати  дуже засмучувалась через невдячність дітей і – захворіла.  </a:t>
            </a:r>
          </a:p>
          <a:p>
            <a:pPr marL="0" indent="0" algn="just">
              <a:spcAft>
                <a:spcPts val="500"/>
              </a:spcAft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Тоді Діти  зрозуміли, що  поводили себе неправильно, і вирішили   вилікувати свою матір. Але як це зробити вони не знали.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3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5536" y="4590892"/>
            <a:ext cx="8420784" cy="1943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449" y="16770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ЕМЛЯ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8720" y="902037"/>
            <a:ext cx="229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третя планета Сонячної системи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7389"/>
            <a:ext cx="1883574" cy="164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2283213"/>
            <a:ext cx="3528392" cy="120032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Земля моя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крилом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квітне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донечку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голубить,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Землю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5345" y="422638"/>
            <a:ext cx="24482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489" y="1848612"/>
            <a:ext cx="405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Прочитай або послухай вірш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713" y="378378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Обведи у тексті слово “Земля”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3680" y="1060808"/>
            <a:ext cx="25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Звукова модель слова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0529" y="370084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ЩАСЛИВА</a:t>
            </a:r>
          </a:p>
          <a:p>
            <a:pPr algn="ctr"/>
            <a:r>
              <a:rPr lang="uk-UA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0769" y="370901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СУМНА</a:t>
            </a:r>
          </a:p>
          <a:p>
            <a:pPr algn="ctr"/>
            <a:r>
              <a:rPr lang="uk-UA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25659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Потренуйся писати слово Земля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9" name="Picture 9" descr="Раскраски скачат, Раскраска планеты скачать и распечатать бесплатно космос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846" y="4642585"/>
            <a:ext cx="1725541" cy="177281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899592" y="4806916"/>
            <a:ext cx="180020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1580" y="5973809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28750" y="5391691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4712708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10649" y="5280929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5927871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472619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4050" y="1615194"/>
            <a:ext cx="373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Підпиши малюнки.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 робить нашу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планету такою?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2296" y="2279635"/>
            <a:ext cx="1573169" cy="1400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8" y="2269853"/>
            <a:ext cx="1403205" cy="14330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8575"/>
            <a:ext cx="8424862" cy="10842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ДУБОК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16026"/>
            <a:ext cx="8424862" cy="48965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Одного разу у купку осіннього листя потрапив маленький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жолудь. Осінній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дощик напував  його водичкою, листя зігрівало від  лютих морозів. А коли пригріло ласкаве сонечко,  до світла потягнувся маленький пагінець.  Минуло багато років і  пагінчик став   великим дубом. Він був домівкою для птахів і комах.  У його затінку відпочивали дорослі і грали діти. «Дивіться який наш дуб! Справжній велетень!» – говорили вони. 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Минали роки і дуб почав хворіти. Все менше на ньому було жолудів і листячка. 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«Наш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дуб  засихає» – говорили люди і проходили повз.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28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16585</TotalTime>
  <Words>344</Words>
  <Application>Microsoft Office PowerPoint</Application>
  <PresentationFormat>Екран (4:3)</PresentationFormat>
  <Paragraphs>158</Paragraphs>
  <Slides>31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Тема Office</vt:lpstr>
      <vt:lpstr>Slide</vt:lpstr>
      <vt:lpstr>ЗАВДАННЯ </vt:lpstr>
      <vt:lpstr> Зустріч 1. Як стати другом планети </vt:lpstr>
      <vt:lpstr>1 – блакитний 2 – червоний 3 – коричневий 4 – зелений 5 - жовтий</vt:lpstr>
      <vt:lpstr>Презентація PowerPoint</vt:lpstr>
      <vt:lpstr>Презентація PowerPoint</vt:lpstr>
      <vt:lpstr>Зустріч 1. Розвиток мовлення. Буква Зз</vt:lpstr>
      <vt:lpstr>МАТИ ДЛЯ ВСІХ</vt:lpstr>
      <vt:lpstr>Презентація PowerPoint</vt:lpstr>
      <vt:lpstr>ДУБОК</vt:lpstr>
      <vt:lpstr>Презентація PowerPoint</vt:lpstr>
      <vt:lpstr>Презентація PowerPoint</vt:lpstr>
      <vt:lpstr>Презентація PowerPoint</vt:lpstr>
      <vt:lpstr>Зустріч 1. Моє довкілля  </vt:lpstr>
      <vt:lpstr>Презентація PowerPoint</vt:lpstr>
      <vt:lpstr>Презентація PowerPoint</vt:lpstr>
      <vt:lpstr> https://learningapps.org/display?v=ptyxz8dv520 </vt:lpstr>
      <vt:lpstr>Презентація PowerPoint</vt:lpstr>
      <vt:lpstr>Зустріч 1. Буква Щ</vt:lpstr>
      <vt:lpstr>Презентація PowerPoint</vt:lpstr>
      <vt:lpstr>Презентація PowerPoint</vt:lpstr>
      <vt:lpstr>Презентація PowerPoint</vt:lpstr>
      <vt:lpstr>КУДИ ПРОПАВ СНІГ?</vt:lpstr>
      <vt:lpstr>ПОСУХА</vt:lpstr>
      <vt:lpstr>Презентація PowerPoint</vt:lpstr>
      <vt:lpstr>Презентація PowerPoint</vt:lpstr>
      <vt:lpstr>Зустріч 1. Погода </vt:lpstr>
      <vt:lpstr>Презентація PowerPoint</vt:lpstr>
      <vt:lpstr>Презентація PowerPoint</vt:lpstr>
      <vt:lpstr>ВСТАВ ПРОПУЩЕНІ СЛОВА</vt:lpstr>
      <vt:lpstr>Презентація PowerPoint</vt:lpstr>
      <vt:lpstr>\\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Student</cp:lastModifiedBy>
  <cp:revision>88</cp:revision>
  <dcterms:created xsi:type="dcterms:W3CDTF">2020-11-18T18:17:21Z</dcterms:created>
  <dcterms:modified xsi:type="dcterms:W3CDTF">2021-05-19T14:43:20Z</dcterms:modified>
</cp:coreProperties>
</file>