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0" r:id="rId2"/>
    <p:sldId id="300" r:id="rId3"/>
    <p:sldId id="295" r:id="rId4"/>
    <p:sldId id="293" r:id="rId5"/>
    <p:sldId id="257" r:id="rId6"/>
    <p:sldId id="294" r:id="rId7"/>
    <p:sldId id="309" r:id="rId8"/>
    <p:sldId id="310" r:id="rId9"/>
    <p:sldId id="261" r:id="rId10"/>
    <p:sldId id="258" r:id="rId11"/>
    <p:sldId id="272" r:id="rId12"/>
    <p:sldId id="308" r:id="rId13"/>
    <p:sldId id="263" r:id="rId14"/>
    <p:sldId id="296" r:id="rId15"/>
    <p:sldId id="264" r:id="rId16"/>
    <p:sldId id="265" r:id="rId17"/>
    <p:sldId id="271" r:id="rId18"/>
    <p:sldId id="267" r:id="rId19"/>
    <p:sldId id="266" r:id="rId20"/>
    <p:sldId id="268" r:id="rId21"/>
    <p:sldId id="307" r:id="rId22"/>
    <p:sldId id="274" r:id="rId23"/>
    <p:sldId id="278" r:id="rId24"/>
    <p:sldId id="279" r:id="rId25"/>
    <p:sldId id="301" r:id="rId26"/>
    <p:sldId id="277" r:id="rId27"/>
    <p:sldId id="297" r:id="rId28"/>
    <p:sldId id="281" r:id="rId29"/>
    <p:sldId id="282" r:id="rId30"/>
    <p:sldId id="298" r:id="rId31"/>
    <p:sldId id="299" r:id="rId32"/>
    <p:sldId id="283" r:id="rId33"/>
    <p:sldId id="284" r:id="rId34"/>
    <p:sldId id="285" r:id="rId35"/>
    <p:sldId id="286" r:id="rId36"/>
    <p:sldId id="287" r:id="rId37"/>
    <p:sldId id="288" r:id="rId38"/>
    <p:sldId id="302" r:id="rId39"/>
    <p:sldId id="289" r:id="rId40"/>
    <p:sldId id="305" r:id="rId41"/>
    <p:sldId id="291" r:id="rId42"/>
    <p:sldId id="29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7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249" userDrawn="1">
          <p15:clr>
            <a:srgbClr val="A4A3A4"/>
          </p15:clr>
        </p15:guide>
        <p15:guide id="4" pos="136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pos="5602" userDrawn="1">
          <p15:clr>
            <a:srgbClr val="A4A3A4"/>
          </p15:clr>
        </p15:guide>
        <p15:guide id="7" orient="horz" pos="1344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4FF"/>
    <a:srgbClr val="CCFFCC"/>
    <a:srgbClr val="FFFF99"/>
    <a:srgbClr val="E72D2D"/>
    <a:srgbClr val="FFCC00"/>
    <a:srgbClr val="337AB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1879" autoAdjust="0"/>
    <p:restoredTop sz="94660"/>
  </p:normalViewPr>
  <p:slideViewPr>
    <p:cSldViewPr snapToGrid="0">
      <p:cViewPr>
        <p:scale>
          <a:sx n="75" d="100"/>
          <a:sy n="75" d="100"/>
        </p:scale>
        <p:origin x="-1522" y="-365"/>
      </p:cViewPr>
      <p:guideLst>
        <p:guide orient="horz" pos="187"/>
        <p:guide orient="horz" pos="3249"/>
        <p:guide orient="horz" pos="4088"/>
        <p:guide orient="horz" pos="1344"/>
        <p:guide orient="horz" pos="2160"/>
        <p:guide pos="2880"/>
        <p:guide pos="136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40F14-D3A1-4A81-84B0-CED040BE5102}" type="datetimeFigureOut">
              <a:rPr lang="en-US" smtClean="0"/>
              <a:pPr/>
              <a:t>11/2/2021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367BB-B103-4F60-9573-8B6EA1E408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4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67BB-B103-4F60-9573-8B6EA1E4081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9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367BB-B103-4F60-9573-8B6EA1E4081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73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343E-52CD-4365-B5B5-6B7814C7553C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6058-D5DC-4E25-8080-CDB76D2DA3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343E-52CD-4365-B5B5-6B7814C7553C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6058-D5DC-4E25-8080-CDB76D2DA3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343E-52CD-4365-B5B5-6B7814C7553C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6058-D5DC-4E25-8080-CDB76D2DA3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343E-52CD-4365-B5B5-6B7814C7553C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6058-D5DC-4E25-8080-CDB76D2DA3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343E-52CD-4365-B5B5-6B7814C7553C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6058-D5DC-4E25-8080-CDB76D2DA3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343E-52CD-4365-B5B5-6B7814C7553C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6058-D5DC-4E25-8080-CDB76D2DA3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343E-52CD-4365-B5B5-6B7814C7553C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6058-D5DC-4E25-8080-CDB76D2DA3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343E-52CD-4365-B5B5-6B7814C7553C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6058-D5DC-4E25-8080-CDB76D2DA3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343E-52CD-4365-B5B5-6B7814C7553C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6058-D5DC-4E25-8080-CDB76D2DA3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343E-52CD-4365-B5B5-6B7814C7553C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6058-D5DC-4E25-8080-CDB76D2DA3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C343E-52CD-4365-B5B5-6B7814C7553C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6058-D5DC-4E25-8080-CDB76D2DA3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C343E-52CD-4365-B5B5-6B7814C7553C}" type="datetimeFigureOut">
              <a:rPr lang="ru-RU" smtClean="0"/>
              <a:pPr/>
              <a:t>02.11.2021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6058-D5DC-4E25-8080-CDB76D2DA35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18" Type="http://schemas.openxmlformats.org/officeDocument/2006/relationships/image" Target="../media/image28.emf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emf"/><Relationship Id="rId34" Type="http://schemas.openxmlformats.org/officeDocument/2006/relationships/image" Target="../media/image44.png"/><Relationship Id="rId7" Type="http://schemas.openxmlformats.org/officeDocument/2006/relationships/image" Target="../media/image17.png"/><Relationship Id="rId12" Type="http://schemas.openxmlformats.org/officeDocument/2006/relationships/image" Target="../media/image22.emf"/><Relationship Id="rId17" Type="http://schemas.openxmlformats.org/officeDocument/2006/relationships/image" Target="../media/image27.emf"/><Relationship Id="rId25" Type="http://schemas.openxmlformats.org/officeDocument/2006/relationships/image" Target="../media/image35.emf"/><Relationship Id="rId33" Type="http://schemas.openxmlformats.org/officeDocument/2006/relationships/image" Target="../media/image43.png"/><Relationship Id="rId2" Type="http://schemas.openxmlformats.org/officeDocument/2006/relationships/image" Target="../media/image12.png"/><Relationship Id="rId16" Type="http://schemas.openxmlformats.org/officeDocument/2006/relationships/image" Target="../media/image26.emf"/><Relationship Id="rId20" Type="http://schemas.openxmlformats.org/officeDocument/2006/relationships/image" Target="../media/image30.emf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emf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emf"/><Relationship Id="rId23" Type="http://schemas.openxmlformats.org/officeDocument/2006/relationships/image" Target="../media/image33.emf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emf"/><Relationship Id="rId19" Type="http://schemas.openxmlformats.org/officeDocument/2006/relationships/image" Target="../media/image29.emf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emf"/><Relationship Id="rId14" Type="http://schemas.openxmlformats.org/officeDocument/2006/relationships/image" Target="../media/image24.emf"/><Relationship Id="rId22" Type="http://schemas.openxmlformats.org/officeDocument/2006/relationships/image" Target="../media/image32.emf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7" Type="http://schemas.openxmlformats.org/officeDocument/2006/relationships/image" Target="../media/image55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hyperlink" Target="https://learningapps.org/display?v=pzzmkb9aa2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display?v=p9e4x11s220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7.png"/><Relationship Id="rId5" Type="http://schemas.openxmlformats.org/officeDocument/2006/relationships/image" Target="../media/image66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learningapps.org/display?v=p9e4x11s220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CVU3pOecAw" TargetMode="External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7848" y="-270230"/>
            <a:ext cx="7772400" cy="1470025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ЗАВДАННЯ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882306"/>
            <a:ext cx="6400800" cy="175260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клас</a:t>
            </a:r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8780" y="2065856"/>
            <a:ext cx="4912659" cy="830997"/>
          </a:xfrm>
          <a:prstGeom prst="rect">
            <a:avLst/>
          </a:prstGeom>
          <a:noFill/>
          <a:effectLst>
            <a:outerShdw blurRad="50800" dist="25400" dir="1800000" algn="tl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Як пов’язані зміни клімату </a:t>
            </a:r>
          </a:p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і споживання води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1511002"/>
            <a:ext cx="1903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Зустріч 5 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1511002"/>
            <a:ext cx="19037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Зустріч 6 </a:t>
            </a:r>
            <a:endParaRPr lang="uk-UA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20196" y="20658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Як споживати енергію та тепло, пом’якшуючи зміни клімату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345" y="3405020"/>
            <a:ext cx="3156411" cy="32378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196" y="3500966"/>
            <a:ext cx="4507231" cy="2988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/>
          <p:cNvSpPr/>
          <p:nvPr/>
        </p:nvSpPr>
        <p:spPr>
          <a:xfrm>
            <a:off x="-37640" y="2500"/>
            <a:ext cx="9181640" cy="6895323"/>
          </a:xfrm>
          <a:prstGeom prst="rect">
            <a:avLst/>
          </a:prstGeom>
          <a:solidFill>
            <a:srgbClr val="DE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840" y="140960"/>
            <a:ext cx="9173839" cy="6744424"/>
          </a:xfrm>
          <a:prstGeom prst="rect">
            <a:avLst/>
          </a:prstGeom>
        </p:spPr>
      </p:pic>
      <p:sp>
        <p:nvSpPr>
          <p:cNvPr id="138" name="Oval 137"/>
          <p:cNvSpPr/>
          <p:nvPr/>
        </p:nvSpPr>
        <p:spPr>
          <a:xfrm>
            <a:off x="5079108" y="1816882"/>
            <a:ext cx="1175772" cy="116795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1" name="Oval 40"/>
          <p:cNvSpPr/>
          <p:nvPr/>
        </p:nvSpPr>
        <p:spPr>
          <a:xfrm>
            <a:off x="3048738" y="2075128"/>
            <a:ext cx="1379037" cy="1369869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4453668" y="3796840"/>
            <a:ext cx="1163788" cy="1156051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1532610" y="3422489"/>
            <a:ext cx="1217472" cy="1174483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6781776" y="2568289"/>
            <a:ext cx="1215746" cy="1207664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8" name="Picture 10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6091" y="1881392"/>
            <a:ext cx="1778167" cy="1652592"/>
          </a:xfrm>
          <a:prstGeom prst="rect">
            <a:avLst/>
          </a:prstGeom>
          <a:effectLst>
            <a:outerShdw blurRad="63500" sx="101000" sy="101000" algn="ctr" rotWithShape="0">
              <a:schemeClr val="tx1"/>
            </a:outerShdw>
          </a:effectLst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717" y="3267592"/>
            <a:ext cx="1543753" cy="1467868"/>
          </a:xfrm>
          <a:prstGeom prst="rect">
            <a:avLst/>
          </a:prstGeom>
          <a:effectLst>
            <a:outerShdw blurRad="63500" sx="98000" sy="98000" algn="ctr" rotWithShape="0">
              <a:prstClr val="black"/>
            </a:outerShdw>
          </a:effectLst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04" y="1617761"/>
            <a:ext cx="1649787" cy="1597070"/>
          </a:xfrm>
          <a:prstGeom prst="rect">
            <a:avLst/>
          </a:prstGeom>
          <a:effectLst>
            <a:outerShdw blurRad="63500" sx="98000" sy="98000" algn="ctr" rotWithShape="0">
              <a:prstClr val="black">
                <a:alpha val="78000"/>
              </a:prstClr>
            </a:outerShdw>
          </a:effectLst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456" y="3619235"/>
            <a:ext cx="1595425" cy="143888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9834" y="2337013"/>
            <a:ext cx="1638897" cy="1504430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sp>
        <p:nvSpPr>
          <p:cNvPr id="27" name="TextBox 26"/>
          <p:cNvSpPr txBox="1"/>
          <p:nvPr/>
        </p:nvSpPr>
        <p:spPr>
          <a:xfrm rot="20633146">
            <a:off x="334198" y="5685585"/>
            <a:ext cx="1080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00" b="1" dirty="0">
                <a:latin typeface="Arial" panose="020B0604020202020204" pitchFamily="34" charset="0"/>
                <a:cs typeface="Arial" panose="020B0604020202020204" pitchFamily="34" charset="0"/>
              </a:rPr>
              <a:t>ЗУПИНІТЬСЯ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7695774" y="1615301"/>
            <a:ext cx="1044003" cy="75523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7747" y="5577418"/>
            <a:ext cx="997757" cy="81298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6482" y="3652555"/>
            <a:ext cx="610322" cy="72230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83593" y="6041234"/>
            <a:ext cx="1004711" cy="59990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0084" y="2253530"/>
            <a:ext cx="735835" cy="87880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87465" y="2725602"/>
            <a:ext cx="492343" cy="893037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51000"/>
              </a:prstClr>
            </a:outerShd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62302" y="4071126"/>
            <a:ext cx="860678" cy="66732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73960" y="5705184"/>
            <a:ext cx="889361" cy="738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0236" y="4457681"/>
            <a:ext cx="959940" cy="595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20137412">
            <a:off x="8443489" y="4731324"/>
            <a:ext cx="360305" cy="525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671210">
            <a:off x="4754446" y="5547631"/>
            <a:ext cx="813700" cy="786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19699" y="2127870"/>
            <a:ext cx="564176" cy="54597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rot="1085262">
            <a:off x="272368" y="3430492"/>
            <a:ext cx="608190" cy="7703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94101" y="3578479"/>
            <a:ext cx="615100" cy="704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39159" flipH="1">
            <a:off x="2155973" y="712437"/>
            <a:ext cx="297959" cy="546293"/>
          </a:xfrm>
          <a:prstGeom prst="rect">
            <a:avLst/>
          </a:prstGeom>
        </p:spPr>
      </p:pic>
      <p:sp>
        <p:nvSpPr>
          <p:cNvPr id="79" name="Arc 78"/>
          <p:cNvSpPr/>
          <p:nvPr/>
        </p:nvSpPr>
        <p:spPr>
          <a:xfrm rot="18150357">
            <a:off x="1465138" y="782899"/>
            <a:ext cx="737354" cy="954953"/>
          </a:xfrm>
          <a:prstGeom prst="arc">
            <a:avLst>
              <a:gd name="adj1" fmla="val 17746789"/>
              <a:gd name="adj2" fmla="val 838159"/>
            </a:avLst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22" cstate="hqprint">
            <a:clrChange>
              <a:clrFrom>
                <a:srgbClr val="DEF4FF"/>
              </a:clrFrom>
              <a:clrTo>
                <a:srgbClr val="DEF4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-26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21748" flipH="1">
            <a:off x="2280620" y="1394254"/>
            <a:ext cx="227007" cy="41620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88" name="Oval Callout 87"/>
          <p:cNvSpPr/>
          <p:nvPr/>
        </p:nvSpPr>
        <p:spPr>
          <a:xfrm flipH="1">
            <a:off x="7002923" y="1013585"/>
            <a:ext cx="897405" cy="68151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 rot="466190">
            <a:off x="6934829" y="1077244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/>
              <a:t>Ми тут живемо</a:t>
            </a:r>
            <a:endParaRPr lang="ru-RU" sz="1400" b="1" dirty="0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22" cstate="hqprint">
            <a:clrChange>
              <a:clrFrom>
                <a:srgbClr val="DEF4FF"/>
              </a:clrFrom>
              <a:clrTo>
                <a:srgbClr val="DEF4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-26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09133" flipH="1">
            <a:off x="1813162" y="4721446"/>
            <a:ext cx="227007" cy="41620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2" cstate="hqprint">
            <a:clrChange>
              <a:clrFrom>
                <a:srgbClr val="DEF4FF"/>
              </a:clrFrom>
              <a:clrTo>
                <a:srgbClr val="DEF4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-26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333404" flipH="1">
            <a:off x="6027547" y="3487135"/>
            <a:ext cx="312402" cy="5727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5" name="TextBox 104"/>
          <p:cNvSpPr txBox="1"/>
          <p:nvPr/>
        </p:nvSpPr>
        <p:spPr>
          <a:xfrm>
            <a:off x="9967860" y="939540"/>
            <a:ext cx="75931" cy="151808"/>
          </a:xfrm>
          <a:prstGeom prst="rect">
            <a:avLst/>
          </a:prstGeom>
          <a:noFill/>
          <a:effectLst>
            <a:outerShdw blurRad="63500" sx="96000" sy="96000" algn="ct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822659" y="115434"/>
            <a:ext cx="77135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Скільки часу до їх розкладання?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5996782" y="4430184"/>
            <a:ext cx="1859195" cy="1846834"/>
            <a:chOff x="6257837" y="4783833"/>
            <a:chExt cx="1671083" cy="1659973"/>
          </a:xfrm>
        </p:grpSpPr>
        <p:sp>
          <p:nvSpPr>
            <p:cNvPr id="139" name="Oval 138"/>
            <p:cNvSpPr/>
            <p:nvPr/>
          </p:nvSpPr>
          <p:spPr>
            <a:xfrm>
              <a:off x="6257837" y="4783833"/>
              <a:ext cx="1671083" cy="1659973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6625084" y="4947531"/>
              <a:ext cx="861361" cy="131796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1" name="Picture 140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525" y="1626655"/>
            <a:ext cx="1424155" cy="1548619"/>
          </a:xfrm>
          <a:prstGeom prst="rect">
            <a:avLst/>
          </a:prstGeom>
          <a:effectLst>
            <a:outerShdw blurRad="63500" sx="96000" sy="96000" algn="ctr" rotWithShape="0">
              <a:prstClr val="black"/>
            </a:outerShdw>
          </a:effectLst>
        </p:spPr>
      </p:pic>
      <p:sp>
        <p:nvSpPr>
          <p:cNvPr id="142" name="Oval 141"/>
          <p:cNvSpPr/>
          <p:nvPr/>
        </p:nvSpPr>
        <p:spPr>
          <a:xfrm>
            <a:off x="435618" y="1815552"/>
            <a:ext cx="1321809" cy="1313021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3053" y="2209762"/>
            <a:ext cx="739177" cy="66168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6000"/>
              </a:prstClr>
            </a:outerShdw>
          </a:effectLst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22" cstate="hqprint">
            <a:clrChange>
              <a:clrFrom>
                <a:srgbClr val="DEF4FF"/>
              </a:clrFrom>
              <a:clrTo>
                <a:srgbClr val="DEF4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lum bright="-26000" contrast="-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56098" flipH="1">
            <a:off x="2273015" y="2425693"/>
            <a:ext cx="193323" cy="35444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2" name="Picture 1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5" y="1600802"/>
            <a:ext cx="1453463" cy="1730721"/>
          </a:xfrm>
          <a:prstGeom prst="rect">
            <a:avLst/>
          </a:prstGeom>
          <a:effectLst>
            <a:outerShdw blurRad="63500" sx="102000" sy="102000" algn="ctr" rotWithShape="0">
              <a:prstClr val="black"/>
            </a:outerShdw>
          </a:effectLst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672" y="2373635"/>
            <a:ext cx="1339954" cy="1636095"/>
          </a:xfrm>
          <a:prstGeom prst="rect">
            <a:avLst/>
          </a:prstGeom>
          <a:effectLst>
            <a:outerShdw blurRad="63500" sx="96000" sy="96000" algn="ctr" rotWithShape="0">
              <a:prstClr val="black"/>
            </a:outerShdw>
          </a:effectLst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84" y="1680399"/>
            <a:ext cx="1270392" cy="1513795"/>
          </a:xfrm>
          <a:prstGeom prst="rect">
            <a:avLst/>
          </a:prstGeom>
          <a:effectLst>
            <a:outerShdw blurRad="63500" sx="96000" sy="96000" algn="ctr" rotWithShape="0">
              <a:prstClr val="black"/>
            </a:outerShdw>
          </a:effectLst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8117" y="3742762"/>
            <a:ext cx="1290587" cy="1429837"/>
          </a:xfrm>
          <a:prstGeom prst="rect">
            <a:avLst/>
          </a:prstGeom>
          <a:effectLst>
            <a:outerShdw blurRad="63500" sx="96000" sy="96000" algn="ctr" rotWithShape="0">
              <a:prstClr val="black"/>
            </a:outerShdw>
          </a:effectLst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590" y="2091978"/>
            <a:ext cx="1364513" cy="1606568"/>
          </a:xfrm>
          <a:prstGeom prst="rect">
            <a:avLst/>
          </a:prstGeom>
          <a:effectLst>
            <a:outerShdw blurRad="63500" sx="96000" sy="96000" algn="ctr" rotWithShape="0">
              <a:prstClr val="black"/>
            </a:outerShdw>
          </a:effectLst>
        </p:spPr>
      </p:pic>
      <p:pic>
        <p:nvPicPr>
          <p:cNvPr id="166" name="Picture 165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4658" y="3267028"/>
            <a:ext cx="1292130" cy="1577702"/>
          </a:xfrm>
          <a:prstGeom prst="rect">
            <a:avLst/>
          </a:prstGeom>
          <a:effectLst>
            <a:outerShdw blurRad="63500" sx="96000" sy="96000" algn="ctr" rotWithShape="0">
              <a:prstClr val="black"/>
            </a:outerShdw>
          </a:effectLst>
        </p:spPr>
      </p:pic>
      <p:pic>
        <p:nvPicPr>
          <p:cNvPr id="167" name="Picture 16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539" y="4709841"/>
            <a:ext cx="1490870" cy="1822871"/>
          </a:xfrm>
          <a:prstGeom prst="rect">
            <a:avLst/>
          </a:prstGeom>
          <a:effectLst>
            <a:outerShdw blurRad="63500" sx="96000" sy="96000" algn="ctr" rotWithShape="0">
              <a:prstClr val="black"/>
            </a:outerShdw>
          </a:effectLst>
        </p:spPr>
      </p:pic>
      <p:pic>
        <p:nvPicPr>
          <p:cNvPr id="168" name="Picture 167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1118" y="4224982"/>
            <a:ext cx="1881617" cy="1894675"/>
          </a:xfrm>
          <a:prstGeom prst="rect">
            <a:avLst/>
          </a:prstGeom>
          <a:effectLst>
            <a:outerShdw blurRad="63500" sx="96000" sy="96000" algn="ctr" rotWithShape="0">
              <a:prstClr val="black"/>
            </a:outerShdw>
          </a:effectLst>
        </p:spPr>
      </p:pic>
      <p:grpSp>
        <p:nvGrpSpPr>
          <p:cNvPr id="172" name="Group 171"/>
          <p:cNvGrpSpPr/>
          <p:nvPr/>
        </p:nvGrpSpPr>
        <p:grpSpPr>
          <a:xfrm>
            <a:off x="2820322" y="4506734"/>
            <a:ext cx="1379965" cy="1737971"/>
            <a:chOff x="2922399" y="4135745"/>
            <a:chExt cx="1379965" cy="1737971"/>
          </a:xfrm>
        </p:grpSpPr>
        <p:sp>
          <p:nvSpPr>
            <p:cNvPr id="134" name="Oval 133"/>
            <p:cNvSpPr/>
            <p:nvPr/>
          </p:nvSpPr>
          <p:spPr>
            <a:xfrm>
              <a:off x="2923327" y="4283157"/>
              <a:ext cx="1379037" cy="1369869"/>
            </a:xfrm>
            <a:prstGeom prst="ellipse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77631" y="4135745"/>
              <a:ext cx="1236483" cy="1344545"/>
            </a:xfrm>
            <a:prstGeom prst="rect">
              <a:avLst/>
            </a:prstGeom>
            <a:effectLst>
              <a:outerShdw blurRad="63500" sx="99000" sy="99000" algn="ctr" rotWithShape="0">
                <a:prstClr val="black"/>
              </a:outerShdw>
            </a:effectLst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5"/>
            <a:stretch>
              <a:fillRect/>
            </a:stretch>
          </p:blipFill>
          <p:spPr>
            <a:xfrm>
              <a:off x="3198582" y="4554405"/>
              <a:ext cx="985799" cy="774556"/>
            </a:xfrm>
            <a:prstGeom prst="rect">
              <a:avLst/>
            </a:prstGeom>
            <a:effectLst>
              <a:outerShdw blurRad="50800" dist="38100" dir="18900000" sx="102000" sy="102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1" name="Picture 170"/>
            <p:cNvPicPr>
              <a:picLocks noChangeAspect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2399" y="4264160"/>
              <a:ext cx="1291552" cy="1609556"/>
            </a:xfrm>
            <a:prstGeom prst="rect">
              <a:avLst/>
            </a:prstGeom>
            <a:effectLst>
              <a:outerShdw blurRad="63500" sx="101000" sy="101000" algn="ctr" rotWithShape="0">
                <a:prstClr val="black"/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95536" y="-90264"/>
            <a:ext cx="8291264" cy="2339948"/>
            <a:chOff x="395536" y="-90264"/>
            <a:chExt cx="8291264" cy="2339948"/>
          </a:xfrm>
        </p:grpSpPr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457200" y="-90264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Зустріч 5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Содержимое 2"/>
            <p:cNvSpPr txBox="1">
              <a:spLocks/>
            </p:cNvSpPr>
            <p:nvPr/>
          </p:nvSpPr>
          <p:spPr>
            <a:xfrm>
              <a:off x="395536" y="935738"/>
              <a:ext cx="8229600" cy="131394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None/>
              </a:pPr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Завдання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buNone/>
              </a:pPr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«Українська мова»</a:t>
              </a:r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794" y="2705773"/>
            <a:ext cx="3156411" cy="3237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golapristan-mrada.gov.ua/images/gallery/big/n-892-829Goi.jpg"/>
          <p:cNvPicPr/>
          <p:nvPr/>
        </p:nvPicPr>
        <p:blipFill rotWithShape="1">
          <a:blip r:embed="rId2" cstate="print"/>
          <a:srcRect l="3652" t="11014" r="7217" b="7479"/>
          <a:stretch/>
        </p:blipFill>
        <p:spPr bwMode="auto">
          <a:xfrm>
            <a:off x="-365760" y="0"/>
            <a:ext cx="10042497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068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5900" y="795834"/>
            <a:ext cx="867727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sz="2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	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Жили були 4 друга. Вони завжди були нерозлучні. Старшу звали Земля, молодшого Повітря,</a:t>
            </a:r>
            <a:r>
              <a:rPr kumimoji="0" 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третього Вогонь, ну а саму молодшеньку звали Вода. Але як то раз вогонь посварився з бідною Водою і сказав їй, що від неї немає толку. Образилася тоді Вода і вирішила піти куди-небудь де її не знайдуть. Як-то раз Вода вирішила прогулятися в світ людей. Бреде собі Водичка по вулицях , а на зустріч їй хлопчик йде, побачив воду хлопчик злякався і втік. Йде далі Вода, а на зустріч їй маленька дівчинка, але дівчинка не злякалася Воду, а навіть навпаки Вода їй здалася дуже милою. 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3890" y="135498"/>
            <a:ext cx="3612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БЕРЕЖИ ВОДУ</a:t>
            </a:r>
            <a:endParaRPr lang="es-ES" sz="3600" b="1" dirty="0"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5901" y="296863"/>
            <a:ext cx="867727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Водичка розповіла дівчинці про свою історію як одного разу її Вогонь образив. Але дівчинка одразу ж спробувала заспокоїти Воду, і пояснила їй, що вона важлива як і всі її друзі. Зраділа Вода, подякувала дівчинці і вирішила, що більше не буде ображатися на слова інших, адже хтось може ненавмисно образити, а з гаряча 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Бігун Вікторі</a:t>
            </a:r>
            <a:r>
              <a:rPr lang="uk-UA" sz="2800" i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584" t="22862" r="23333" b="28527"/>
          <a:stretch/>
        </p:blipFill>
        <p:spPr>
          <a:xfrm flipH="1">
            <a:off x="3105150" y="3692525"/>
            <a:ext cx="2933700" cy="267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6443834"/>
              </p:ext>
            </p:extLst>
          </p:nvPr>
        </p:nvGraphicFramePr>
        <p:xfrm>
          <a:off x="287337" y="893113"/>
          <a:ext cx="8569326" cy="5596587"/>
        </p:xfrm>
        <a:graphic>
          <a:graphicData uri="http://schemas.openxmlformats.org/drawingml/2006/table">
            <a:tbl>
              <a:tblPr/>
              <a:tblGrid>
                <a:gridCol w="21690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468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22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09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78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Хто були б герої твого твору? </a:t>
                      </a:r>
                      <a:endParaRPr lang="ru-RU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Хто б читав твій твір?</a:t>
                      </a:r>
                      <a:endParaRPr lang="ru-RU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 якій формі ти би хотів/хотіла написати власний твір?</a:t>
                      </a:r>
                      <a:endParaRPr lang="ru-RU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 які проблеми збереження водних ресурсів на Землі ти хотів би написати? </a:t>
                      </a:r>
                      <a:endParaRPr lang="ru-RU" sz="2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7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647676" y="112421"/>
            <a:ext cx="18486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РАФТ</a:t>
            </a:r>
            <a:endParaRPr kumimoji="0" lang="uk-UA" sz="48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52898"/>
            <a:ext cx="4141787" cy="144361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50825" y="1714500"/>
            <a:ext cx="8016875" cy="838200"/>
          </a:xfrm>
          <a:prstGeom prst="roundRect">
            <a:avLst>
              <a:gd name="adj" fmla="val 9091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 rot="295391">
            <a:off x="4796684" y="563361"/>
            <a:ext cx="3859794" cy="838200"/>
          </a:xfrm>
          <a:prstGeom prst="roundRect">
            <a:avLst>
              <a:gd name="adj" fmla="val 9091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57200" y="2740661"/>
            <a:ext cx="8399463" cy="1511300"/>
          </a:xfrm>
          <a:prstGeom prst="roundRect">
            <a:avLst>
              <a:gd name="adj" fmla="val 6370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028701" y="2733982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Запиши 3 речі, які ти дізнався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50825" y="4460876"/>
            <a:ext cx="8189119" cy="1208404"/>
          </a:xfrm>
          <a:prstGeom prst="roundRect">
            <a:avLst>
              <a:gd name="adj" fmla="val 6370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92944" y="4465638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Запиши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 речі, які ти дізнався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174751" y="3316605"/>
            <a:ext cx="728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67131" y="3695700"/>
            <a:ext cx="728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74751" y="4078605"/>
            <a:ext cx="728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54051" y="3044497"/>
            <a:ext cx="59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051" y="3425497"/>
            <a:ext cx="59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4051" y="3798877"/>
            <a:ext cx="59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667544" y="5842823"/>
            <a:ext cx="8189119" cy="646877"/>
          </a:xfrm>
          <a:prstGeom prst="roundRect">
            <a:avLst>
              <a:gd name="adj" fmla="val 6370"/>
            </a:avLst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 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102519" y="5796598"/>
            <a:ext cx="739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Склади 1 запитання, на яке хочеш отримати відповідь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953771" y="5098366"/>
            <a:ext cx="728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46151" y="5477461"/>
            <a:ext cx="7289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33071" y="4826258"/>
            <a:ext cx="59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33071" y="5207258"/>
            <a:ext cx="594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Зустріч 5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35738"/>
            <a:ext cx="8229600" cy="1313946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«Я досліджую світ»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1" y="2316760"/>
            <a:ext cx="8569324" cy="954107"/>
          </a:xfrm>
          <a:prstGeom prst="rect">
            <a:avLst/>
          </a:prstGeom>
          <a:noFill/>
          <a:effectLst>
            <a:outerShdw blurRad="50800" dist="25400" dir="1800000" algn="tl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Як пов’язані зміни клімату </a:t>
            </a:r>
          </a:p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і споживання води</a:t>
            </a:r>
            <a:endParaRPr 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794" y="3405020"/>
            <a:ext cx="3156411" cy="3237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825" y="152744"/>
            <a:ext cx="860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ДОСЛІД «ОЧИЩЕННЯ ВОДИ»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50825" y="858199"/>
            <a:ext cx="860583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Крок 1.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Налий у склянку забруднену воду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Крок 2.</a:t>
            </a:r>
            <a:endParaRPr kumimoji="0" lang="ru-RU" sz="2800" b="1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Пропусти воду через фільтрувальний папір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Крок 3.</a:t>
            </a:r>
            <a:endParaRPr kumimoji="0" lang="ru-RU" sz="2800" b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Повтори фільтрування декілька разів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800" b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Крок 4.</a:t>
            </a:r>
            <a:endParaRPr kumimoji="0" lang="ru-RU" sz="2800" b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Подумай: яких висновків ти дійшов?</a:t>
            </a:r>
            <a:endParaRPr kumimoji="0" lang="ru-RU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 яких життєвих ситуаціях тобі довелося б</a:t>
            </a:r>
            <a:r>
              <a:rPr kumimoji="0" lang="uk-UA" sz="2800" b="0" i="0" u="none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очищати воду?</a:t>
            </a:r>
            <a:endParaRPr kumimoji="0" lang="uk-UA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722" y="799075"/>
            <a:ext cx="679475" cy="873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04" y="1059605"/>
            <a:ext cx="678548" cy="939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981" t="-10592" b="45690"/>
          <a:stretch/>
        </p:blipFill>
        <p:spPr>
          <a:xfrm rot="1084332">
            <a:off x="1249290" y="1066108"/>
            <a:ext cx="288120" cy="3296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1308">
            <a:off x="7828662" y="1350172"/>
            <a:ext cx="337500" cy="641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50706" y="603637"/>
            <a:ext cx="258750" cy="225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005942" flipH="1">
            <a:off x="552352" y="779906"/>
            <a:ext cx="539472" cy="2697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803" y="296863"/>
            <a:ext cx="2990697" cy="176583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0" y="2133600"/>
            <a:ext cx="4284663" cy="8382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32300" y="22180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202124"/>
                </a:solidFill>
                <a:latin typeface="inherit"/>
                <a:cs typeface="Arial" pitchFamily="34" charset="0"/>
              </a:rPr>
              <a:t>Що може статися з водою Землі,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dirty="0">
                <a:solidFill>
                  <a:srgbClr val="202124"/>
                </a:solidFill>
                <a:latin typeface="inherit"/>
                <a:cs typeface="Arial" pitchFamily="34" charset="0"/>
              </a:rPr>
              <a:t> якщо ми і далі будемо її засмічувати?</a:t>
            </a: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825" y="89852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СПОСТЕРЕЖЕННЯ ЗА </a:t>
            </a:r>
          </a:p>
          <a:p>
            <a:pPr algn="ctr"/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ЗАБРУДНЕННЯМ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>
                <a:latin typeface="Arial" panose="020B0604020202020204" pitchFamily="34" charset="0"/>
                <a:cs typeface="Arial" panose="020B0604020202020204" pitchFamily="34" charset="0"/>
              </a:rPr>
              <a:t>ВОДИ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72000" y="3416300"/>
            <a:ext cx="4284663" cy="2832100"/>
            <a:chOff x="4572000" y="3429000"/>
            <a:chExt cx="4284663" cy="28321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4572000" y="3429000"/>
              <a:ext cx="42846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572000" y="3746500"/>
              <a:ext cx="42846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572000" y="4076700"/>
              <a:ext cx="42846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72000" y="4368800"/>
              <a:ext cx="42846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572000" y="4686300"/>
              <a:ext cx="42846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572000" y="5016500"/>
              <a:ext cx="42846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572000" y="5321300"/>
              <a:ext cx="42846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572000" y="5638800"/>
              <a:ext cx="42846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572000" y="5969000"/>
              <a:ext cx="42846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4572000" y="6261100"/>
              <a:ext cx="428466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75" y="3429000"/>
            <a:ext cx="1890740" cy="30607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075" y="3429000"/>
            <a:ext cx="1890740" cy="3060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3156" y="2668369"/>
            <a:ext cx="15537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БЕЗ СМІТТЯ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609070" y="2668369"/>
            <a:ext cx="15091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ЗІ СМІТТЯМ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0825" y="18104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Намалюй, як виглядає чиста</a:t>
            </a:r>
          </a:p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 забруднена вода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26698" y="296863"/>
            <a:ext cx="282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Ім′я _________________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xmlns="" id="{C216D98F-A4FC-4075-99DD-A7E8FBC9CC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476240" y="296863"/>
            <a:ext cx="1430907" cy="1430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Зустріч 5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35738"/>
            <a:ext cx="8229600" cy="1313946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901" y="2316760"/>
            <a:ext cx="8569324" cy="954107"/>
          </a:xfrm>
          <a:prstGeom prst="rect">
            <a:avLst/>
          </a:prstGeom>
          <a:noFill/>
          <a:effectLst>
            <a:outerShdw blurRad="50800" dist="25400" dir="1800000" algn="tl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Як пов’язані зміни клімату </a:t>
            </a:r>
          </a:p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і споживання води</a:t>
            </a:r>
            <a:endParaRPr 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3794" y="3405020"/>
            <a:ext cx="3156411" cy="323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64423" y="148510"/>
            <a:ext cx="78151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36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</a:t>
            </a:r>
            <a:r>
              <a:rPr kumimoji="0" lang="uk-UA" sz="3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ослідження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«Використання води в моїй родині»</a:t>
            </a:r>
            <a:endParaRPr kumimoji="0" lang="uk-UA" sz="360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56092"/>
              </p:ext>
            </p:extLst>
          </p:nvPr>
        </p:nvGraphicFramePr>
        <p:xfrm>
          <a:off x="250825" y="1639030"/>
          <a:ext cx="8605840" cy="2808312"/>
        </p:xfrm>
        <a:graphic>
          <a:graphicData uri="http://schemas.openxmlformats.org/drawingml/2006/table">
            <a:tbl>
              <a:tblPr/>
              <a:tblGrid>
                <a:gridCol w="1720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09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09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09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188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1950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Тиждень</a:t>
                      </a:r>
                      <a:endParaRPr lang="ru-RU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 тиждень</a:t>
                      </a:r>
                      <a:endParaRPr lang="ru-RU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тиждень</a:t>
                      </a:r>
                      <a:endParaRPr lang="ru-RU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 тиждень</a:t>
                      </a:r>
                      <a:endParaRPr lang="ru-RU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 тиждень</a:t>
                      </a:r>
                      <a:endParaRPr lang="ru-RU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32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Показники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лічильника</a:t>
                      </a:r>
                      <a:endParaRPr lang="ru-RU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6849" y="4735374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Висновок: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22E4FA4-4BFE-4F97-8DCB-7D27B6DF35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r="8397"/>
          <a:stretch/>
        </p:blipFill>
        <p:spPr>
          <a:xfrm>
            <a:off x="1" y="-9728"/>
            <a:ext cx="9144000" cy="68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457200" y="-902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Зустріч 6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95536" y="935738"/>
            <a:ext cx="8229600" cy="1313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901" y="2316760"/>
            <a:ext cx="8569324" cy="954107"/>
          </a:xfrm>
          <a:prstGeom prst="rect">
            <a:avLst/>
          </a:prstGeom>
          <a:noFill/>
          <a:effectLst>
            <a:outerShdw blurRad="50800" dist="25400" dir="1800000" algn="tl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Як споживати енергію та тепло, пом’якшуючи зміни клімату</a:t>
            </a:r>
            <a:endParaRPr 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6024" y="3386882"/>
            <a:ext cx="4679278" cy="3102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89907" y="6028035"/>
            <a:ext cx="68401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https://learningapps.org/display?v=pzzmkb9aa20</a:t>
            </a:r>
            <a:endParaRPr kumimoji="0" 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916" y="143222"/>
            <a:ext cx="6571556" cy="6571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725" y="144463"/>
            <a:ext cx="8896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Завдання: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3668" y="932775"/>
            <a:ext cx="88566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500" dirty="0">
                <a:latin typeface="Arial" panose="020B0604020202020204" pitchFamily="34" charset="0"/>
                <a:cs typeface="Arial" panose="020B0604020202020204" pitchFamily="34" charset="0"/>
              </a:rPr>
              <a:t>Поєднай вирази з однаковою відповіддю і подивись відео.</a:t>
            </a:r>
          </a:p>
          <a:p>
            <a:pPr algn="ctr"/>
            <a:r>
              <a:rPr lang="uk-UA" sz="2500" dirty="0">
                <a:latin typeface="Arial" panose="020B0604020202020204" pitchFamily="34" charset="0"/>
                <a:cs typeface="Arial" panose="020B0604020202020204" pitchFamily="34" charset="0"/>
              </a:rPr>
              <a:t>Що ти </a:t>
            </a:r>
            <a:r>
              <a:rPr lang="uk-UA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дізнався/дізналась </a:t>
            </a:r>
            <a:r>
              <a:rPr lang="uk-UA" sz="2500" dirty="0">
                <a:latin typeface="Arial" panose="020B0604020202020204" pitchFamily="34" charset="0"/>
                <a:cs typeface="Arial" panose="020B0604020202020204" pitchFamily="34" charset="0"/>
              </a:rPr>
              <a:t>про чисту енергію?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" y="4338320"/>
            <a:ext cx="1515428" cy="15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Temporary Internet Files\Content.Word\Рисунок1.png"/>
          <p:cNvPicPr/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8212" y="622300"/>
            <a:ext cx="7056784" cy="249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AppData\Local\Microsoft\Windows\Temporary Internet Files\Content.Word\Рисунок2.png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3020" y="3873500"/>
            <a:ext cx="6897960" cy="272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71600" y="139700"/>
            <a:ext cx="260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Січень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139700"/>
            <a:ext cx="260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Лютий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3342818"/>
            <a:ext cx="260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Лютий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342818"/>
            <a:ext cx="260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Березень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Зустріч 6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35738"/>
            <a:ext cx="8229600" cy="1313946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«Українська мова»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829" y="2249684"/>
            <a:ext cx="6147014" cy="407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528" y="1096711"/>
            <a:ext cx="58014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7975" algn="l"/>
              </a:tabLst>
            </a:pP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hlinkClick r:id="rId3"/>
              </a:rPr>
              <a:t>https://learningapps.org/display?v=p9e4x11s220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636966" y="1823614"/>
            <a:ext cx="61632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7975" algn="l"/>
              </a:tabLst>
            </a:pPr>
            <a:r>
              <a:rPr lang="uk-UA" sz="36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</a:t>
            </a:r>
            <a:r>
              <a:rPr kumimoji="0" lang="uk-UA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родовж речення: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7975" algn="l"/>
              </a:tabLst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7975" algn="l"/>
              </a:tabLst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«Для мене економити енергію – це ….» </a:t>
            </a:r>
            <a:endParaRPr kumimoji="0" lang="uk-UA" sz="36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245661"/>
              </p:ext>
            </p:extLst>
          </p:nvPr>
        </p:nvGraphicFramePr>
        <p:xfrm>
          <a:off x="655545" y="415551"/>
          <a:ext cx="2379479" cy="602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CorelDRAW" r:id="rId4" imgW="3187440" imgH="8007840" progId="">
                  <p:embed/>
                </p:oleObj>
              </mc:Choice>
              <mc:Fallback>
                <p:oleObj name="CorelDRAW" r:id="rId4" imgW="3187440" imgH="8007840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545" y="415551"/>
                        <a:ext cx="2379479" cy="6026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 descr="C:\Users\User\Downloads\qr-code (1)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984" y="4450080"/>
            <a:ext cx="1950720" cy="20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303291" y="5570070"/>
            <a:ext cx="8508838" cy="9368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02069" y="654219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744122"/>
            <a:ext cx="4253677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2380865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Добери синоніми до слова ЕНЕРГІЯ.</a:t>
            </a:r>
          </a:p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__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08004" y="3084487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Запиши, які види енергії існують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5485" y="351679"/>
            <a:ext cx="3742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Зроби звукову модель слова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499992" y="3012479"/>
            <a:ext cx="4253677" cy="24290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1520" y="2308857"/>
            <a:ext cx="4032448" cy="16561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5299" y="5570070"/>
            <a:ext cx="8436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Склади речення зі словосполученням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економія енергії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________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499992" y="1221809"/>
            <a:ext cx="4253677" cy="171619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62027" y="1221809"/>
            <a:ext cx="35564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Значення слова 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ЕНЕРГІЯ</a:t>
            </a:r>
            <a:r>
              <a:rPr lang="es-ES" sz="16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644008" y="3274575"/>
            <a:ext cx="42484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світла</a:t>
            </a:r>
          </a:p>
          <a:p>
            <a:pPr>
              <a:lnSpc>
                <a:spcPct val="150000"/>
              </a:lnSpc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 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тепла</a:t>
            </a:r>
          </a:p>
          <a:p>
            <a:pPr>
              <a:lnSpc>
                <a:spcPct val="150000"/>
              </a:lnSpc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руху</a:t>
            </a:r>
          </a:p>
          <a:p>
            <a:pPr>
              <a:lnSpc>
                <a:spcPct val="150000"/>
              </a:lnSpc>
            </a:pP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їжі</a:t>
            </a:r>
          </a:p>
          <a:p>
            <a:pPr>
              <a:lnSpc>
                <a:spcPct val="150000"/>
              </a:lnSpc>
            </a:pP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електро </a:t>
            </a:r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9776" y="4062204"/>
            <a:ext cx="4230216" cy="1368152"/>
            <a:chOff x="251520" y="4005064"/>
            <a:chExt cx="4392488" cy="1368152"/>
          </a:xfrm>
        </p:grpSpPr>
        <p:sp>
          <p:nvSpPr>
            <p:cNvPr id="10" name="TextBox 9"/>
            <p:cNvSpPr txBox="1"/>
            <p:nvPr/>
          </p:nvSpPr>
          <p:spPr>
            <a:xfrm>
              <a:off x="286321" y="4071172"/>
              <a:ext cx="4357687" cy="1138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Склади словосполучення </a:t>
              </a:r>
            </a:p>
            <a:p>
              <a:pPr algn="ctr"/>
              <a:r>
                <a:rPr lang="uk-U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зі словом ЕНЕРГІЯ</a:t>
              </a:r>
            </a:p>
            <a:p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______________________________</a:t>
              </a:r>
              <a:b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______________________________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251520" y="4005064"/>
              <a:ext cx="4176464" cy="13681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3351" y="1880098"/>
            <a:ext cx="401533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77975" algn="l"/>
              </a:tabLst>
            </a:pPr>
            <a:r>
              <a:rPr kumimoji="0" lang="uk-UA" sz="1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hlinkClick r:id="rId2"/>
              </a:rPr>
              <a:t>https://learningapps.org/display?v=p9e4x11s220</a:t>
            </a:r>
            <a:endParaRPr kumimoji="0" lang="uk-UA" sz="1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1" y="1391086"/>
            <a:ext cx="41681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4" y="39171"/>
            <a:ext cx="17907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0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438" r="55593"/>
          <a:stretch/>
        </p:blipFill>
        <p:spPr>
          <a:xfrm>
            <a:off x="3078737" y="2069282"/>
            <a:ext cx="3206137" cy="3479079"/>
          </a:xfrm>
          <a:prstGeom prst="rect">
            <a:avLst/>
          </a:prstGeom>
          <a:ln>
            <a:noFill/>
          </a:ln>
        </p:spPr>
      </p:pic>
      <p:sp>
        <p:nvSpPr>
          <p:cNvPr id="22" name="Прямоугольник 21"/>
          <p:cNvSpPr/>
          <p:nvPr/>
        </p:nvSpPr>
        <p:spPr>
          <a:xfrm>
            <a:off x="251519" y="5432735"/>
            <a:ext cx="8605143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7982" y="302169"/>
            <a:ext cx="2994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Arial" panose="020B0604020202020204" pitchFamily="34" charset="0"/>
                <a:cs typeface="Arial" panose="020B0604020202020204" pitchFamily="34" charset="0"/>
              </a:rPr>
              <a:t>ЕКОНОМІЯ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11829" y="521390"/>
            <a:ext cx="3693458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2558" y="207294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Зроби звукову модель слова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1136" y="1931821"/>
            <a:ext cx="3277567" cy="1626493"/>
            <a:chOff x="250825" y="2213298"/>
            <a:chExt cx="3277567" cy="1368152"/>
          </a:xfrm>
        </p:grpSpPr>
        <p:sp>
          <p:nvSpPr>
            <p:cNvPr id="9" name="TextBox 8"/>
            <p:cNvSpPr txBox="1"/>
            <p:nvPr/>
          </p:nvSpPr>
          <p:spPr>
            <a:xfrm>
              <a:off x="250825" y="2259449"/>
              <a:ext cx="3277567" cy="12167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Добери синоніми</a:t>
              </a:r>
              <a:endParaRPr 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ЕКОНОМІЯ</a:t>
              </a:r>
              <a:r>
                <a:rPr 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________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__</a:t>
              </a:r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____</a:t>
              </a:r>
              <a:endParaRPr 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__________________________________</a:t>
              </a:r>
              <a:r>
                <a:rPr lang="en-US" b="1" dirty="0">
                  <a:latin typeface="Arial" panose="020B0604020202020204" pitchFamily="34" charset="0"/>
                  <a:cs typeface="Arial" panose="020B0604020202020204" pitchFamily="34" charset="0"/>
                </a:rPr>
                <a:t>______________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________________________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250825" y="2213298"/>
              <a:ext cx="3276872" cy="136815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3527" y="5507760"/>
            <a:ext cx="8533135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Склади речення зі словом «економія»</a:t>
            </a:r>
          </a:p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__________________________________________________________________________________________________________________________________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1520" y="980728"/>
            <a:ext cx="8605142" cy="79208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3528" y="1006808"/>
            <a:ext cx="460851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Значення слова “ЕКОНОМІЯ”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7647" y="3711158"/>
            <a:ext cx="331236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Добери антоніми </a:t>
            </a:r>
          </a:p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ЕКОНОМІЯ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-______________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________________________________________________________________________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48351" y="1931822"/>
            <a:ext cx="2808312" cy="3353524"/>
            <a:chOff x="6156176" y="1916831"/>
            <a:chExt cx="2808312" cy="3240958"/>
          </a:xfrm>
        </p:grpSpPr>
        <p:sp>
          <p:nvSpPr>
            <p:cNvPr id="40" name="TextBox 39"/>
            <p:cNvSpPr txBox="1"/>
            <p:nvPr/>
          </p:nvSpPr>
          <p:spPr>
            <a:xfrm>
              <a:off x="6263320" y="2544635"/>
              <a:ext cx="2664296" cy="24985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uk-U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uk-U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uk-U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uk-UA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___________________</a:t>
              </a:r>
            </a:p>
            <a:p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____________________________________________________________________________</a:t>
              </a: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6156176" y="1916831"/>
              <a:ext cx="2808312" cy="324095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6284011" y="2186767"/>
              <a:ext cx="2680477" cy="13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Ми часто чуємо слова:</a:t>
              </a:r>
              <a:endParaRPr kumimoji="0" lang="ru-RU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Економити слід воду.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>
                  <a:latin typeface="Arial" panose="020B0604020202020204" pitchFamily="34" charset="0"/>
                  <a:cs typeface="Arial" panose="020B0604020202020204" pitchFamily="34" charset="0"/>
                </a:rPr>
                <a:t>Світло й газ слід берегти.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sz="1600" dirty="0">
                  <a:latin typeface="Arial" panose="020B0604020202020204" pitchFamily="34" charset="0"/>
                  <a:cs typeface="Arial" panose="020B0604020202020204" pitchFamily="34" charset="0"/>
                </a:rPr>
                <a:t>Але як? Чи знаєш ти? </a:t>
              </a:r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88031" y="1266024"/>
            <a:ext cx="85686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endParaRPr lang="en-US" dirty="0"/>
          </a:p>
        </p:txBody>
      </p:sp>
      <p:sp>
        <p:nvSpPr>
          <p:cNvPr id="24" name="Скругленный прямоугольник 30"/>
          <p:cNvSpPr/>
          <p:nvPr/>
        </p:nvSpPr>
        <p:spPr>
          <a:xfrm>
            <a:off x="261136" y="3658853"/>
            <a:ext cx="3276872" cy="162649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14254" y="3310388"/>
            <a:ext cx="21760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Запиши відповідь на питання: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601312" y="1989398"/>
            <a:ext cx="17023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Прочитай вірш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82" y="179821"/>
            <a:ext cx="877598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  <a:tabLst>
                <a:tab pos="2171700" algn="l"/>
                <a:tab pos="2857500" algn="l"/>
              </a:tabLst>
            </a:pPr>
            <a:r>
              <a:rPr lang="uk-UA" sz="34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ЕКОНОМИТИ ЕНЕРГІЮ – ЦЕ РОЗУМНО</a:t>
            </a:r>
            <a:endParaRPr lang="ru-RU" sz="3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957168"/>
            <a:ext cx="86058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2857500" algn="l"/>
              </a:tabLst>
            </a:pPr>
            <a:r>
              <a:rPr lang="uk-UA" sz="2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Сучасне людство потребує багато енергії. Завдяки їй працює транспорт, комп’ютер і телевізор, освітлюється та опалюється приміщення.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2857500" algn="l"/>
              </a:tabLst>
            </a:pPr>
            <a:r>
              <a:rPr lang="uk-UA" sz="2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Джерел енергії на Землі багато - сила води і вітру, енергія Сонця, атомна енергія тощо. Але основними постачальниками енергії є газ, нафта, вугілля і торф. Завдяки їм задовольняється ¾ всіх потреб людства у електроенергії. Споживання енергії збільшується дуже швидко. За останні сто років користування, наприклад, електроенергією зросло у 100 разів.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7338" y="125597"/>
            <a:ext cx="85693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Розв′яжи задачі.</a:t>
            </a:r>
            <a:r>
              <a:rPr kumimoji="0" lang="uk-UA" sz="3600" b="1" i="0" u="none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</a:t>
            </a:r>
            <a:r>
              <a:rPr kumimoji="0" lang="uk-UA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формулюй правила економного використання води у побуті</a:t>
            </a:r>
            <a:endParaRPr kumimoji="0" lang="uk-UA" sz="3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918" y="2133600"/>
            <a:ext cx="8226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несправного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крана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витікає 24 літри води на добу.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Розрахуйте втрати  води за тиждень.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18248" y="3878730"/>
            <a:ext cx="3371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Правило 1 </a:t>
            </a:r>
          </a:p>
          <a:p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авжди щільно закривайте кран.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681" y="3173818"/>
            <a:ext cx="1798637" cy="3347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21441 -2.96296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296863"/>
            <a:ext cx="8534399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2857500" algn="l"/>
              </a:tabLst>
            </a:pPr>
            <a:r>
              <a:rPr lang="uk-UA" sz="2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Проте, нафта, природні гази і вугілля, є невідновними ресурсами: якщо вони вже використані, то це — назавжди. Учені попереджають, що запасів природного газу вистачить людству на 220 років, а вугілля і нафти — лише на 60. Тож, основні ресурси можуть скоро скінчитися.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2857500" algn="l"/>
              </a:tabLst>
            </a:pPr>
            <a:r>
              <a:rPr lang="uk-UA" sz="2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Крім того, їх використання призводить до певних проблем. В першу чергу це - забруднення природного середовища. Кожна труба, що димить викидає в повітря десятки тонн шкідливих речовин. Великі земельні території відводяться під шахти, електростанції, відвали і поховання – отже забруднюються вода і ґрунт.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2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825" y="296863"/>
            <a:ext cx="853439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2857500" algn="l"/>
              </a:tabLst>
            </a:pPr>
            <a:r>
              <a:rPr lang="uk-UA" sz="2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Ми відчуваємо наслідки використання ресурсів і на власному здоров'ї. Про небезпеку атомної енергетики говорити не потрібно — всі пам'ятають про аварію на Чорнобильській АЕС.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171700" algn="l"/>
                <a:tab pos="2857500" algn="l"/>
              </a:tabLst>
            </a:pPr>
            <a:r>
              <a:rPr lang="uk-UA" sz="2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Тому економне перероблення і збереження енергії стає для людства надзвичайно важливим. Ти теж можеш долучитися до цієї доброї справи. Якщо ти хочеш заощадити гроші і зберегти ресурси, які створювала наша планета, починай діяти сьогодні! </a:t>
            </a:r>
            <a:endParaRPr lang="uk-UA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1503"/>
          <a:stretch/>
        </p:blipFill>
        <p:spPr>
          <a:xfrm>
            <a:off x="1688271" y="3857592"/>
            <a:ext cx="5659505" cy="26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6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084556"/>
              </p:ext>
            </p:extLst>
          </p:nvPr>
        </p:nvGraphicFramePr>
        <p:xfrm>
          <a:off x="301557" y="260648"/>
          <a:ext cx="8474144" cy="620840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962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835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54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93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4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Твердження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Так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Ні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9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 останні роки використання енергії зменшилось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Газ, вугілля, нафта </a:t>
                      </a:r>
                      <a:r>
                        <a:rPr lang="uk-UA" sz="2400" dirty="0"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 важливі джерела енергії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9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Багато енергії можна одержати з атомного палива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Енергію від вітру одержати неможливо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Сонячні батареї допомагають здобувати енергію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Запаси газу на планеті ніколи не закінчаться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89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Щоб зберегти енергетичні ресурси, потрібно вимикати електроприлади після користування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89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Виробництво енергії сприяє чистоті повітря і збереженню довкілля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44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Заощадження енергії </a:t>
                      </a:r>
                      <a:r>
                        <a:rPr lang="uk-UA" sz="2400" dirty="0">
                          <a:latin typeface="Arial" panose="020B0604020202020204" pitchFamily="34" charset="0"/>
                          <a:ea typeface="Calibri" pitchFamily="34" charset="0"/>
                          <a:cs typeface="Arial" panose="020B0604020202020204" pitchFamily="34" charset="0"/>
                        </a:rPr>
                        <a:t>—</a:t>
                      </a:r>
                      <a:r>
                        <a:rPr lang="uk-UA" sz="2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 заощадження грошей</a:t>
                      </a:r>
                      <a:endParaRPr lang="ru-RU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3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239" marR="6823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797744" y="296863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Склади вірша, граючи в буриме. Використай такі рими: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81646" y="1665232"/>
            <a:ext cx="61807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Не сиджу — бережу.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Помічаю — вимикаю.</a:t>
            </a:r>
            <a:endParaRPr lang="uk-UA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138" y="3033602"/>
            <a:ext cx="5128076" cy="3456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50825" y="189221"/>
            <a:ext cx="853439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Я ваша стара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подружка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Розі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звичайна лампочка розжарювання.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Я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родилась в Амери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ці у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1897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році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Сво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єю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появ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ою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на св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 я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зобов′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язана Томасу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сону. В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мен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часто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бачите і в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дома,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в школ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Але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нажаль,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я не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дуже економна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тому с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ьо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годн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мен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зам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юю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ть на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енергозберігаючі лампочки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2784684" cy="3240360"/>
          </a:xfrm>
          <a:prstGeom prst="rect">
            <a:avLst/>
          </a:prstGeom>
          <a:noFill/>
        </p:spPr>
      </p:pic>
      <p:pic>
        <p:nvPicPr>
          <p:cNvPr id="43012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84984"/>
            <a:ext cx="2448272" cy="304251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347" y="3003175"/>
            <a:ext cx="3396877" cy="3396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50825" y="404664"/>
            <a:ext cx="8534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   Прив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т, мен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з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ут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ь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Люм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і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Я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е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нерго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зберігаюча 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лампочка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 Я використовую набагато менше електроенергії, але забезпечую стільки ж світла як і Розі. С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лужу</a:t>
            </a:r>
            <a:r>
              <a:rPr kumimoji="0" lang="ru-RU" sz="2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я у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5-6 раз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ів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довше звичайної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лампочки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і менш негативно впливаю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на </a:t>
            </a:r>
            <a:r>
              <a:rPr kumimoji="0" 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навколишній світ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2784684" cy="3240360"/>
          </a:xfrm>
          <a:prstGeom prst="rect">
            <a:avLst/>
          </a:prstGeom>
          <a:noFill/>
        </p:spPr>
      </p:pic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84984"/>
            <a:ext cx="2448272" cy="3042512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B1B341-BD43-43D9-B243-C50E16D58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347" y="3003175"/>
            <a:ext cx="3396877" cy="3396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426175"/>
            <a:ext cx="85343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  Вітаю, я </a:t>
            </a:r>
            <a:r>
              <a:rPr lang="uk-UA" sz="2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—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Діо! Я </a:t>
            </a:r>
            <a:r>
              <a:rPr lang="uk-UA" sz="2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—</a:t>
            </a:r>
            <a:r>
              <a:rPr lang="uk-UA" sz="2800" dirty="0">
                <a:latin typeface="Arial" panose="020B0604020202020204" pitchFamily="34" charset="0"/>
                <a:cs typeface="Arial" panose="020B0604020202020204" pitchFamily="34" charset="0"/>
              </a:rPr>
              <a:t> найекологічніше джерело світу. Я зроблена зі світодіодів, які не містять ртуті. Я безпечна для навколишнього світу, навіть, коли зіпсуюсь. Зараз ви мене можете зустріти і в офісах, і вдома, і на вулиці.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2784684" cy="3240360"/>
          </a:xfrm>
          <a:prstGeom prst="rect">
            <a:avLst/>
          </a:prstGeom>
          <a:noFill/>
        </p:spPr>
      </p:pic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84984"/>
            <a:ext cx="2448272" cy="304251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347" y="3003175"/>
            <a:ext cx="3396877" cy="3396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24385" y="555281"/>
            <a:ext cx="75608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ФАКТИ ПРО ЛАМПОЧКИ</a:t>
            </a:r>
          </a:p>
          <a:p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>
              <a:buAutoNum type="arabicPeriod"/>
            </a:pPr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</a:t>
            </a:r>
          </a:p>
          <a:p>
            <a:pPr marL="914400" indent="-914400"/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/>
            <a:endParaRPr lang="uk-U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3" descr="Изображение выглядит как игрушка, кукл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ECCB847-6C51-4321-85F6-45D2B09F5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498">
            <a:off x="6445703" y="2702975"/>
            <a:ext cx="2299557" cy="3698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Зустріч 6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35738"/>
            <a:ext cx="8229600" cy="1313946"/>
          </a:xfrm>
        </p:spPr>
        <p:txBody>
          <a:bodyPr/>
          <a:lstStyle/>
          <a:p>
            <a:pPr algn="ctr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Завдання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«Я досліджую світ»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866" y="3389380"/>
            <a:ext cx="4428267" cy="29363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901" y="2316760"/>
            <a:ext cx="8569324" cy="954107"/>
          </a:xfrm>
          <a:prstGeom prst="rect">
            <a:avLst/>
          </a:prstGeom>
          <a:noFill/>
          <a:effectLst>
            <a:outerShdw blurRad="50800" dist="25400" dir="1800000" algn="tl" rotWithShape="0">
              <a:prstClr val="black">
                <a:alpha val="1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Як споживати енергію та тепло, пом’якшуючи зміни клімату</a:t>
            </a:r>
            <a:endParaRPr 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5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866208"/>
              </p:ext>
            </p:extLst>
          </p:nvPr>
        </p:nvGraphicFramePr>
        <p:xfrm>
          <a:off x="215152" y="1059553"/>
          <a:ext cx="8677836" cy="3582613"/>
        </p:xfrm>
        <a:graphic>
          <a:graphicData uri="http://schemas.openxmlformats.org/drawingml/2006/table">
            <a:tbl>
              <a:tblPr/>
              <a:tblGrid>
                <a:gridCol w="2725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56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332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28600" algn="l"/>
                        </a:tabLst>
                      </a:pPr>
                      <a:r>
                        <a:rPr lang="uk-UA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Приміщення, у яких є електричні прилади</a:t>
                      </a:r>
                      <a:endParaRPr lang="ru-RU" sz="20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Кількість електричних приладів в одному приміщенні</a:t>
                      </a:r>
                      <a:endParaRPr lang="ru-RU" sz="20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Кількість приладів, які вмикалися протягом однієї доби</a:t>
                      </a:r>
                      <a:endParaRPr lang="ru-RU" sz="20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9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9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9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8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uk-UA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7644" y="19781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 ДОСЛІДЖЕННЯ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64588"/>
              </p:ext>
            </p:extLst>
          </p:nvPr>
        </p:nvGraphicFramePr>
        <p:xfrm>
          <a:off x="215152" y="4601262"/>
          <a:ext cx="8677836" cy="1888438"/>
        </p:xfrm>
        <a:graphic>
          <a:graphicData uri="http://schemas.openxmlformats.org/drawingml/2006/table">
            <a:tbl>
              <a:tblPr/>
              <a:tblGrid>
                <a:gridCol w="2725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9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126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8843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Всього електричних приладів, які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вмикалися протягом</a:t>
                      </a:r>
                      <a:r>
                        <a:rPr lang="en-US" sz="2000" b="1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доби</a:t>
                      </a:r>
                      <a:endParaRPr lang="ru-RU" sz="20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23182" marR="231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23182" marR="231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51619" y="126509"/>
            <a:ext cx="864076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Розв′яжи задачі.</a:t>
            </a:r>
            <a:r>
              <a:rPr kumimoji="0" lang="uk-UA" sz="3600" b="1" i="0" u="none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</a:t>
            </a:r>
            <a:r>
              <a:rPr kumimoji="0" lang="uk-UA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формулюй правила економного використання води у побуті</a:t>
            </a:r>
            <a:endParaRPr kumimoji="0" lang="uk-UA" sz="3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5900" y="2133600"/>
            <a:ext cx="86407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Приймаючи душ протягом 5 хв, людина витрачає 100 літрів води. Для того, щоб наповнити ванну, необхідно води в два рази більше. На скільки економніше використовувати душ, ніж ванну?</a:t>
            </a:r>
            <a:endParaRPr lang="uk-U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37094" y="4559486"/>
            <a:ext cx="511956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Правило 2</a:t>
            </a:r>
            <a:endParaRPr kumimoji="0" lang="es-E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lvl="0"/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Віддавайте перевагу душу,</a:t>
            </a:r>
          </a:p>
          <a:p>
            <a:pPr lvl="0"/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а не прийому ванни.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469194" y="4038808"/>
            <a:ext cx="2465309" cy="2450892"/>
            <a:chOff x="-3847500" y="1495425"/>
            <a:chExt cx="3847500" cy="3825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3847500" y="1495425"/>
              <a:ext cx="3847500" cy="382500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>
              <a:off x="-2686050" y="2133600"/>
              <a:ext cx="383381" cy="1600199"/>
            </a:xfrm>
            <a:prstGeom prst="line">
              <a:avLst/>
            </a:prstGeom>
            <a:ln w="28575">
              <a:solidFill>
                <a:srgbClr val="337AB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-2578100" y="2076450"/>
              <a:ext cx="567531" cy="1621987"/>
            </a:xfrm>
            <a:prstGeom prst="line">
              <a:avLst/>
            </a:prstGeom>
            <a:ln w="28575">
              <a:solidFill>
                <a:srgbClr val="337AB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-2487613" y="2032000"/>
              <a:ext cx="744539" cy="1644212"/>
            </a:xfrm>
            <a:prstGeom prst="line">
              <a:avLst/>
            </a:prstGeom>
            <a:ln w="28575">
              <a:solidFill>
                <a:srgbClr val="337AB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-2276475" y="1929963"/>
              <a:ext cx="1101725" cy="1803837"/>
            </a:xfrm>
            <a:prstGeom prst="line">
              <a:avLst/>
            </a:prstGeom>
            <a:ln w="28575">
              <a:solidFill>
                <a:srgbClr val="337AB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-2400301" y="1980981"/>
              <a:ext cx="941389" cy="1752818"/>
            </a:xfrm>
            <a:prstGeom prst="line">
              <a:avLst/>
            </a:prstGeom>
            <a:ln w="28575">
              <a:solidFill>
                <a:srgbClr val="337ABE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59259E-6 L -0.26406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52860"/>
              </p:ext>
            </p:extLst>
          </p:nvPr>
        </p:nvGraphicFramePr>
        <p:xfrm>
          <a:off x="215900" y="836710"/>
          <a:ext cx="8677274" cy="5669674"/>
        </p:xfrm>
        <a:graphic>
          <a:graphicData uri="http://schemas.openxmlformats.org/drawingml/2006/table">
            <a:tbl>
              <a:tblPr/>
              <a:tblGrid>
                <a:gridCol w="30555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48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221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49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5327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265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07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0953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6695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5524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Питання</a:t>
                      </a:r>
                      <a:endParaRPr lang="ru-RU" sz="20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День</a:t>
                      </a:r>
                      <a:endParaRPr lang="ru-RU" sz="20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Усього протягом тижня</a:t>
                      </a:r>
                      <a:endParaRPr lang="ru-RU" sz="20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0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1-й</a:t>
                      </a:r>
                      <a:endParaRPr lang="ru-RU" sz="20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2-й</a:t>
                      </a:r>
                      <a:endParaRPr lang="ru-RU" sz="20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3-й</a:t>
                      </a:r>
                      <a:endParaRPr lang="ru-RU" sz="20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4-й</a:t>
                      </a:r>
                      <a:endParaRPr lang="ru-RU" sz="20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5-й</a:t>
                      </a:r>
                      <a:endParaRPr lang="ru-RU" sz="20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6-й</a:t>
                      </a:r>
                      <a:endParaRPr lang="ru-RU" sz="20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7-й</a:t>
                      </a:r>
                      <a:endParaRPr lang="ru-RU" sz="2000" b="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04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Споживання електроенергії в тиждень </a:t>
                      </a: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4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Кількість економних</a:t>
                      </a:r>
                      <a:r>
                        <a:rPr lang="uk-UA" sz="2000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sz="2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електричних лампочок </a:t>
                      </a: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20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Пересування пішки чи на велосипеді замість транспорту (кількість разів)</a:t>
                      </a: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209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Пересування менш забруднюючим видом транспорту (кількість разів)</a:t>
                      </a: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4546" marR="64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2383709" y="127085"/>
            <a:ext cx="4376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Аудит «Енергія»</a:t>
            </a:r>
            <a:endParaRPr kumimoji="0" lang="uk-UA" sz="3600" b="0" i="0" u="none" strike="noStrike" cap="none" normalizeH="0" baseline="0" dirty="0">
              <a:ln>
                <a:noFill/>
              </a:ln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ocuments\14ced2c4725920226c94-700x4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623874" y="5883558"/>
            <a:ext cx="58063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  <a:hlinkClick r:id="rId3"/>
              </a:rPr>
              <a:t>https://youtu.be/0CVU3pOecAw</a:t>
            </a:r>
            <a:r>
              <a:rPr lang="uk-UA" sz="2800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endParaRPr kumimoji="0" 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08" y="5618480"/>
            <a:ext cx="1154624" cy="115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711029"/>
              </p:ext>
            </p:extLst>
          </p:nvPr>
        </p:nvGraphicFramePr>
        <p:xfrm>
          <a:off x="215900" y="1051989"/>
          <a:ext cx="8668124" cy="5438458"/>
        </p:xfrm>
        <a:graphic>
          <a:graphicData uri="http://schemas.openxmlformats.org/drawingml/2006/table">
            <a:tbl>
              <a:tblPr/>
              <a:tblGrid>
                <a:gridCol w="702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201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5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99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30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Питання</a:t>
                      </a:r>
                      <a:endParaRPr lang="ru-RU" sz="2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Так</a:t>
                      </a:r>
                      <a:endParaRPr lang="ru-RU" sz="2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Ні</a:t>
                      </a:r>
                      <a:endParaRPr lang="ru-RU" sz="28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3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Восени я утеплив вдома усі вікна, балкони, двері.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6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Зачиняю за собою двері у під′їзді.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046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Вночі я затуляю штори і фіранки, щоб додатково утримувати тепло.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25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4.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8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 моїй квартирі біля батареї вільний, не захаращений меблями простір.</a:t>
                      </a:r>
                      <a:endParaRPr lang="ru-RU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8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1376959" y="141435"/>
            <a:ext cx="63900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Аудит «Тепло</a:t>
            </a:r>
            <a:r>
              <a:rPr lang="uk-UA" sz="36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з</a:t>
            </a:r>
            <a:r>
              <a:rPr kumimoji="0" lang="uk-UA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береження»</a:t>
            </a:r>
            <a:endParaRPr kumimoji="0" lang="ru-RU" sz="36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7338" y="121423"/>
            <a:ext cx="85693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Розв′яжи задачі.</a:t>
            </a:r>
            <a:r>
              <a:rPr kumimoji="0" lang="uk-UA" sz="3600" b="1" i="0" u="none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</a:t>
            </a:r>
            <a:r>
              <a:rPr kumimoji="0" lang="uk-UA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формулюй правила економного використання води у побуті</a:t>
            </a:r>
            <a:endParaRPr kumimoji="0" lang="uk-UA" sz="3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338" y="2044005"/>
            <a:ext cx="85693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 скільки разів економиться вода за 1 хв миття фруктів, якщо у мисці використовується 3 л води, а під проточною водою15 л?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30713" y="4005242"/>
            <a:ext cx="42370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Правило 3</a:t>
            </a:r>
          </a:p>
          <a:p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М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ийте овочі та фрукти</a:t>
            </a:r>
            <a:endParaRPr lang="es-ES" sz="2800" b="1" dirty="0">
              <a:solidFill>
                <a:srgbClr val="FF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у ємності з водою</a:t>
            </a: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.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 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54659" y="3429000"/>
            <a:ext cx="3234682" cy="306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22083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7337" y="126533"/>
            <a:ext cx="856932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Розв′яжи задачі.</a:t>
            </a:r>
            <a:r>
              <a:rPr kumimoji="0" lang="uk-UA" sz="3600" b="1" i="0" u="none" strike="noStrike" cap="none" normalizeH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</a:t>
            </a:r>
            <a:r>
              <a:rPr lang="uk-UA" sz="3600" b="1" dirty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С</a:t>
            </a:r>
            <a:r>
              <a:rPr kumimoji="0" lang="uk-UA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формулюй правила економного використання води у побуті</a:t>
            </a:r>
            <a:endParaRPr kumimoji="0" lang="uk-UA" sz="36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7337" y="2039656"/>
            <a:ext cx="856932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100"/>
              </a:spcAft>
            </a:pPr>
            <a:r>
              <a:rPr kumimoji="0" lang="uk-UA" sz="28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Хлопці Павлусь і Сашко чистять зуби протягом 3 хв. Павлусь під час чищення зубів набирає воду у ємність 1 л. Сашко  чистить зуби  водою, що тече з крану. Скільки економить води Павлусь, якщо із крану Сашка за 1 хв  витікає 15 л води?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4600368"/>
            <a:ext cx="36369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uk-UA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Правило 4</a:t>
            </a:r>
          </a:p>
          <a:p>
            <a:pPr lvl="0"/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Закривайте кран,</a:t>
            </a:r>
            <a:endParaRPr kumimoji="0" lang="es-E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 чистите зуби.</a:t>
            </a: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330" y="4511384"/>
            <a:ext cx="1929337" cy="1803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9167 -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252007"/>
              </p:ext>
            </p:extLst>
          </p:nvPr>
        </p:nvGraphicFramePr>
        <p:xfrm>
          <a:off x="0" y="333750"/>
          <a:ext cx="9144000" cy="600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4082"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Скільки води витрачає людина під час прийняття душу протягом 3 хвилин?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endParaRPr lang="uk-U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Скільки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води витікає, з крапаючого крану, за добу?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Набравши воду у склянку, під час чищення зубів,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ти зекономиш…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Скільки води в день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економить унітаз з двома режимами зливу?</a:t>
                      </a:r>
                      <a:endParaRPr lang="uk-U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Необхідно змінити насадку душу, якщо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5-літрова ємність набирається за цей час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4082">
                <a:tc>
                  <a:txBody>
                    <a:bodyPr/>
                    <a:lstStyle/>
                    <a:p>
                      <a:pPr lvl="0" algn="ctr"/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+ 15 = 67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– 14 = 28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=36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– 26 = 58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– 66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4082"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+ 23 = 73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– 37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47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75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+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56 = 87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44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4082"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–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–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39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49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+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73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4082"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+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54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– 39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27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+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56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–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35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– 22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59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4082"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+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+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–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–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– 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8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836712"/>
          <a:ext cx="9144000" cy="600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4408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Скільки води витрачає людина під час прийняття душу протягом 3 хвилин?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Скільки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води витікає, з крапаючого крану, за добу?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Набравши воду у склянку, під час чищення зубів,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ти зекономиш…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Скільки води в день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економить унітаз з двома режимами зливу?</a:t>
                      </a:r>
                      <a:endParaRPr lang="uk-U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Необхідно змінити насадку душу, якщо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5-літрова ємність набирається за цей час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408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+ 15 = 67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– 14 = 28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– 26 = 58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– 66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408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+ 23 = 73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– 37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47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Х = 75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+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56 = 87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44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408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– Х =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 – Х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39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49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+ Х = 73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408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+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</a:t>
                      </a:r>
                      <a:r>
                        <a:rPr lang="uk-U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 54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– 39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27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+ Х = 56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 – Х = 35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– 22= 59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4082"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+ Х = 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+ Х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71 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 = 26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– Х = 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– Х = 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44136" y="8466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ПЕРЕВІР СЕБЕ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15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995879" y="185242"/>
            <a:ext cx="7166841" cy="2945465"/>
            <a:chOff x="933551" y="86123"/>
            <a:chExt cx="7536163" cy="30972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5103466" y="126370"/>
              <a:ext cx="1026151" cy="95681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2200" y="604778"/>
              <a:ext cx="2097514" cy="257859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5025" y="564531"/>
              <a:ext cx="1461452" cy="26188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933551" y="604778"/>
              <a:ext cx="1725751" cy="249067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2388809" y="86123"/>
              <a:ext cx="1026151" cy="956816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996952"/>
            <a:ext cx="3025551" cy="30255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2538" y="2969230"/>
            <a:ext cx="3025551" cy="30255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969230"/>
            <a:ext cx="3025551" cy="3025551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64519"/>
              </p:ext>
            </p:extLst>
          </p:nvPr>
        </p:nvGraphicFramePr>
        <p:xfrm>
          <a:off x="531643" y="6023505"/>
          <a:ext cx="214033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3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3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4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85"/>
              </p:ext>
            </p:extLst>
          </p:nvPr>
        </p:nvGraphicFramePr>
        <p:xfrm>
          <a:off x="3501834" y="6023505"/>
          <a:ext cx="214033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3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3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4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85"/>
              </p:ext>
            </p:extLst>
          </p:nvPr>
        </p:nvGraphicFramePr>
        <p:xfrm>
          <a:off x="6472025" y="6023505"/>
          <a:ext cx="214033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34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3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4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1660724" y="4091359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4074" y="4091359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17899" y="4091359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46799" y="4065166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677768" y="4067547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803974" y="4074691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563843" y="4072310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85287" y="4072310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823399" y="4074691"/>
            <a:ext cx="2632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1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11859</TotalTime>
  <Words>1697</Words>
  <Application>Microsoft Office PowerPoint</Application>
  <PresentationFormat>Экран (4:3)</PresentationFormat>
  <Paragraphs>322</Paragraphs>
  <Slides>42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CorelDRAW</vt:lpstr>
      <vt:lpstr>ЗАВДАННЯ </vt:lpstr>
      <vt:lpstr>Зустріч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Зустріч 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Зустріч 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Зустріч 6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133</cp:revision>
  <dcterms:created xsi:type="dcterms:W3CDTF">2020-11-24T18:47:05Z</dcterms:created>
  <dcterms:modified xsi:type="dcterms:W3CDTF">2021-11-02T10:45:11Z</dcterms:modified>
</cp:coreProperties>
</file>