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1"/>
  </p:notesMasterIdLst>
  <p:sldIdLst>
    <p:sldId id="300" r:id="rId2"/>
    <p:sldId id="301" r:id="rId3"/>
    <p:sldId id="321" r:id="rId4"/>
    <p:sldId id="303" r:id="rId5"/>
    <p:sldId id="309" r:id="rId6"/>
    <p:sldId id="302" r:id="rId7"/>
    <p:sldId id="304" r:id="rId8"/>
    <p:sldId id="265" r:id="rId9"/>
    <p:sldId id="267" r:id="rId10"/>
    <p:sldId id="310" r:id="rId11"/>
    <p:sldId id="271" r:id="rId12"/>
    <p:sldId id="306" r:id="rId13"/>
    <p:sldId id="307" r:id="rId14"/>
    <p:sldId id="318" r:id="rId15"/>
    <p:sldId id="273" r:id="rId16"/>
    <p:sldId id="274" r:id="rId17"/>
    <p:sldId id="275" r:id="rId18"/>
    <p:sldId id="319" r:id="rId19"/>
    <p:sldId id="298" r:id="rId20"/>
    <p:sldId id="279" r:id="rId21"/>
    <p:sldId id="278" r:id="rId22"/>
    <p:sldId id="311" r:id="rId23"/>
    <p:sldId id="284" r:id="rId24"/>
    <p:sldId id="290" r:id="rId25"/>
    <p:sldId id="314" r:id="rId26"/>
    <p:sldId id="315" r:id="rId27"/>
    <p:sldId id="312" r:id="rId28"/>
    <p:sldId id="320" r:id="rId29"/>
    <p:sldId id="317" r:id="rId30"/>
    <p:sldId id="283" r:id="rId31"/>
    <p:sldId id="305" r:id="rId32"/>
    <p:sldId id="292" r:id="rId33"/>
    <p:sldId id="293" r:id="rId34"/>
    <p:sldId id="294" r:id="rId35"/>
    <p:sldId id="313" r:id="rId36"/>
    <p:sldId id="280" r:id="rId37"/>
    <p:sldId id="281" r:id="rId38"/>
    <p:sldId id="287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" initials="g" lastIdx="7" clrIdx="0"/>
  <p:cmAuthor id="1" name="User" initials="U" lastIdx="3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C47"/>
    <a:srgbClr val="FBFBCD"/>
    <a:srgbClr val="558ED5"/>
    <a:srgbClr val="FFC000"/>
    <a:srgbClr val="000000"/>
    <a:srgbClr val="00B050"/>
    <a:srgbClr val="36A882"/>
    <a:srgbClr val="0F9957"/>
    <a:srgbClr val="0F672C"/>
    <a:srgbClr val="EFE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63" autoAdjust="0"/>
    <p:restoredTop sz="99879" autoAdjust="0"/>
  </p:normalViewPr>
  <p:slideViewPr>
    <p:cSldViewPr>
      <p:cViewPr varScale="1">
        <p:scale>
          <a:sx n="88" d="100"/>
          <a:sy n="88" d="100"/>
        </p:scale>
        <p:origin x="-1138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27T13:48:31.580" idx="26">
    <p:pos x="5760" y="0"/>
    <p:text>Фон і шрифт 4 слайду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D7CD4-2873-47D9-949E-BD75751531E0}" type="datetimeFigureOut">
              <a:rPr lang="ru-RU" smtClean="0"/>
              <a:pPr/>
              <a:t>02.11.2021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B2496-47BD-41E1-AA0C-6C9106FE5F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349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B2496-47BD-41E1-AA0C-6C9106FE5FFE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19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86D5-F7BD-4436-A530-6072CB0D27A3}" type="datetimeFigureOut">
              <a:rPr lang="ru-RU" smtClean="0"/>
              <a:pPr/>
              <a:t>02.11.2021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AABE-7A33-4581-B290-4E3AECAE3B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86D5-F7BD-4436-A530-6072CB0D27A3}" type="datetimeFigureOut">
              <a:rPr lang="ru-RU" smtClean="0"/>
              <a:pPr/>
              <a:t>02.11.2021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AABE-7A33-4581-B290-4E3AECAE3B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86D5-F7BD-4436-A530-6072CB0D27A3}" type="datetimeFigureOut">
              <a:rPr lang="ru-RU" smtClean="0"/>
              <a:pPr/>
              <a:t>02.11.2021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AABE-7A33-4581-B290-4E3AECAE3B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86D5-F7BD-4436-A530-6072CB0D27A3}" type="datetimeFigureOut">
              <a:rPr lang="ru-RU" smtClean="0"/>
              <a:pPr/>
              <a:t>02.11.2021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AABE-7A33-4581-B290-4E3AECAE3B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86D5-F7BD-4436-A530-6072CB0D27A3}" type="datetimeFigureOut">
              <a:rPr lang="ru-RU" smtClean="0"/>
              <a:pPr/>
              <a:t>02.11.2021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AABE-7A33-4581-B290-4E3AECAE3B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86D5-F7BD-4436-A530-6072CB0D27A3}" type="datetimeFigureOut">
              <a:rPr lang="ru-RU" smtClean="0"/>
              <a:pPr/>
              <a:t>02.11.2021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AABE-7A33-4581-B290-4E3AECAE3B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86D5-F7BD-4436-A530-6072CB0D27A3}" type="datetimeFigureOut">
              <a:rPr lang="ru-RU" smtClean="0"/>
              <a:pPr/>
              <a:t>02.11.2021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AABE-7A33-4581-B290-4E3AECAE3B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86D5-F7BD-4436-A530-6072CB0D27A3}" type="datetimeFigureOut">
              <a:rPr lang="ru-RU" smtClean="0"/>
              <a:pPr/>
              <a:t>02.11.2021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AABE-7A33-4581-B290-4E3AECAE3B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86D5-F7BD-4436-A530-6072CB0D27A3}" type="datetimeFigureOut">
              <a:rPr lang="ru-RU" smtClean="0"/>
              <a:pPr/>
              <a:t>02.11.2021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AABE-7A33-4581-B290-4E3AECAE3B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86D5-F7BD-4436-A530-6072CB0D27A3}" type="datetimeFigureOut">
              <a:rPr lang="ru-RU" smtClean="0"/>
              <a:pPr/>
              <a:t>02.11.2021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AABE-7A33-4581-B290-4E3AECAE3B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86D5-F7BD-4436-A530-6072CB0D27A3}" type="datetimeFigureOut">
              <a:rPr lang="ru-RU" smtClean="0"/>
              <a:pPr/>
              <a:t>02.11.2021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AABE-7A33-4581-B290-4E3AECAE3B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986D5-F7BD-4436-A530-6072CB0D27A3}" type="datetimeFigureOut">
              <a:rPr lang="ru-RU" smtClean="0"/>
              <a:pPr/>
              <a:t>02.11.2021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3AABE-7A33-4581-B290-4E3AECAE3B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jpeg"/><Relationship Id="rId18" Type="http://schemas.openxmlformats.org/officeDocument/2006/relationships/image" Target="../media/image45.png"/><Relationship Id="rId3" Type="http://schemas.openxmlformats.org/officeDocument/2006/relationships/image" Target="../media/image62.svg"/><Relationship Id="rId21" Type="http://schemas.openxmlformats.org/officeDocument/2006/relationships/image" Target="../media/image48.png"/><Relationship Id="rId7" Type="http://schemas.openxmlformats.org/officeDocument/2006/relationships/image" Target="../media/image66.sv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2" Type="http://schemas.openxmlformats.org/officeDocument/2006/relationships/image" Target="../media/image34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68.svg"/><Relationship Id="rId1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7" Type="http://schemas.openxmlformats.org/officeDocument/2006/relationships/image" Target="../media/image66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7" Type="http://schemas.openxmlformats.org/officeDocument/2006/relationships/image" Target="../media/image64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105.sv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learningapps.org/display?v=p6md3t2vn2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sv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hyperlink" Target="https://learningapps.org/display?v=pq6zeckst2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5.sv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openxmlformats.org/officeDocument/2006/relationships/image" Target="../media/image15.svg"/><Relationship Id="rId21" Type="http://schemas.openxmlformats.org/officeDocument/2006/relationships/image" Target="../media/image33.svg"/><Relationship Id="rId7" Type="http://schemas.openxmlformats.org/officeDocument/2006/relationships/image" Target="../media/image19.svg"/><Relationship Id="rId12" Type="http://schemas.openxmlformats.org/officeDocument/2006/relationships/image" Target="../media/image13.png"/><Relationship Id="rId17" Type="http://schemas.openxmlformats.org/officeDocument/2006/relationships/image" Target="../media/image29.svg"/><Relationship Id="rId25" Type="http://schemas.openxmlformats.org/officeDocument/2006/relationships/image" Target="../media/image37.svg"/><Relationship Id="rId33" Type="http://schemas.openxmlformats.org/officeDocument/2006/relationships/image" Target="../media/image45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29" Type="http://schemas.openxmlformats.org/officeDocument/2006/relationships/image" Target="../media/image4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3.svg"/><Relationship Id="rId24" Type="http://schemas.openxmlformats.org/officeDocument/2006/relationships/image" Target="../media/image19.png"/><Relationship Id="rId32" Type="http://schemas.openxmlformats.org/officeDocument/2006/relationships/image" Target="../media/image23.pn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23" Type="http://schemas.openxmlformats.org/officeDocument/2006/relationships/image" Target="../media/image35.svg"/><Relationship Id="rId28" Type="http://schemas.openxmlformats.org/officeDocument/2006/relationships/image" Target="../media/image21.png"/><Relationship Id="rId10" Type="http://schemas.openxmlformats.org/officeDocument/2006/relationships/image" Target="../media/image12.png"/><Relationship Id="rId19" Type="http://schemas.openxmlformats.org/officeDocument/2006/relationships/image" Target="../media/image31.svg"/><Relationship Id="rId31" Type="http://schemas.openxmlformats.org/officeDocument/2006/relationships/image" Target="../media/image43.svg"/><Relationship Id="rId4" Type="http://schemas.openxmlformats.org/officeDocument/2006/relationships/image" Target="../media/image9.png"/><Relationship Id="rId9" Type="http://schemas.openxmlformats.org/officeDocument/2006/relationships/image" Target="../media/image21.sv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39.svg"/><Relationship Id="rId30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53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243408"/>
            <a:ext cx="7772400" cy="1470025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953344"/>
            <a:ext cx="6400800" cy="1752600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клас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2073052"/>
            <a:ext cx="439567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Який зв’язок між відходами і змінами клімату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72065" y="1556792"/>
            <a:ext cx="1903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Зустріч 7 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08569" y="1537628"/>
            <a:ext cx="1903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Зустріч 8 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208465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itchFamily="34" charset="0"/>
              </a:rPr>
              <a:t>Як екологічне маркування допомагає запобігати змінам клімату</a:t>
            </a:r>
            <a:endParaRPr lang="ru-RU" sz="2400" dirty="0"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7BA6306-FBE8-4AEB-A8FC-AA9AEB62D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4260" y="3232745"/>
            <a:ext cx="3619500" cy="3076575"/>
          </a:xfrm>
          <a:prstGeom prst="rect">
            <a:avLst/>
          </a:prstGeom>
        </p:spPr>
      </p:pic>
      <p:pic>
        <p:nvPicPr>
          <p:cNvPr id="17" name="Рисунок 10">
            <a:extLst>
              <a:ext uri="{FF2B5EF4-FFF2-40B4-BE49-F238E27FC236}">
                <a16:creationId xmlns:a16="http://schemas.microsoft.com/office/drawing/2014/main" xmlns="" id="{3F50E388-5B9D-48BF-8F21-B42B013FE4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3358" y="3659427"/>
            <a:ext cx="2317114" cy="259228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19360EA-6009-4EAE-BD65-D38516C2D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816144" y="4609103"/>
            <a:ext cx="2204128" cy="16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7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Зустріч 7</a:t>
            </a:r>
            <a:b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«Я досліджую світ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3394" y="2276872"/>
            <a:ext cx="563721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Який зв’язок між відходами і змінами клімату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E2FD2A16-1DE4-47DF-B8FF-5BECCE75D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762250" y="3274395"/>
            <a:ext cx="36195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0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321991"/>
              </p:ext>
            </p:extLst>
          </p:nvPr>
        </p:nvGraphicFramePr>
        <p:xfrm>
          <a:off x="539552" y="863661"/>
          <a:ext cx="8064896" cy="513067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195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11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80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90361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День тижня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Які товари ви купуєте у пластикових і паперових упаковках?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Кількість повторно використаних упаковок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Кількість викинутих упаковок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5863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Понеділок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3112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Вівторок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3112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Середа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3112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Четвер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3112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П’ятниця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3112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Субота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3112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Неділя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95783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Усього за тиждень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44" name="TextBox 28943">
            <a:extLst>
              <a:ext uri="{FF2B5EF4-FFF2-40B4-BE49-F238E27FC236}">
                <a16:creationId xmlns:a16="http://schemas.microsoft.com/office/drawing/2014/main" xmlns="" id="{4FDE1CFE-F114-44DB-9988-2879D26EC788}"/>
              </a:ext>
            </a:extLst>
          </p:cNvPr>
          <p:cNvSpPr txBox="1"/>
          <p:nvPr/>
        </p:nvSpPr>
        <p:spPr>
          <a:xfrm>
            <a:off x="249022" y="332656"/>
            <a:ext cx="8645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ЯК ПРАВИЛЬНО СОРТУВАТИ СМІТТЯ</a:t>
            </a:r>
          </a:p>
        </p:txBody>
      </p:sp>
      <p:pic>
        <p:nvPicPr>
          <p:cNvPr id="1349" name="Picture 1348">
            <a:extLst>
              <a:ext uri="{FF2B5EF4-FFF2-40B4-BE49-F238E27FC236}">
                <a16:creationId xmlns:a16="http://schemas.microsoft.com/office/drawing/2014/main" xmlns="" id="{8892B154-8FC0-4D61-BCA9-6D4668FFF0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978" y="4256858"/>
            <a:ext cx="1069172" cy="1728661"/>
          </a:xfrm>
          <a:prstGeom prst="rect">
            <a:avLst/>
          </a:prstGeom>
        </p:spPr>
      </p:pic>
      <p:pic>
        <p:nvPicPr>
          <p:cNvPr id="1350" name="Picture 1349">
            <a:extLst>
              <a:ext uri="{FF2B5EF4-FFF2-40B4-BE49-F238E27FC236}">
                <a16:creationId xmlns:a16="http://schemas.microsoft.com/office/drawing/2014/main" xmlns="" id="{F0F89B76-6F89-40E2-B473-45397E487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00" y="1560920"/>
            <a:ext cx="1042055" cy="1791945"/>
          </a:xfrm>
          <a:prstGeom prst="rect">
            <a:avLst/>
          </a:prstGeom>
        </p:spPr>
      </p:pic>
      <p:sp>
        <p:nvSpPr>
          <p:cNvPr id="28958" name="Rectangle: Rounded Corners 28957">
            <a:extLst>
              <a:ext uri="{FF2B5EF4-FFF2-40B4-BE49-F238E27FC236}">
                <a16:creationId xmlns:a16="http://schemas.microsoft.com/office/drawing/2014/main" xmlns="" id="{670279ED-5309-432F-A488-1408881210F2}"/>
              </a:ext>
            </a:extLst>
          </p:cNvPr>
          <p:cNvSpPr/>
          <p:nvPr/>
        </p:nvSpPr>
        <p:spPr>
          <a:xfrm>
            <a:off x="1766248" y="1268760"/>
            <a:ext cx="7055552" cy="2376264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Переробці підлягають: білий папір, картон, пакувальні коробки, пакети з паперу, листівки, газети, журнали, зошити і альбоми для малювання. Для переробки не підходять: вироби з переробленого паперу, упаковка: 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Tetra Pak</a:t>
            </a:r>
            <a:r>
              <a:rPr lang="uk-UA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Pure Pak</a:t>
            </a:r>
            <a:r>
              <a:rPr lang="uk-UA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магазинні чеки і транспортні квитки, етикетки, також ламінований і господарський папір. </a:t>
            </a:r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uk-UA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переробку візьмуть сухі і чисті паперові відходи.</a:t>
            </a:r>
            <a:endParaRPr lang="uk-UA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53" name="Rectangle: Rounded Corners 1352">
            <a:extLst>
              <a:ext uri="{FF2B5EF4-FFF2-40B4-BE49-F238E27FC236}">
                <a16:creationId xmlns:a16="http://schemas.microsoft.com/office/drawing/2014/main" xmlns="" id="{9F81D9D2-DC69-4F43-B909-043F024B03F6}"/>
              </a:ext>
            </a:extLst>
          </p:cNvPr>
          <p:cNvSpPr/>
          <p:nvPr/>
        </p:nvSpPr>
        <p:spPr>
          <a:xfrm>
            <a:off x="1766248" y="3933056"/>
            <a:ext cx="7055552" cy="2376264"/>
          </a:xfrm>
          <a:prstGeom prst="roundRect">
            <a:avLst>
              <a:gd name="adj" fmla="val 0"/>
            </a:avLst>
          </a:prstGeom>
          <a:solidFill>
            <a:srgbClr val="FB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Переробці підлягають: бляшані банки від консервів, чаю, кави, цукерок, алюмінієві банки від напоїв і пива, бляшані кришки, фольга і аерозольні балончики. Перероблятися не будуть: небезпечні відходи (батарейки, акумулятори), фольга з залишками їжі. Перед тим, як відправити алюмінієві і бляшані банки в сміттєвий контейнер, їх необхідно вимити, висушити і по можливості зім’яти.</a:t>
            </a:r>
            <a:endParaRPr lang="uk-UA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8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5BEE2D-26FA-444D-9D77-6BBE0C828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9" y="466210"/>
            <a:ext cx="1045691" cy="1798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2D0B4E-756B-4468-984A-7C0DDD05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8" y="4498658"/>
            <a:ext cx="1069172" cy="1738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E601EA-54F5-4DD8-8D8D-1DEBDAE293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11" y="2485560"/>
            <a:ext cx="1075834" cy="179194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2EA61A3-29EA-439C-8EEE-47888B0D8EEB}"/>
              </a:ext>
            </a:extLst>
          </p:cNvPr>
          <p:cNvSpPr/>
          <p:nvPr/>
        </p:nvSpPr>
        <p:spPr>
          <a:xfrm>
            <a:off x="1766247" y="836712"/>
            <a:ext cx="7034603" cy="1296144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Переробці підлягають: банки, пляшки, а також бита тара і віконне скло. Перероблятися не буде: армоване скло, дзеркала, кришталь, кераміка, а також жаро- і ударостійке скло.</a:t>
            </a:r>
            <a:endParaRPr lang="uk-UA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AC00621-3FAD-4FE6-9C66-2ECA98DFAE6D}"/>
              </a:ext>
            </a:extLst>
          </p:cNvPr>
          <p:cNvSpPr/>
          <p:nvPr/>
        </p:nvSpPr>
        <p:spPr>
          <a:xfrm>
            <a:off x="1766248" y="2473883"/>
            <a:ext cx="7034602" cy="1459173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Переробці підлягають: пляшки і флакони, а також кришки, поліетилен, поліпропілен (у вигляді плівки, флаконів або контейнерів), полістирол, упаковки 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Tetra Pak</a:t>
            </a:r>
            <a:r>
              <a:rPr lang="uk-UA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Pure Pak</a:t>
            </a:r>
            <a:r>
              <a:rPr lang="uk-UA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На переробку не приймуть: непрозорі кольорові пляшки 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Pet</a:t>
            </a:r>
            <a:r>
              <a:rPr lang="uk-UA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uk-UA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AA0C01C-3B92-44F5-B8AA-7CC97A5731CE}"/>
              </a:ext>
            </a:extLst>
          </p:cNvPr>
          <p:cNvSpPr/>
          <p:nvPr/>
        </p:nvSpPr>
        <p:spPr>
          <a:xfrm>
            <a:off x="1766248" y="4293096"/>
            <a:ext cx="7034602" cy="2026686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Овочі, фрукти, садові відходи, обрізки, трава і листя можуть бути компостовані. Ці відходи можуть бути зібрані у вашому домі. Також легко компостувати їх самостійно або віднести відходи до місця стоянки контейнерів. Увага: деревина, що використовується для будівництва, деревне вугілля та мушлі мідій не придатні для компостування.</a:t>
            </a:r>
            <a:endParaRPr lang="uk-UA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69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51E2841-1ECB-4A1C-968D-B47686EEB1DC}"/>
              </a:ext>
            </a:extLst>
          </p:cNvPr>
          <p:cNvGrpSpPr/>
          <p:nvPr/>
        </p:nvGrpSpPr>
        <p:grpSpPr>
          <a:xfrm>
            <a:off x="2682755" y="116632"/>
            <a:ext cx="3778490" cy="714462"/>
            <a:chOff x="2716189" y="116632"/>
            <a:chExt cx="3778490" cy="71446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C882E862-32CE-4FA5-B163-E6615415B4E8}"/>
                </a:ext>
              </a:extLst>
            </p:cNvPr>
            <p:cNvSpPr txBox="1"/>
            <p:nvPr/>
          </p:nvSpPr>
          <p:spPr>
            <a:xfrm>
              <a:off x="3446729" y="158978"/>
              <a:ext cx="30479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ПЕРЕРОБКА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4EBDAD24-6C41-4621-A1A3-1C9DEADD4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716189" y="116632"/>
              <a:ext cx="754154" cy="714462"/>
            </a:xfrm>
            <a:prstGeom prst="rect">
              <a:avLst/>
            </a:prstGeom>
          </p:spPr>
        </p:pic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C0F32906-C7D8-4344-9D16-0C7C2AB2F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0428" y="1340768"/>
            <a:ext cx="659244" cy="95083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281FFAB3-A3D9-47BA-A3C4-97502ADA1D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38336" y="1340768"/>
            <a:ext cx="659244" cy="95083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023DE20A-5284-4F67-9420-D9695422D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16244" y="1340768"/>
            <a:ext cx="659244" cy="95083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195C0B02-F5B7-485C-8C90-49A083D59A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494152" y="1340768"/>
            <a:ext cx="659244" cy="9508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75857BD-75B1-4B28-A380-BEDC094CAB22}"/>
              </a:ext>
            </a:extLst>
          </p:cNvPr>
          <p:cNvSpPr txBox="1"/>
          <p:nvPr/>
        </p:nvSpPr>
        <p:spPr>
          <a:xfrm>
            <a:off x="827584" y="971436"/>
            <a:ext cx="568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1. Підпиши, які речі, у який контейнер треба викидати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D1F7E5B-F496-4E08-A08E-1FD18E9F5814}"/>
              </a:ext>
            </a:extLst>
          </p:cNvPr>
          <p:cNvCxnSpPr>
            <a:cxnSpLocks/>
          </p:cNvCxnSpPr>
          <p:nvPr/>
        </p:nvCxnSpPr>
        <p:spPr>
          <a:xfrm>
            <a:off x="683568" y="2708920"/>
            <a:ext cx="12241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EE5D8AA-F815-437B-8554-DDD196FCCDE8}"/>
              </a:ext>
            </a:extLst>
          </p:cNvPr>
          <p:cNvCxnSpPr>
            <a:cxnSpLocks/>
          </p:cNvCxnSpPr>
          <p:nvPr/>
        </p:nvCxnSpPr>
        <p:spPr>
          <a:xfrm>
            <a:off x="683568" y="2523725"/>
            <a:ext cx="12241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985465E-ED06-4A6E-B0DC-2BE4FB80DBC7}"/>
              </a:ext>
            </a:extLst>
          </p:cNvPr>
          <p:cNvCxnSpPr>
            <a:cxnSpLocks/>
          </p:cNvCxnSpPr>
          <p:nvPr/>
        </p:nvCxnSpPr>
        <p:spPr>
          <a:xfrm>
            <a:off x="2824841" y="2708920"/>
            <a:ext cx="12241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38F81B5-4975-4818-8CFC-09AF9F1B64C7}"/>
              </a:ext>
            </a:extLst>
          </p:cNvPr>
          <p:cNvCxnSpPr>
            <a:cxnSpLocks/>
          </p:cNvCxnSpPr>
          <p:nvPr/>
        </p:nvCxnSpPr>
        <p:spPr>
          <a:xfrm>
            <a:off x="2824841" y="2523725"/>
            <a:ext cx="12241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A0C0C0A-451A-46CB-B963-4C6BA5EF80DC}"/>
              </a:ext>
            </a:extLst>
          </p:cNvPr>
          <p:cNvCxnSpPr>
            <a:cxnSpLocks/>
          </p:cNvCxnSpPr>
          <p:nvPr/>
        </p:nvCxnSpPr>
        <p:spPr>
          <a:xfrm>
            <a:off x="5004048" y="2708920"/>
            <a:ext cx="12241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FE6FDF7-121F-4D0E-AC71-52379B23FCE2}"/>
              </a:ext>
            </a:extLst>
          </p:cNvPr>
          <p:cNvCxnSpPr>
            <a:cxnSpLocks/>
          </p:cNvCxnSpPr>
          <p:nvPr/>
        </p:nvCxnSpPr>
        <p:spPr>
          <a:xfrm>
            <a:off x="5004048" y="2523725"/>
            <a:ext cx="12241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BEAB660E-E71F-47F6-A169-4C4F67ED60F1}"/>
              </a:ext>
            </a:extLst>
          </p:cNvPr>
          <p:cNvCxnSpPr>
            <a:cxnSpLocks/>
          </p:cNvCxnSpPr>
          <p:nvPr/>
        </p:nvCxnSpPr>
        <p:spPr>
          <a:xfrm>
            <a:off x="7164288" y="2708920"/>
            <a:ext cx="12241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6624B6E2-6CD3-47C2-A51D-8784064D070B}"/>
              </a:ext>
            </a:extLst>
          </p:cNvPr>
          <p:cNvCxnSpPr>
            <a:cxnSpLocks/>
          </p:cNvCxnSpPr>
          <p:nvPr/>
        </p:nvCxnSpPr>
        <p:spPr>
          <a:xfrm>
            <a:off x="7164288" y="2523725"/>
            <a:ext cx="12241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F67ECB9-BAEA-4098-860F-E42B63191755}"/>
              </a:ext>
            </a:extLst>
          </p:cNvPr>
          <p:cNvSpPr txBox="1"/>
          <p:nvPr/>
        </p:nvSpPr>
        <p:spPr>
          <a:xfrm>
            <a:off x="899592" y="2780928"/>
            <a:ext cx="2589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2. Поєднайте стрілками</a:t>
            </a:r>
          </a:p>
        </p:txBody>
      </p:sp>
      <p:pic>
        <p:nvPicPr>
          <p:cNvPr id="1026" name="Picture 2" descr="DIY Rain Boot Planters - Gardening Ideas">
            <a:extLst>
              <a:ext uri="{FF2B5EF4-FFF2-40B4-BE49-F238E27FC236}">
                <a16:creationId xmlns:a16="http://schemas.microsoft.com/office/drawing/2014/main" xmlns="" id="{CEDFA54A-6A97-41DA-A376-F35BD6F8E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t="6051" r="9386" b="7776"/>
          <a:stretch/>
        </p:blipFill>
        <p:spPr bwMode="auto">
          <a:xfrm>
            <a:off x="1214551" y="3140968"/>
            <a:ext cx="1467979" cy="97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РОМО. 4 причины заглянуть в 4fresh! Номер три: экосумки - LookBio Журнал  для тех, кто ищет Bio">
            <a:extLst>
              <a:ext uri="{FF2B5EF4-FFF2-40B4-BE49-F238E27FC236}">
                <a16:creationId xmlns:a16="http://schemas.microsoft.com/office/drawing/2014/main" xmlns="" id="{570198A5-CB6C-4C34-B11C-D1CCB6586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7"/>
          <a:stretch/>
        </p:blipFill>
        <p:spPr bwMode="auto">
          <a:xfrm>
            <a:off x="3834236" y="3141310"/>
            <a:ext cx="1456523" cy="97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Жителям Балашихи рассказали о правилах сортировки мусора в ходе акции - ЖКХ  - РИАМО в Балашихе">
            <a:extLst>
              <a:ext uri="{FF2B5EF4-FFF2-40B4-BE49-F238E27FC236}">
                <a16:creationId xmlns:a16="http://schemas.microsoft.com/office/drawing/2014/main" xmlns="" id="{5EB6A8EE-288B-4B6A-B1D4-0DA48AF8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466" y="3142342"/>
            <a:ext cx="1467979" cy="97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ABBEA7A-4EB0-4816-8FF3-E2117F18C5D8}"/>
              </a:ext>
            </a:extLst>
          </p:cNvPr>
          <p:cNvSpPr txBox="1"/>
          <p:nvPr/>
        </p:nvSpPr>
        <p:spPr>
          <a:xfrm>
            <a:off x="899592" y="4797152"/>
            <a:ext cx="3061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3. Що будемо переробляти?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A70DFF0-01EA-4C70-8FE4-9C5AB16E9D11}"/>
              </a:ext>
            </a:extLst>
          </p:cNvPr>
          <p:cNvSpPr txBox="1"/>
          <p:nvPr/>
        </p:nvSpPr>
        <p:spPr>
          <a:xfrm>
            <a:off x="1331640" y="4509120"/>
            <a:ext cx="127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ПЕРЕРОБКА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4C70BA6-A6FD-4781-BCF8-4E7CA5A8AB92}"/>
              </a:ext>
            </a:extLst>
          </p:cNvPr>
          <p:cNvSpPr txBox="1"/>
          <p:nvPr/>
        </p:nvSpPr>
        <p:spPr>
          <a:xfrm>
            <a:off x="3925528" y="4509120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УТИЛІЗАЦІЯ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451ADF1-C5B8-49E9-AC55-D0CF5923CD31}"/>
              </a:ext>
            </a:extLst>
          </p:cNvPr>
          <p:cNvSpPr txBox="1"/>
          <p:nvPr/>
        </p:nvSpPr>
        <p:spPr>
          <a:xfrm>
            <a:off x="5868144" y="4509120"/>
            <a:ext cx="2691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ВТОРИННЕ ВИКОРИСТАННЯ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9A2DB52B-3126-4B1A-94BF-D4A0B45A0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600" y="5157192"/>
            <a:ext cx="279584" cy="40324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556610CC-683B-4782-94B2-9C8D6E94B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71600" y="5661248"/>
            <a:ext cx="279584" cy="40324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D19AA43D-8C96-40FA-85E3-441654D686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71600" y="6165304"/>
            <a:ext cx="279584" cy="403246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427EFBA-858A-4AC6-BD31-75F547CEAE6B}"/>
              </a:ext>
            </a:extLst>
          </p:cNvPr>
          <p:cNvCxnSpPr>
            <a:cxnSpLocks/>
          </p:cNvCxnSpPr>
          <p:nvPr/>
        </p:nvCxnSpPr>
        <p:spPr>
          <a:xfrm>
            <a:off x="1352715" y="5517232"/>
            <a:ext cx="4428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9DB75531-2393-446B-AD4F-76CC75E3D819}"/>
              </a:ext>
            </a:extLst>
          </p:cNvPr>
          <p:cNvCxnSpPr>
            <a:cxnSpLocks/>
          </p:cNvCxnSpPr>
          <p:nvPr/>
        </p:nvCxnSpPr>
        <p:spPr>
          <a:xfrm>
            <a:off x="1352715" y="6021288"/>
            <a:ext cx="4428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AB8C1730-6DB6-47D4-85AD-EC45EE2B4C3E}"/>
              </a:ext>
            </a:extLst>
          </p:cNvPr>
          <p:cNvCxnSpPr>
            <a:cxnSpLocks/>
          </p:cNvCxnSpPr>
          <p:nvPr/>
        </p:nvCxnSpPr>
        <p:spPr>
          <a:xfrm>
            <a:off x="1352715" y="6524704"/>
            <a:ext cx="4428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4" name="Picture 10" descr="Glass Bottle PNG Transparent Image | Glass bottles, Blank beer bottle,  Bottle">
            <a:extLst>
              <a:ext uri="{FF2B5EF4-FFF2-40B4-BE49-F238E27FC236}">
                <a16:creationId xmlns:a16="http://schemas.microsoft.com/office/drawing/2014/main" xmlns="" id="{AFA0FDCF-5DBC-47E6-A972-886AD03AA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832" y="4834770"/>
            <a:ext cx="557183" cy="78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BD27107-86F1-42A4-9169-75A44BA695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183" y="5786102"/>
            <a:ext cx="782448" cy="78244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DBD681-A770-4E4B-8CC9-2C059A6E074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16" y="4966429"/>
            <a:ext cx="592423" cy="66572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B286019C-CD07-4752-AC76-D0844F665EB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877272"/>
            <a:ext cx="674720" cy="67472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F1BC930A-8885-483E-9A71-6E7FB297621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830886"/>
            <a:ext cx="1198317" cy="11983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C887700-E593-4B59-86A5-3320A5E82A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32" y="5733256"/>
            <a:ext cx="832840" cy="8328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F6CA18F9-06E2-4C59-8C9C-714E1B2C9CE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04" y="5651907"/>
            <a:ext cx="396406" cy="9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5" r="9282" b="28848"/>
          <a:stretch/>
        </p:blipFill>
        <p:spPr bwMode="auto">
          <a:xfrm>
            <a:off x="1172476" y="1083782"/>
            <a:ext cx="6799048" cy="469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8" t="24024" r="14209" b="36221"/>
          <a:stretch/>
        </p:blipFill>
        <p:spPr bwMode="auto">
          <a:xfrm>
            <a:off x="2388899" y="455540"/>
            <a:ext cx="4366203" cy="594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r="7080" b="12624"/>
          <a:stretch/>
        </p:blipFill>
        <p:spPr bwMode="auto">
          <a:xfrm>
            <a:off x="320883" y="1484785"/>
            <a:ext cx="8502235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3B2B6A-E912-406F-AC19-9E5E0DB06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2656"/>
            <a:ext cx="2366985" cy="29516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FA0EAEB-DB9A-4CEC-A098-074E43023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4" y="2420532"/>
            <a:ext cx="2964901" cy="44374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4A15374-3ABF-49F9-8133-80A39958F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77" y="2260283"/>
            <a:ext cx="3887149" cy="428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5" t="5082" r="26719" b="17430"/>
          <a:stretch/>
        </p:blipFill>
        <p:spPr bwMode="auto">
          <a:xfrm>
            <a:off x="1239899" y="525251"/>
            <a:ext cx="6664202" cy="580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86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Зустріч 7</a:t>
            </a:r>
            <a:b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«Математика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3394" y="2276872"/>
            <a:ext cx="563721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Який зв’язок між відходами і змінами клімату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E2FD2A16-1DE4-47DF-B8FF-5BECCE75D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762250" y="3274395"/>
            <a:ext cx="36195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36920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9852" y="26064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Звіт групи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428941"/>
              </p:ext>
            </p:extLst>
          </p:nvPr>
        </p:nvGraphicFramePr>
        <p:xfrm>
          <a:off x="251520" y="980728"/>
          <a:ext cx="8640960" cy="388843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44216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Позначка на етикетці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4216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Значення позначки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50851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Висновки____________________________________________________________________________________________________________________________________________________________________________________________________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67544" y="1182231"/>
            <a:ext cx="522007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«Я з′явилась на світ у 1947 р., але зараз ви навіть не можете уявити своє життя без мене»</a:t>
            </a:r>
            <a:endParaRPr kumimoji="0" lang="uk-UA" sz="28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6110" y="260648"/>
            <a:ext cx="3691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ХТО Я? ЩО Я?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67544" y="2730403"/>
            <a:ext cx="46805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«Я легка і зручна у використанні</a:t>
            </a:r>
            <a:r>
              <a:rPr kumimoji="0" lang="uk-UA" sz="28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й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замінюю скляний посуд»</a:t>
            </a:r>
            <a:endParaRPr kumimoji="0" lang="uk-UA" sz="2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95536" y="4278575"/>
            <a:ext cx="51125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«Якщо я потрапляю на сміттєзвалище, то там залишаюсь майже на 500 років. А от у воді я залишаюсь на завжди»</a:t>
            </a:r>
            <a:endParaRPr kumimoji="0" lang="uk-UA" sz="28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2B8D194E-A1C8-44AB-9BB8-EF529733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7488310">
            <a:off x="5949521" y="4015423"/>
            <a:ext cx="321274" cy="783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730650-7E45-4C98-9945-CF2A089A5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484784"/>
            <a:ext cx="2686267" cy="4813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  <p:bldP spid="34818" grpId="0"/>
      <p:bldP spid="348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Зустріч 8</a:t>
            </a:r>
            <a:b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«Математика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5596" y="2276872"/>
            <a:ext cx="727280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Як екологічне маркування допомагає запобігати змінам клімату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xmlns="" id="{2C298C0E-AAE1-4E30-9FEF-EFF61B38BA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118" y="3429000"/>
            <a:ext cx="2317114" cy="25922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002FEC5B-84AD-4FBF-B5FC-05F1400AF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27784" y="4270733"/>
            <a:ext cx="2204128" cy="16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1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683567" y="1771075"/>
            <a:ext cx="759684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r>
              <a:rPr lang="ru-RU" sz="2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Для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школи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на один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навчальний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рік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привезли 4 ящика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екологічно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сертифікованих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засобів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для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чищення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в кожному ящику по 16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пачок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і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декілька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пачок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прального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засобу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Всього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85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пачок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Скільки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привезено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пачок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прального</a:t>
            </a:r>
            <a:r>
              <a:rPr lang="ru-RU" sz="2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засобу</a:t>
            </a:r>
            <a:r>
              <a:rPr lang="ru-RU" sz="2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?</a:t>
            </a:r>
            <a:endParaRPr kumimoji="0" lang="uk-UA" sz="28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588" y="406405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Розв’яжи задачі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3288" y="1771075"/>
            <a:ext cx="7596844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До 1 вересня необхідно пофарбувати стіни в школі, площею 5 000 м2. На фарбування 1м2 використовується 120 г екологічно сертифікованої фарби, а звичайної - 260 г. Скільки фарби можна зекономити, якщо </a:t>
            </a: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використовувати 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екологічно </a:t>
            </a: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сертифікований товар?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3288" y="1771075"/>
            <a:ext cx="75968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виробництві екологічно сертифікованих пластикових вікон не утворюється відходів, які вивозять на полігон, на відміну від звичайного виробництва. Щороку з такого заводу на полігон їде 1296 тонн відходів. Розрахуй скільки тонн відходів за 5 років не </a:t>
            </a: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утворює  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екологічного сертифіковане виробництво.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6" grpId="1"/>
      <p:bldP spid="4" grpId="0"/>
      <p:bldP spid="4" grpId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8990446"/>
              </p:ext>
            </p:extLst>
          </p:nvPr>
        </p:nvGraphicFramePr>
        <p:xfrm>
          <a:off x="1187624" y="620380"/>
          <a:ext cx="6768752" cy="6059043"/>
        </p:xfrm>
        <a:graphic>
          <a:graphicData uri="http://schemas.openxmlformats.org/drawingml/2006/table">
            <a:tbl>
              <a:tblPr/>
              <a:tblGrid>
                <a:gridCol w="6768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44243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uk-UA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Задача 1.</a:t>
                      </a:r>
                      <a:endParaRPr lang="ru-RU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indent="450215">
                        <a:spcAft>
                          <a:spcPts val="0"/>
                        </a:spcAft>
                      </a:pP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uk-UA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                                         </a:t>
                      </a:r>
                    </a:p>
                    <a:p>
                      <a:pPr indent="450215">
                        <a:spcAft>
                          <a:spcPts val="0"/>
                        </a:spcAft>
                      </a:pPr>
                      <a:endParaRPr lang="uk-UA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indent="450215">
                        <a:spcAft>
                          <a:spcPts val="0"/>
                        </a:spcAft>
                      </a:pPr>
                      <a:endParaRPr lang="ru-RU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531813"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Відповідь: _______________________</a:t>
                      </a:r>
                      <a:r>
                        <a:rPr lang="en-US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_</a:t>
                      </a:r>
                      <a:r>
                        <a:rPr lang="uk-UA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_________</a:t>
                      </a:r>
                      <a:endParaRPr lang="ru-RU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98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Задача 2.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endParaRPr lang="uk-UA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endParaRPr lang="uk-UA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endParaRPr lang="uk-UA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endParaRPr lang="ru-RU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531813">
                        <a:spcAft>
                          <a:spcPts val="0"/>
                        </a:spcAft>
                      </a:pPr>
                      <a:endParaRPr lang="uk-UA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531813"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Відповідь: _________________________________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44243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Задача 3.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endParaRPr lang="uk-UA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endParaRPr lang="uk-UA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531813">
                        <a:spcAft>
                          <a:spcPts val="0"/>
                        </a:spcAft>
                      </a:pPr>
                      <a:endParaRPr lang="uk-UA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531813">
                        <a:spcAft>
                          <a:spcPts val="0"/>
                        </a:spcAft>
                      </a:pPr>
                      <a:endParaRPr lang="uk-UA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531813"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Відповідь:</a:t>
                      </a:r>
                      <a:r>
                        <a:rPr lang="uk-UA" sz="1800" b="1" baseline="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_________________________________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4783" name="Rectangle 31"/>
          <p:cNvSpPr>
            <a:spLocks noChangeArrowheads="1"/>
          </p:cNvSpPr>
          <p:nvPr/>
        </p:nvSpPr>
        <p:spPr bwMode="auto">
          <a:xfrm>
            <a:off x="1331640" y="426730"/>
            <a:ext cx="6696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58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Дата ______________           Ім’я _______________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itchFamily="34" charset="0"/>
            </a:endParaRP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024840"/>
              </p:ext>
            </p:extLst>
          </p:nvPr>
        </p:nvGraphicFramePr>
        <p:xfrm>
          <a:off x="1871700" y="1268760"/>
          <a:ext cx="5400600" cy="1152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23042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42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42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42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42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554805"/>
              </p:ext>
            </p:extLst>
          </p:nvPr>
        </p:nvGraphicFramePr>
        <p:xfrm>
          <a:off x="1763688" y="3140968"/>
          <a:ext cx="5400600" cy="1152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23042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42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42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42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42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464"/>
          <a:stretch/>
        </p:blipFill>
        <p:spPr bwMode="auto">
          <a:xfrm>
            <a:off x="1763688" y="5157192"/>
            <a:ext cx="5402263" cy="94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xmlns="" id="{FBE65B88-C6A2-43A4-B8D3-748004023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4" b="55025"/>
          <a:stretch/>
        </p:blipFill>
        <p:spPr>
          <a:xfrm rot="11875091">
            <a:off x="-95034" y="1678310"/>
            <a:ext cx="2421297" cy="3084391"/>
          </a:xfrm>
          <a:prstGeom prst="rect">
            <a:avLst/>
          </a:prstGeom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xmlns="" id="{D9568F49-FBA7-4552-A5DE-B7A1D491F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3" t="17022" r="-1253" b="64823"/>
          <a:stretch/>
        </p:blipFill>
        <p:spPr>
          <a:xfrm rot="4337202">
            <a:off x="7125774" y="2476349"/>
            <a:ext cx="1518031" cy="2112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FC2684-6895-4703-A85C-D9E4155C7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40" y="-99392"/>
            <a:ext cx="732503" cy="4925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1BD8CA-CD41-4F46-835D-4BFB0459C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57" y="-99392"/>
            <a:ext cx="732503" cy="4925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1D2FC9-549D-4BB2-8F4A-A7C179C17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39" y="-99392"/>
            <a:ext cx="732503" cy="4925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E3F7EF-A62C-4CD5-8ACF-795528699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41" y="-99392"/>
            <a:ext cx="732503" cy="4925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C76B40-7FFA-4479-AA7F-130E19E0E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42" y="-99392"/>
            <a:ext cx="738817" cy="4925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3CAEBBB-2D37-4098-91BE-F8F370057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59" y="-99392"/>
            <a:ext cx="732503" cy="492544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xmlns="" id="{E3BDBAA1-7491-4A9C-8E23-ED522C062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46611"/>
              </p:ext>
            </p:extLst>
          </p:nvPr>
        </p:nvGraphicFramePr>
        <p:xfrm>
          <a:off x="2322626" y="4824919"/>
          <a:ext cx="4501050" cy="2033081"/>
        </p:xfrm>
        <a:graphic>
          <a:graphicData uri="http://schemas.openxmlformats.org/drawingml/2006/table">
            <a:tbl>
              <a:tblPr/>
              <a:tblGrid>
                <a:gridCol w="750175">
                  <a:extLst>
                    <a:ext uri="{9D8B030D-6E8A-4147-A177-3AD203B41FA5}">
                      <a16:colId xmlns:a16="http://schemas.microsoft.com/office/drawing/2014/main" xmlns="" val="2330057352"/>
                    </a:ext>
                  </a:extLst>
                </a:gridCol>
                <a:gridCol w="750175">
                  <a:extLst>
                    <a:ext uri="{9D8B030D-6E8A-4147-A177-3AD203B41FA5}">
                      <a16:colId xmlns:a16="http://schemas.microsoft.com/office/drawing/2014/main" xmlns="" val="1037507434"/>
                    </a:ext>
                  </a:extLst>
                </a:gridCol>
                <a:gridCol w="750175">
                  <a:extLst>
                    <a:ext uri="{9D8B030D-6E8A-4147-A177-3AD203B41FA5}">
                      <a16:colId xmlns:a16="http://schemas.microsoft.com/office/drawing/2014/main" xmlns="" val="3017764595"/>
                    </a:ext>
                  </a:extLst>
                </a:gridCol>
                <a:gridCol w="750175">
                  <a:extLst>
                    <a:ext uri="{9D8B030D-6E8A-4147-A177-3AD203B41FA5}">
                      <a16:colId xmlns:a16="http://schemas.microsoft.com/office/drawing/2014/main" xmlns="" val="1340536956"/>
                    </a:ext>
                  </a:extLst>
                </a:gridCol>
                <a:gridCol w="750175">
                  <a:extLst>
                    <a:ext uri="{9D8B030D-6E8A-4147-A177-3AD203B41FA5}">
                      <a16:colId xmlns:a16="http://schemas.microsoft.com/office/drawing/2014/main" xmlns="" val="2762285500"/>
                    </a:ext>
                  </a:extLst>
                </a:gridCol>
                <a:gridCol w="750175">
                  <a:extLst>
                    <a:ext uri="{9D8B030D-6E8A-4147-A177-3AD203B41FA5}">
                      <a16:colId xmlns:a16="http://schemas.microsoft.com/office/drawing/2014/main" xmlns="" val="998234927"/>
                    </a:ext>
                  </a:extLst>
                </a:gridCol>
              </a:tblGrid>
              <a:tr h="2033081">
                <a:tc>
                  <a:txBody>
                    <a:bodyPr/>
                    <a:lstStyle/>
                    <a:p>
                      <a:pPr marL="0" marR="0" lvl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т 860 кг : 36</a:t>
                      </a:r>
                      <a:endParaRPr lang="ru-RU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uk-UA" sz="1900" dirty="0"/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ц 34 кг : 19</a:t>
                      </a:r>
                      <a:endParaRPr lang="ru-RU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т 160 кг : 19</a:t>
                      </a:r>
                      <a:endParaRPr lang="ru-RU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uk-UA" sz="1900" dirty="0"/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ц 89 кг : 17</a:t>
                      </a:r>
                      <a:endParaRPr lang="ru-RU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174625"/>
                      <a:endParaRPr lang="uk-UA" sz="1900" dirty="0"/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ц 79 кг : 17</a:t>
                      </a:r>
                      <a:endParaRPr lang="ru-RU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uk-UA" sz="1900" dirty="0"/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т 35 кг : 45</a:t>
                      </a:r>
                      <a:endParaRPr lang="ru-RU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174625"/>
                      <a:endParaRPr lang="uk-UA" sz="1900" dirty="0"/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0369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00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FC2684-6895-4703-A85C-D9E4155C7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0441" y="-99392"/>
            <a:ext cx="732501" cy="4925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1BD8CA-CD41-4F46-835D-4BFB0459C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058" y="-99392"/>
            <a:ext cx="732501" cy="4925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1D2FC9-549D-4BB2-8F4A-A7C179C17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339" y="-100525"/>
            <a:ext cx="732503" cy="4925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E3F7EF-A62C-4CD5-8ACF-795528699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542" y="-99392"/>
            <a:ext cx="732501" cy="4925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C76B40-7FFA-4479-AA7F-130E19E0E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9800" y="-99392"/>
            <a:ext cx="732501" cy="4925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3CAEBBB-2D37-4098-91BE-F8F370057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9160" y="-99392"/>
            <a:ext cx="732501" cy="492544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xmlns="" id="{E3BDBAA1-7491-4A9C-8E23-ED522C062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55525"/>
              </p:ext>
            </p:extLst>
          </p:nvPr>
        </p:nvGraphicFramePr>
        <p:xfrm>
          <a:off x="2322626" y="4824919"/>
          <a:ext cx="4501050" cy="2033081"/>
        </p:xfrm>
        <a:graphic>
          <a:graphicData uri="http://schemas.openxmlformats.org/drawingml/2006/table">
            <a:tbl>
              <a:tblPr/>
              <a:tblGrid>
                <a:gridCol w="750175">
                  <a:extLst>
                    <a:ext uri="{9D8B030D-6E8A-4147-A177-3AD203B41FA5}">
                      <a16:colId xmlns:a16="http://schemas.microsoft.com/office/drawing/2014/main" xmlns="" val="2330057352"/>
                    </a:ext>
                  </a:extLst>
                </a:gridCol>
                <a:gridCol w="750175">
                  <a:extLst>
                    <a:ext uri="{9D8B030D-6E8A-4147-A177-3AD203B41FA5}">
                      <a16:colId xmlns:a16="http://schemas.microsoft.com/office/drawing/2014/main" xmlns="" val="1037507434"/>
                    </a:ext>
                  </a:extLst>
                </a:gridCol>
                <a:gridCol w="750175">
                  <a:extLst>
                    <a:ext uri="{9D8B030D-6E8A-4147-A177-3AD203B41FA5}">
                      <a16:colId xmlns:a16="http://schemas.microsoft.com/office/drawing/2014/main" xmlns="" val="3017764595"/>
                    </a:ext>
                  </a:extLst>
                </a:gridCol>
                <a:gridCol w="750175">
                  <a:extLst>
                    <a:ext uri="{9D8B030D-6E8A-4147-A177-3AD203B41FA5}">
                      <a16:colId xmlns:a16="http://schemas.microsoft.com/office/drawing/2014/main" xmlns="" val="1340536956"/>
                    </a:ext>
                  </a:extLst>
                </a:gridCol>
                <a:gridCol w="750175">
                  <a:extLst>
                    <a:ext uri="{9D8B030D-6E8A-4147-A177-3AD203B41FA5}">
                      <a16:colId xmlns:a16="http://schemas.microsoft.com/office/drawing/2014/main" xmlns="" val="2762285500"/>
                    </a:ext>
                  </a:extLst>
                </a:gridCol>
                <a:gridCol w="750175">
                  <a:extLst>
                    <a:ext uri="{9D8B030D-6E8A-4147-A177-3AD203B41FA5}">
                      <a16:colId xmlns:a16="http://schemas.microsoft.com/office/drawing/2014/main" xmlns="" val="998234927"/>
                    </a:ext>
                  </a:extLst>
                </a:gridCol>
              </a:tblGrid>
              <a:tr h="2033081">
                <a:tc>
                  <a:txBody>
                    <a:bodyPr/>
                    <a:lstStyle/>
                    <a:p>
                      <a:pPr marL="0" marR="0" lvl="0" indent="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ц 89 кг : 17</a:t>
                      </a:r>
                      <a:endParaRPr kumimoji="0" lang="ru-RU" sz="1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173038"/>
                      <a:r>
                        <a:rPr lang="uk-UA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т 35 кг : 45</a:t>
                      </a:r>
                      <a:endParaRPr lang="ru-RU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173038"/>
                      <a:r>
                        <a:rPr lang="uk-UA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ц 34 кг : 19</a:t>
                      </a:r>
                      <a:endParaRPr lang="ru-RU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173038"/>
                      <a:r>
                        <a:rPr lang="uk-UA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ц 79 кг : 17</a:t>
                      </a:r>
                      <a:endParaRPr lang="ru-RU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173038"/>
                      <a:r>
                        <a:rPr lang="uk-UA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т 860 кг : 36</a:t>
                      </a:r>
                      <a:endParaRPr lang="ru-RU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173038"/>
                      <a:r>
                        <a:rPr lang="uk-UA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т 160 кг : 19</a:t>
                      </a:r>
                      <a:endParaRPr lang="ru-RU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0369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18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Зустріч 8</a:t>
            </a:r>
            <a:b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«Українська мова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5596" y="2276872"/>
            <a:ext cx="727280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Як екологічне маркування допомагає запобігати змінам клімату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xmlns="" id="{2C298C0E-AAE1-4E30-9FEF-EFF61B38BA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118" y="3429000"/>
            <a:ext cx="2317114" cy="25922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002FEC5B-84AD-4FBF-B5FC-05F1400AF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27784" y="4270733"/>
            <a:ext cx="2204128" cy="16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D3FCDF-C39C-43DE-92D8-DD166DC1E987}"/>
              </a:ext>
            </a:extLst>
          </p:cNvPr>
          <p:cNvSpPr txBox="1"/>
          <p:nvPr/>
        </p:nvSpPr>
        <p:spPr>
          <a:xfrm>
            <a:off x="260648" y="3751872"/>
            <a:ext cx="8559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    Що ти можеш зробити у цей день? У цей день важливо розповідати про важливість екомаркування іншим.</a:t>
            </a:r>
          </a:p>
          <a:p>
            <a:r>
              <a:rPr lang="uk-UA" sz="2000" dirty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    Запиши 5 речей, які ти зробиш у Всесвітній день екомаркування:</a:t>
            </a:r>
            <a:endParaRPr lang="ru-RU" sz="2000" dirty="0"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958A6B-94F3-4973-B265-60BD9F30EC04}"/>
              </a:ext>
            </a:extLst>
          </p:cNvPr>
          <p:cNvSpPr txBox="1"/>
          <p:nvPr/>
        </p:nvSpPr>
        <p:spPr>
          <a:xfrm>
            <a:off x="260648" y="2967335"/>
            <a:ext cx="2079104" cy="461665"/>
          </a:xfrm>
          <a:prstGeom prst="rect">
            <a:avLst/>
          </a:prstGeom>
          <a:solidFill>
            <a:srgbClr val="1F7C4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ЖОВТЕНЬ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1AD12D2-AB22-4EB0-8154-EF94552D4988}"/>
              </a:ext>
            </a:extLst>
          </p:cNvPr>
          <p:cNvSpPr/>
          <p:nvPr/>
        </p:nvSpPr>
        <p:spPr>
          <a:xfrm>
            <a:off x="260648" y="295004"/>
            <a:ext cx="4024249" cy="397692"/>
          </a:xfrm>
          <a:prstGeom prst="rect">
            <a:avLst/>
          </a:prstGeom>
          <a:noFill/>
          <a:ln>
            <a:solidFill>
              <a:srgbClr val="1F7C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Ім’я: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E1B31B0-1AC0-4C40-83B1-00264C999E7A}"/>
              </a:ext>
            </a:extLst>
          </p:cNvPr>
          <p:cNvSpPr/>
          <p:nvPr/>
        </p:nvSpPr>
        <p:spPr>
          <a:xfrm>
            <a:off x="4859103" y="295004"/>
            <a:ext cx="4024249" cy="397691"/>
          </a:xfrm>
          <a:prstGeom prst="rect">
            <a:avLst/>
          </a:prstGeom>
          <a:noFill/>
          <a:ln>
            <a:solidFill>
              <a:srgbClr val="1F7C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51D4C53-FD7B-418F-BFF8-0175EE6C4AE5}"/>
              </a:ext>
            </a:extLst>
          </p:cNvPr>
          <p:cNvSpPr txBox="1"/>
          <p:nvPr/>
        </p:nvSpPr>
        <p:spPr>
          <a:xfrm>
            <a:off x="251520" y="4831992"/>
            <a:ext cx="89947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</p:txBody>
      </p:sp>
      <p:pic>
        <p:nvPicPr>
          <p:cNvPr id="9" name="Рисунок 47">
            <a:extLst>
              <a:ext uri="{FF2B5EF4-FFF2-40B4-BE49-F238E27FC236}">
                <a16:creationId xmlns:a16="http://schemas.microsoft.com/office/drawing/2014/main" xmlns="" id="{1662FB50-4F6F-4B0B-B715-B525B67C2F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55" y="1089447"/>
            <a:ext cx="1019175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46">
            <a:extLst>
              <a:ext uri="{FF2B5EF4-FFF2-40B4-BE49-F238E27FC236}">
                <a16:creationId xmlns:a16="http://schemas.microsoft.com/office/drawing/2014/main" xmlns="" id="{FC8BCE80-9456-4F85-9022-B7E27CE7788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779" y="1127547"/>
            <a:ext cx="9429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45">
            <a:extLst>
              <a:ext uri="{FF2B5EF4-FFF2-40B4-BE49-F238E27FC236}">
                <a16:creationId xmlns:a16="http://schemas.microsoft.com/office/drawing/2014/main" xmlns="" id="{78286B2C-3694-4ECC-9316-5307C17DA8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3" y="1111289"/>
            <a:ext cx="942975" cy="97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44">
            <a:extLst>
              <a:ext uri="{FF2B5EF4-FFF2-40B4-BE49-F238E27FC236}">
                <a16:creationId xmlns:a16="http://schemas.microsoft.com/office/drawing/2014/main" xmlns="" id="{6C8A98A2-6890-4215-896F-DDF515B6B21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427" y="1127547"/>
            <a:ext cx="9429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C16398DC-E6C0-432C-88CD-CAA05C9D5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69249" y="1125846"/>
            <a:ext cx="1019175" cy="9463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2C292D-7732-4BA6-837B-0B3DA776573B}"/>
              </a:ext>
            </a:extLst>
          </p:cNvPr>
          <p:cNvSpPr txBox="1"/>
          <p:nvPr/>
        </p:nvSpPr>
        <p:spPr>
          <a:xfrm>
            <a:off x="2564904" y="2998112"/>
            <a:ext cx="639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В</a:t>
            </a:r>
            <a:r>
              <a:rPr lang="uk-UA" sz="2000" b="1" dirty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СЕВІТНІЙ ДЕНЬ ЕКОЛОГІЧНОГО МАРКУВАННЯ</a:t>
            </a:r>
            <a:endParaRPr lang="ru-RU" sz="2000" b="1" dirty="0"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EC412D5-DB88-482D-884A-6BC2D41C4015}"/>
              </a:ext>
            </a:extLst>
          </p:cNvPr>
          <p:cNvSpPr txBox="1"/>
          <p:nvPr/>
        </p:nvSpPr>
        <p:spPr>
          <a:xfrm>
            <a:off x="831853" y="2196153"/>
            <a:ext cx="11269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sz="1600" dirty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Україна</a:t>
            </a:r>
            <a:endParaRPr lang="ru-RU" sz="1600" dirty="0"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423FA05-588D-4D34-A062-D43417DD9FD5}"/>
              </a:ext>
            </a:extLst>
          </p:cNvPr>
          <p:cNvSpPr txBox="1"/>
          <p:nvPr/>
        </p:nvSpPr>
        <p:spPr>
          <a:xfrm>
            <a:off x="2471777" y="2196153"/>
            <a:ext cx="11269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sz="1600" dirty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ЄС</a:t>
            </a:r>
            <a:endParaRPr lang="ru-RU" sz="1600" dirty="0"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EB0A747-3A6E-4EE2-8C42-5DEF484EA4D7}"/>
              </a:ext>
            </a:extLst>
          </p:cNvPr>
          <p:cNvSpPr txBox="1"/>
          <p:nvPr/>
        </p:nvSpPr>
        <p:spPr>
          <a:xfrm>
            <a:off x="3598755" y="2196153"/>
            <a:ext cx="20791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sz="1600" dirty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Скандинавські країни</a:t>
            </a:r>
            <a:endParaRPr lang="ru-RU" sz="1600" dirty="0"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33A6571-D720-455D-9DCC-7C7C986AEA46}"/>
              </a:ext>
            </a:extLst>
          </p:cNvPr>
          <p:cNvSpPr txBox="1"/>
          <p:nvPr/>
        </p:nvSpPr>
        <p:spPr>
          <a:xfrm>
            <a:off x="5199362" y="2196153"/>
            <a:ext cx="207910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sz="1600" dirty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Німеччина</a:t>
            </a:r>
            <a:endParaRPr lang="ru-RU" sz="1600" dirty="0"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BF06533-F54F-4EC4-A925-75E6A716BAE8}"/>
              </a:ext>
            </a:extLst>
          </p:cNvPr>
          <p:cNvSpPr txBox="1"/>
          <p:nvPr/>
        </p:nvSpPr>
        <p:spPr>
          <a:xfrm>
            <a:off x="6799528" y="2196153"/>
            <a:ext cx="207910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sz="1600" dirty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Сполучені Штати</a:t>
            </a:r>
            <a:endParaRPr lang="ru-RU" sz="1600" dirty="0"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87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016" y="144016"/>
            <a:ext cx="47160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МАРКУВАННЯ</a:t>
            </a:r>
            <a:endParaRPr lang="ru-RU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63650" y="1981384"/>
            <a:ext cx="2428830" cy="3031792"/>
          </a:xfrm>
          <a:prstGeom prst="roundRect">
            <a:avLst>
              <a:gd name="adj" fmla="val 773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1520" y="1124744"/>
            <a:ext cx="8640960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520" y="112474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Значення  слова  «МАРКУВАННЯ»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395536" y="1628800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251519" y="1988840"/>
            <a:ext cx="3367721" cy="4608512"/>
          </a:xfrm>
          <a:prstGeom prst="roundRect">
            <a:avLst>
              <a:gd name="adj" fmla="val 452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56176" y="2060848"/>
            <a:ext cx="29523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Провідміняй  слово “МАРКУВАННЯ”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Н.в. ______________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Р.в. ______________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Д.в. ______________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Зн.в. ______________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О.в. ______________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М.в. ______________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Кл.в. ______________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060848"/>
            <a:ext cx="1485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Обведи </a:t>
            </a:r>
          </a:p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зображення </a:t>
            </a:r>
          </a:p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знаку </a:t>
            </a:r>
          </a:p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«Зелений </a:t>
            </a:r>
          </a:p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журавлик».</a:t>
            </a:r>
          </a:p>
        </p:txBody>
      </p:sp>
      <p:pic>
        <p:nvPicPr>
          <p:cNvPr id="1030" name="Picture 6" descr="&quot;Зелений лист&quot;, &quot;біле дерево&quot; і &quot;зелений журавлик&quot;: як в Україні працюють нові правила маркування харчових продуктів"/>
          <p:cNvPicPr>
            <a:picLocks noChangeAspect="1" noChangeArrowheads="1"/>
          </p:cNvPicPr>
          <p:nvPr/>
        </p:nvPicPr>
        <p:blipFill>
          <a:blip r:embed="rId2" cstate="print"/>
          <a:srcRect l="67879" t="20130" b="21717"/>
          <a:stretch>
            <a:fillRect/>
          </a:stretch>
        </p:blipFill>
        <p:spPr bwMode="auto">
          <a:xfrm>
            <a:off x="3851920" y="2132856"/>
            <a:ext cx="1154914" cy="1177885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779912" y="5229200"/>
            <a:ext cx="5112568" cy="1323439"/>
          </a:xfrm>
          <a:prstGeom prst="rect">
            <a:avLst/>
          </a:prstGeom>
          <a:ln w="38100">
            <a:solidFill>
              <a:srgbClr val="0070C0"/>
            </a:solidFill>
            <a:prstDash val="lgDashDot"/>
          </a:ln>
        </p:spPr>
        <p:txBody>
          <a:bodyPr wrap="square">
            <a:spAutoFit/>
          </a:bodyPr>
          <a:lstStyle/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Напиши, як екомаркування допомагає тобі обрати якісні товари: ___________________________________________</a:t>
            </a:r>
          </a:p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148064" y="188640"/>
            <a:ext cx="3744416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28592" y="221739"/>
            <a:ext cx="3563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Добери синоніми.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МАРКУВАННЯ – ______________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060848"/>
            <a:ext cx="32282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Прочитай вірш.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 який знак екомаркування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ньому йдеться. 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В магазині на продуктах,</a:t>
            </a:r>
          </a:p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їх коробках, упаковках,</a:t>
            </a:r>
          </a:p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Де цукерки, масло, мак</a:t>
            </a:r>
          </a:p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Ти побачити міг знак:</a:t>
            </a:r>
          </a:p>
          <a:p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Журавель, синій кружок</a:t>
            </a:r>
          </a:p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Його крила, як листок.</a:t>
            </a:r>
          </a:p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Знай, товар такий безпечний,</a:t>
            </a:r>
          </a:p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Еко кращий безперечно!</a:t>
            </a:r>
          </a:p>
          <a:p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Він без домішок шкідливих.</a:t>
            </a:r>
          </a:p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ГМО в нім неможливе.</a:t>
            </a:r>
          </a:p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І коробка розкладеться</a:t>
            </a:r>
          </a:p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У сміття не обернеться!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1098053" cy="108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937" y="3545381"/>
            <a:ext cx="1160510" cy="1094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0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04664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800 000,  640 000, 1 500 000, </a:t>
            </a:r>
          </a:p>
          <a:p>
            <a:r>
              <a:rPr lang="uk-UA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9 500, 1 000 000, 30 000, 897 000 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5253007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9 500, 30 000, 640 000, 800 000, 897 000, 1 000 000, 1 500 000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2" name="AutoShape 2" descr="UBA Students' League - Сміття України в цифрах і фактах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AutoShape 4" descr="UBA Students' League - Сміття України в цифрах і фактах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6" name="AutoShape 6" descr="UBA Students' League - Сміття України в цифрах і фактах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8" name="AutoShape 8" descr="UBA Students' League - Сміття України в цифрах і фактах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2" name="AutoShape 12" descr="UBA Students' League - Сміття України в цифрах і фактах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4" name="AutoShape 14" descr="UBA Students' League - Сміття України в цифрах і фактах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xmlns="" id="{194D8853-FB26-4CA8-BA7E-AF2EB7EBE31E}"/>
              </a:ext>
            </a:extLst>
          </p:cNvPr>
          <p:cNvSpPr/>
          <p:nvPr/>
        </p:nvSpPr>
        <p:spPr>
          <a:xfrm flipH="1">
            <a:off x="6185240" y="2581011"/>
            <a:ext cx="1076429" cy="1089956"/>
          </a:xfrm>
          <a:custGeom>
            <a:avLst/>
            <a:gdLst>
              <a:gd name="connsiteX0" fmla="*/ 169643 w 520894"/>
              <a:gd name="connsiteY0" fmla="*/ 111912 h 782352"/>
              <a:gd name="connsiteX1" fmla="*/ 520894 w 520894"/>
              <a:gd name="connsiteY1" fmla="*/ 802 h 782352"/>
              <a:gd name="connsiteX2" fmla="*/ 409784 w 520894"/>
              <a:gd name="connsiteY2" fmla="*/ 144592 h 782352"/>
              <a:gd name="connsiteX3" fmla="*/ 326504 w 520894"/>
              <a:gd name="connsiteY3" fmla="*/ 299134 h 782352"/>
              <a:gd name="connsiteX4" fmla="*/ 361714 w 520894"/>
              <a:gd name="connsiteY4" fmla="*/ 654391 h 782352"/>
              <a:gd name="connsiteX5" fmla="*/ 68231 w 520894"/>
              <a:gd name="connsiteY5" fmla="*/ 781735 h 782352"/>
              <a:gd name="connsiteX6" fmla="*/ 4770 w 520894"/>
              <a:gd name="connsiteY6" fmla="*/ 620868 h 782352"/>
              <a:gd name="connsiteX7" fmla="*/ 7089 w 520894"/>
              <a:gd name="connsiteY7" fmla="*/ 469699 h 782352"/>
              <a:gd name="connsiteX8" fmla="*/ 169643 w 520894"/>
              <a:gd name="connsiteY8" fmla="*/ 111912 h 782352"/>
              <a:gd name="connsiteX0" fmla="*/ 169643 w 793269"/>
              <a:gd name="connsiteY0" fmla="*/ 296155 h 966595"/>
              <a:gd name="connsiteX1" fmla="*/ 793269 w 793269"/>
              <a:gd name="connsiteY1" fmla="*/ 220 h 966595"/>
              <a:gd name="connsiteX2" fmla="*/ 409784 w 793269"/>
              <a:gd name="connsiteY2" fmla="*/ 328835 h 966595"/>
              <a:gd name="connsiteX3" fmla="*/ 326504 w 793269"/>
              <a:gd name="connsiteY3" fmla="*/ 483377 h 966595"/>
              <a:gd name="connsiteX4" fmla="*/ 361714 w 793269"/>
              <a:gd name="connsiteY4" fmla="*/ 838634 h 966595"/>
              <a:gd name="connsiteX5" fmla="*/ 68231 w 793269"/>
              <a:gd name="connsiteY5" fmla="*/ 965978 h 966595"/>
              <a:gd name="connsiteX6" fmla="*/ 4770 w 793269"/>
              <a:gd name="connsiteY6" fmla="*/ 805111 h 966595"/>
              <a:gd name="connsiteX7" fmla="*/ 7089 w 793269"/>
              <a:gd name="connsiteY7" fmla="*/ 653942 h 966595"/>
              <a:gd name="connsiteX8" fmla="*/ 169643 w 793269"/>
              <a:gd name="connsiteY8" fmla="*/ 296155 h 966595"/>
              <a:gd name="connsiteX0" fmla="*/ 169643 w 793269"/>
              <a:gd name="connsiteY0" fmla="*/ 296155 h 966595"/>
              <a:gd name="connsiteX1" fmla="*/ 793269 w 793269"/>
              <a:gd name="connsiteY1" fmla="*/ 220 h 966595"/>
              <a:gd name="connsiteX2" fmla="*/ 468150 w 793269"/>
              <a:gd name="connsiteY2" fmla="*/ 338563 h 966595"/>
              <a:gd name="connsiteX3" fmla="*/ 326504 w 793269"/>
              <a:gd name="connsiteY3" fmla="*/ 483377 h 966595"/>
              <a:gd name="connsiteX4" fmla="*/ 361714 w 793269"/>
              <a:gd name="connsiteY4" fmla="*/ 838634 h 966595"/>
              <a:gd name="connsiteX5" fmla="*/ 68231 w 793269"/>
              <a:gd name="connsiteY5" fmla="*/ 965978 h 966595"/>
              <a:gd name="connsiteX6" fmla="*/ 4770 w 793269"/>
              <a:gd name="connsiteY6" fmla="*/ 805111 h 966595"/>
              <a:gd name="connsiteX7" fmla="*/ 7089 w 793269"/>
              <a:gd name="connsiteY7" fmla="*/ 653942 h 966595"/>
              <a:gd name="connsiteX8" fmla="*/ 169643 w 793269"/>
              <a:gd name="connsiteY8" fmla="*/ 296155 h 966595"/>
              <a:gd name="connsiteX0" fmla="*/ 169643 w 766998"/>
              <a:gd name="connsiteY0" fmla="*/ 393677 h 1064117"/>
              <a:gd name="connsiteX1" fmla="*/ 766998 w 766998"/>
              <a:gd name="connsiteY1" fmla="*/ 159 h 1064117"/>
              <a:gd name="connsiteX2" fmla="*/ 468150 w 766998"/>
              <a:gd name="connsiteY2" fmla="*/ 436085 h 1064117"/>
              <a:gd name="connsiteX3" fmla="*/ 326504 w 766998"/>
              <a:gd name="connsiteY3" fmla="*/ 580899 h 1064117"/>
              <a:gd name="connsiteX4" fmla="*/ 361714 w 766998"/>
              <a:gd name="connsiteY4" fmla="*/ 936156 h 1064117"/>
              <a:gd name="connsiteX5" fmla="*/ 68231 w 766998"/>
              <a:gd name="connsiteY5" fmla="*/ 1063500 h 1064117"/>
              <a:gd name="connsiteX6" fmla="*/ 4770 w 766998"/>
              <a:gd name="connsiteY6" fmla="*/ 902633 h 1064117"/>
              <a:gd name="connsiteX7" fmla="*/ 7089 w 766998"/>
              <a:gd name="connsiteY7" fmla="*/ 751464 h 1064117"/>
              <a:gd name="connsiteX8" fmla="*/ 169643 w 766998"/>
              <a:gd name="connsiteY8" fmla="*/ 393677 h 1064117"/>
              <a:gd name="connsiteX0" fmla="*/ 169643 w 896023"/>
              <a:gd name="connsiteY0" fmla="*/ 393677 h 1064117"/>
              <a:gd name="connsiteX1" fmla="*/ 766998 w 896023"/>
              <a:gd name="connsiteY1" fmla="*/ 159 h 1064117"/>
              <a:gd name="connsiteX2" fmla="*/ 879728 w 896023"/>
              <a:gd name="connsiteY2" fmla="*/ 182372 h 1064117"/>
              <a:gd name="connsiteX3" fmla="*/ 326504 w 896023"/>
              <a:gd name="connsiteY3" fmla="*/ 580899 h 1064117"/>
              <a:gd name="connsiteX4" fmla="*/ 361714 w 896023"/>
              <a:gd name="connsiteY4" fmla="*/ 936156 h 1064117"/>
              <a:gd name="connsiteX5" fmla="*/ 68231 w 896023"/>
              <a:gd name="connsiteY5" fmla="*/ 1063500 h 1064117"/>
              <a:gd name="connsiteX6" fmla="*/ 4770 w 896023"/>
              <a:gd name="connsiteY6" fmla="*/ 902633 h 1064117"/>
              <a:gd name="connsiteX7" fmla="*/ 7089 w 896023"/>
              <a:gd name="connsiteY7" fmla="*/ 751464 h 1064117"/>
              <a:gd name="connsiteX8" fmla="*/ 169643 w 896023"/>
              <a:gd name="connsiteY8" fmla="*/ 393677 h 1064117"/>
              <a:gd name="connsiteX0" fmla="*/ 169643 w 909105"/>
              <a:gd name="connsiteY0" fmla="*/ 422939 h 1093379"/>
              <a:gd name="connsiteX1" fmla="*/ 845811 w 909105"/>
              <a:gd name="connsiteY1" fmla="*/ 147 h 1093379"/>
              <a:gd name="connsiteX2" fmla="*/ 879728 w 909105"/>
              <a:gd name="connsiteY2" fmla="*/ 211634 h 1093379"/>
              <a:gd name="connsiteX3" fmla="*/ 326504 w 909105"/>
              <a:gd name="connsiteY3" fmla="*/ 610161 h 1093379"/>
              <a:gd name="connsiteX4" fmla="*/ 361714 w 909105"/>
              <a:gd name="connsiteY4" fmla="*/ 965418 h 1093379"/>
              <a:gd name="connsiteX5" fmla="*/ 68231 w 909105"/>
              <a:gd name="connsiteY5" fmla="*/ 1092762 h 1093379"/>
              <a:gd name="connsiteX6" fmla="*/ 4770 w 909105"/>
              <a:gd name="connsiteY6" fmla="*/ 931895 h 1093379"/>
              <a:gd name="connsiteX7" fmla="*/ 7089 w 909105"/>
              <a:gd name="connsiteY7" fmla="*/ 780726 h 1093379"/>
              <a:gd name="connsiteX8" fmla="*/ 169643 w 909105"/>
              <a:gd name="connsiteY8" fmla="*/ 422939 h 10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105" h="1093379">
                <a:moveTo>
                  <a:pt x="169643" y="422939"/>
                </a:moveTo>
                <a:cubicBezTo>
                  <a:pt x="239429" y="366014"/>
                  <a:pt x="689793" y="-8497"/>
                  <a:pt x="845811" y="147"/>
                </a:cubicBezTo>
                <a:cubicBezTo>
                  <a:pt x="832739" y="4996"/>
                  <a:pt x="966279" y="109965"/>
                  <a:pt x="879728" y="211634"/>
                </a:cubicBezTo>
                <a:cubicBezTo>
                  <a:pt x="793177" y="313303"/>
                  <a:pt x="344636" y="554078"/>
                  <a:pt x="326504" y="610161"/>
                </a:cubicBezTo>
                <a:cubicBezTo>
                  <a:pt x="289186" y="726963"/>
                  <a:pt x="300150" y="859368"/>
                  <a:pt x="361714" y="965418"/>
                </a:cubicBezTo>
                <a:cubicBezTo>
                  <a:pt x="291084" y="1050595"/>
                  <a:pt x="178709" y="1099509"/>
                  <a:pt x="68231" y="1092762"/>
                </a:cubicBezTo>
                <a:cubicBezTo>
                  <a:pt x="40401" y="1041951"/>
                  <a:pt x="14679" y="988820"/>
                  <a:pt x="4770" y="931895"/>
                </a:cubicBezTo>
                <a:cubicBezTo>
                  <a:pt x="-3663" y="881927"/>
                  <a:pt x="343" y="830905"/>
                  <a:pt x="7089" y="780726"/>
                </a:cubicBezTo>
                <a:cubicBezTo>
                  <a:pt x="24588" y="647478"/>
                  <a:pt x="65490" y="507695"/>
                  <a:pt x="169643" y="422939"/>
                </a:cubicBezTo>
                <a:close/>
              </a:path>
            </a:pathLst>
          </a:custGeom>
          <a:solidFill>
            <a:srgbClr val="ECC546"/>
          </a:solidFill>
          <a:ln w="21078" cap="flat">
            <a:noFill/>
            <a:prstDash val="solid"/>
            <a:miter/>
          </a:ln>
        </p:spPr>
        <p:txBody>
          <a:bodyPr rtlCol="0" anchor="ctr"/>
          <a:lstStyle/>
          <a:p>
            <a:endParaRPr lang="uk-UA" dirty="0"/>
          </a:p>
        </p:txBody>
      </p:sp>
      <p:grpSp>
        <p:nvGrpSpPr>
          <p:cNvPr id="23" name="Graphic 4">
            <a:extLst>
              <a:ext uri="{FF2B5EF4-FFF2-40B4-BE49-F238E27FC236}">
                <a16:creationId xmlns:a16="http://schemas.microsoft.com/office/drawing/2014/main" xmlns="" id="{A4F18DD8-F257-4731-ADBD-55C3D55C22D5}"/>
              </a:ext>
            </a:extLst>
          </p:cNvPr>
          <p:cNvGrpSpPr/>
          <p:nvPr/>
        </p:nvGrpSpPr>
        <p:grpSpPr>
          <a:xfrm>
            <a:off x="6796269" y="2089394"/>
            <a:ext cx="909334" cy="1600570"/>
            <a:chOff x="6566243" y="2102843"/>
            <a:chExt cx="909334" cy="160057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D1D0DAE1-2017-4DCD-9234-4D6B069930C7}"/>
                </a:ext>
              </a:extLst>
            </p:cNvPr>
            <p:cNvSpPr/>
            <p:nvPr/>
          </p:nvSpPr>
          <p:spPr>
            <a:xfrm>
              <a:off x="6884891" y="2102843"/>
              <a:ext cx="470717" cy="898463"/>
            </a:xfrm>
            <a:custGeom>
              <a:avLst/>
              <a:gdLst>
                <a:gd name="connsiteX0" fmla="*/ 79619 w 470717"/>
                <a:gd name="connsiteY0" fmla="*/ 369900 h 898463"/>
                <a:gd name="connsiteX1" fmla="*/ 121997 w 470717"/>
                <a:gd name="connsiteY1" fmla="*/ 410169 h 898463"/>
                <a:gd name="connsiteX2" fmla="*/ 260937 w 470717"/>
                <a:gd name="connsiteY2" fmla="*/ 626065 h 898463"/>
                <a:gd name="connsiteX3" fmla="*/ 240486 w 470717"/>
                <a:gd name="connsiteY3" fmla="*/ 879910 h 898463"/>
                <a:gd name="connsiteX4" fmla="*/ 272532 w 470717"/>
                <a:gd name="connsiteY4" fmla="*/ 898463 h 898463"/>
                <a:gd name="connsiteX5" fmla="*/ 470718 w 470717"/>
                <a:gd name="connsiteY5" fmla="*/ 867681 h 898463"/>
                <a:gd name="connsiteX6" fmla="*/ 429605 w 470717"/>
                <a:gd name="connsiteY6" fmla="*/ 544050 h 898463"/>
                <a:gd name="connsiteX7" fmla="*/ 428551 w 470717"/>
                <a:gd name="connsiteY7" fmla="*/ 544050 h 898463"/>
                <a:gd name="connsiteX8" fmla="*/ 439935 w 470717"/>
                <a:gd name="connsiteY8" fmla="*/ 166866 h 898463"/>
                <a:gd name="connsiteX9" fmla="*/ 411895 w 470717"/>
                <a:gd name="connsiteY9" fmla="*/ 66509 h 898463"/>
                <a:gd name="connsiteX10" fmla="*/ 386594 w 470717"/>
                <a:gd name="connsiteY10" fmla="*/ 217256 h 898463"/>
                <a:gd name="connsiteX11" fmla="*/ 333043 w 470717"/>
                <a:gd name="connsiteY11" fmla="*/ 7264 h 898463"/>
                <a:gd name="connsiteX12" fmla="*/ 333885 w 470717"/>
                <a:gd name="connsiteY12" fmla="*/ 218731 h 898463"/>
                <a:gd name="connsiteX13" fmla="*/ 312170 w 470717"/>
                <a:gd name="connsiteY13" fmla="*/ 224635 h 898463"/>
                <a:gd name="connsiteX14" fmla="*/ 240697 w 470717"/>
                <a:gd name="connsiteY14" fmla="*/ 517 h 898463"/>
                <a:gd name="connsiteX15" fmla="*/ 232474 w 470717"/>
                <a:gd name="connsiteY15" fmla="*/ 48588 h 898463"/>
                <a:gd name="connsiteX16" fmla="*/ 251871 w 470717"/>
                <a:gd name="connsiteY16" fmla="*/ 253730 h 898463"/>
                <a:gd name="connsiteX17" fmla="*/ 197265 w 470717"/>
                <a:gd name="connsiteY17" fmla="*/ 102350 h 898463"/>
                <a:gd name="connsiteX18" fmla="*/ 154254 w 470717"/>
                <a:gd name="connsiteY18" fmla="*/ 67774 h 898463"/>
                <a:gd name="connsiteX19" fmla="*/ 167958 w 470717"/>
                <a:gd name="connsiteY19" fmla="*/ 242134 h 898463"/>
                <a:gd name="connsiteX20" fmla="*/ 143080 w 470717"/>
                <a:gd name="connsiteY20" fmla="*/ 345654 h 898463"/>
                <a:gd name="connsiteX21" fmla="*/ 11941 w 470717"/>
                <a:gd name="connsiteY21" fmla="*/ 297162 h 898463"/>
                <a:gd name="connsiteX22" fmla="*/ 18055 w 470717"/>
                <a:gd name="connsiteY22" fmla="*/ 338064 h 898463"/>
                <a:gd name="connsiteX23" fmla="*/ 79619 w 470717"/>
                <a:gd name="connsiteY23" fmla="*/ 369900 h 89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70717" h="898463">
                  <a:moveTo>
                    <a:pt x="79619" y="369900"/>
                  </a:moveTo>
                  <a:cubicBezTo>
                    <a:pt x="95853" y="380653"/>
                    <a:pt x="110401" y="394357"/>
                    <a:pt x="121997" y="410169"/>
                  </a:cubicBezTo>
                  <a:cubicBezTo>
                    <a:pt x="147719" y="444957"/>
                    <a:pt x="244070" y="569772"/>
                    <a:pt x="260937" y="626065"/>
                  </a:cubicBezTo>
                  <a:cubicBezTo>
                    <a:pt x="259883" y="713772"/>
                    <a:pt x="250816" y="800425"/>
                    <a:pt x="240486" y="879910"/>
                  </a:cubicBezTo>
                  <a:cubicBezTo>
                    <a:pt x="252715" y="883916"/>
                    <a:pt x="263467" y="890241"/>
                    <a:pt x="272532" y="898463"/>
                  </a:cubicBezTo>
                  <a:cubicBezTo>
                    <a:pt x="338524" y="886024"/>
                    <a:pt x="404515" y="875482"/>
                    <a:pt x="470718" y="867681"/>
                  </a:cubicBezTo>
                  <a:cubicBezTo>
                    <a:pt x="457646" y="661696"/>
                    <a:pt x="429605" y="544050"/>
                    <a:pt x="429605" y="544050"/>
                  </a:cubicBezTo>
                  <a:lnTo>
                    <a:pt x="428551" y="544050"/>
                  </a:lnTo>
                  <a:cubicBezTo>
                    <a:pt x="424334" y="447909"/>
                    <a:pt x="444574" y="238972"/>
                    <a:pt x="439935" y="166866"/>
                  </a:cubicBezTo>
                  <a:cubicBezTo>
                    <a:pt x="433400" y="62924"/>
                    <a:pt x="423912" y="63557"/>
                    <a:pt x="411895" y="66509"/>
                  </a:cubicBezTo>
                  <a:cubicBezTo>
                    <a:pt x="379637" y="74731"/>
                    <a:pt x="416533" y="249935"/>
                    <a:pt x="386594" y="217256"/>
                  </a:cubicBezTo>
                  <a:cubicBezTo>
                    <a:pt x="356656" y="184576"/>
                    <a:pt x="366354" y="-2645"/>
                    <a:pt x="333043" y="7264"/>
                  </a:cubicBezTo>
                  <a:cubicBezTo>
                    <a:pt x="289611" y="20336"/>
                    <a:pt x="331567" y="202919"/>
                    <a:pt x="333885" y="218731"/>
                  </a:cubicBezTo>
                  <a:cubicBezTo>
                    <a:pt x="336205" y="233912"/>
                    <a:pt x="313434" y="238972"/>
                    <a:pt x="312170" y="224635"/>
                  </a:cubicBezTo>
                  <a:cubicBezTo>
                    <a:pt x="310062" y="203973"/>
                    <a:pt x="283496" y="-11922"/>
                    <a:pt x="240697" y="517"/>
                  </a:cubicBezTo>
                  <a:cubicBezTo>
                    <a:pt x="216872" y="7475"/>
                    <a:pt x="232474" y="48588"/>
                    <a:pt x="232474" y="48588"/>
                  </a:cubicBezTo>
                  <a:cubicBezTo>
                    <a:pt x="232474" y="48588"/>
                    <a:pt x="272322" y="248459"/>
                    <a:pt x="251871" y="253730"/>
                  </a:cubicBezTo>
                  <a:cubicBezTo>
                    <a:pt x="231209" y="259001"/>
                    <a:pt x="203801" y="142409"/>
                    <a:pt x="197265" y="102350"/>
                  </a:cubicBezTo>
                  <a:cubicBezTo>
                    <a:pt x="190939" y="62924"/>
                    <a:pt x="169434" y="50063"/>
                    <a:pt x="154254" y="67774"/>
                  </a:cubicBezTo>
                  <a:cubicBezTo>
                    <a:pt x="143924" y="79791"/>
                    <a:pt x="160790" y="202919"/>
                    <a:pt x="167958" y="242134"/>
                  </a:cubicBezTo>
                  <a:cubicBezTo>
                    <a:pt x="175338" y="281560"/>
                    <a:pt x="197265" y="389086"/>
                    <a:pt x="143080" y="345654"/>
                  </a:cubicBezTo>
                  <a:cubicBezTo>
                    <a:pt x="88895" y="302222"/>
                    <a:pt x="30283" y="289572"/>
                    <a:pt x="11941" y="297162"/>
                  </a:cubicBezTo>
                  <a:cubicBezTo>
                    <a:pt x="-6402" y="304752"/>
                    <a:pt x="-3028" y="333004"/>
                    <a:pt x="18055" y="338064"/>
                  </a:cubicBezTo>
                  <a:cubicBezTo>
                    <a:pt x="34711" y="341859"/>
                    <a:pt x="60644" y="357461"/>
                    <a:pt x="79619" y="369900"/>
                  </a:cubicBezTo>
                  <a:close/>
                </a:path>
              </a:pathLst>
            </a:custGeom>
            <a:solidFill>
              <a:srgbClr val="F6C7B9"/>
            </a:solidFill>
            <a:ln w="21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FE5C7DC8-E57E-4D12-9986-4BA0C4968CFA}"/>
                </a:ext>
              </a:extLst>
            </p:cNvPr>
            <p:cNvSpPr/>
            <p:nvPr/>
          </p:nvSpPr>
          <p:spPr>
            <a:xfrm>
              <a:off x="6566243" y="2739844"/>
              <a:ext cx="909334" cy="963569"/>
            </a:xfrm>
            <a:custGeom>
              <a:avLst/>
              <a:gdLst>
                <a:gd name="connsiteX0" fmla="*/ 543954 w 909334"/>
                <a:gd name="connsiteY0" fmla="*/ 895021 h 963569"/>
                <a:gd name="connsiteX1" fmla="*/ 180686 w 909334"/>
                <a:gd name="connsiteY1" fmla="*/ 963543 h 963569"/>
                <a:gd name="connsiteX2" fmla="*/ 0 w 909334"/>
                <a:gd name="connsiteY2" fmla="*/ 890594 h 963569"/>
                <a:gd name="connsiteX3" fmla="*/ 56293 w 909334"/>
                <a:gd name="connsiteY3" fmla="*/ 887642 h 963569"/>
                <a:gd name="connsiteX4" fmla="*/ 71684 w 909334"/>
                <a:gd name="connsiteY4" fmla="*/ 884480 h 963569"/>
                <a:gd name="connsiteX5" fmla="*/ 126501 w 909334"/>
                <a:gd name="connsiteY5" fmla="*/ 855384 h 963569"/>
                <a:gd name="connsiteX6" fmla="*/ 228124 w 909334"/>
                <a:gd name="connsiteY6" fmla="*/ 783911 h 963569"/>
                <a:gd name="connsiteX7" fmla="*/ 383930 w 909334"/>
                <a:gd name="connsiteY7" fmla="*/ 597744 h 963569"/>
                <a:gd name="connsiteX8" fmla="*/ 435163 w 909334"/>
                <a:gd name="connsiteY8" fmla="*/ 106920 h 963569"/>
                <a:gd name="connsiteX9" fmla="*/ 868007 w 909334"/>
                <a:gd name="connsiteY9" fmla="*/ 16261 h 963569"/>
                <a:gd name="connsiteX10" fmla="*/ 909120 w 909334"/>
                <a:gd name="connsiteY10" fmla="*/ 251975 h 963569"/>
                <a:gd name="connsiteX11" fmla="*/ 864001 w 909334"/>
                <a:gd name="connsiteY11" fmla="*/ 456063 h 963569"/>
                <a:gd name="connsiteX12" fmla="*/ 543954 w 909334"/>
                <a:gd name="connsiteY12" fmla="*/ 895021 h 96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9334" h="963569">
                  <a:moveTo>
                    <a:pt x="543954" y="895021"/>
                  </a:moveTo>
                  <a:cubicBezTo>
                    <a:pt x="433688" y="952579"/>
                    <a:pt x="305078" y="961645"/>
                    <a:pt x="180686" y="963543"/>
                  </a:cubicBezTo>
                  <a:cubicBezTo>
                    <a:pt x="127133" y="964386"/>
                    <a:pt x="32468" y="945622"/>
                    <a:pt x="0" y="890594"/>
                  </a:cubicBezTo>
                  <a:cubicBezTo>
                    <a:pt x="18975" y="887431"/>
                    <a:pt x="39004" y="893756"/>
                    <a:pt x="56293" y="887642"/>
                  </a:cubicBezTo>
                  <a:cubicBezTo>
                    <a:pt x="61564" y="887221"/>
                    <a:pt x="66624" y="886166"/>
                    <a:pt x="71684" y="884480"/>
                  </a:cubicBezTo>
                  <a:cubicBezTo>
                    <a:pt x="90448" y="878365"/>
                    <a:pt x="109423" y="865294"/>
                    <a:pt x="126501" y="855384"/>
                  </a:cubicBezTo>
                  <a:cubicBezTo>
                    <a:pt x="162343" y="834512"/>
                    <a:pt x="196287" y="810477"/>
                    <a:pt x="228124" y="783911"/>
                  </a:cubicBezTo>
                  <a:cubicBezTo>
                    <a:pt x="290319" y="731624"/>
                    <a:pt x="343872" y="668585"/>
                    <a:pt x="383930" y="597744"/>
                  </a:cubicBezTo>
                  <a:cubicBezTo>
                    <a:pt x="466999" y="450160"/>
                    <a:pt x="489137" y="267577"/>
                    <a:pt x="435163" y="106920"/>
                  </a:cubicBezTo>
                  <a:cubicBezTo>
                    <a:pt x="554496" y="10990"/>
                    <a:pt x="720423" y="-23587"/>
                    <a:pt x="868007" y="16261"/>
                  </a:cubicBezTo>
                  <a:cubicBezTo>
                    <a:pt x="891410" y="92794"/>
                    <a:pt x="911650" y="171858"/>
                    <a:pt x="909120" y="251975"/>
                  </a:cubicBezTo>
                  <a:cubicBezTo>
                    <a:pt x="906801" y="321972"/>
                    <a:pt x="886983" y="390072"/>
                    <a:pt x="864001" y="456063"/>
                  </a:cubicBezTo>
                  <a:cubicBezTo>
                    <a:pt x="802649" y="631478"/>
                    <a:pt x="708195" y="809212"/>
                    <a:pt x="543954" y="895021"/>
                  </a:cubicBezTo>
                  <a:close/>
                </a:path>
              </a:pathLst>
            </a:custGeom>
            <a:solidFill>
              <a:srgbClr val="ECC546"/>
            </a:solidFill>
            <a:ln w="21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/>
            </a:p>
          </p:txBody>
        </p:sp>
      </p:grpSp>
      <p:grpSp>
        <p:nvGrpSpPr>
          <p:cNvPr id="26" name="Graphic 4">
            <a:extLst>
              <a:ext uri="{FF2B5EF4-FFF2-40B4-BE49-F238E27FC236}">
                <a16:creationId xmlns:a16="http://schemas.microsoft.com/office/drawing/2014/main" xmlns="" id="{68BF8FE8-E060-44C0-A28B-3C04980D6F22}"/>
              </a:ext>
            </a:extLst>
          </p:cNvPr>
          <p:cNvGrpSpPr/>
          <p:nvPr/>
        </p:nvGrpSpPr>
        <p:grpSpPr>
          <a:xfrm>
            <a:off x="4594092" y="2571740"/>
            <a:ext cx="2729469" cy="2729469"/>
            <a:chOff x="4594092" y="2506688"/>
            <a:chExt cx="2729469" cy="2729469"/>
          </a:xfrm>
        </p:grpSpPr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xmlns="" id="{36AED92B-1DB1-413B-B3BD-E4E3ADF30DFE}"/>
                </a:ext>
              </a:extLst>
            </p:cNvPr>
            <p:cNvGrpSpPr/>
            <p:nvPr/>
          </p:nvGrpSpPr>
          <p:grpSpPr>
            <a:xfrm>
              <a:off x="4594092" y="2506688"/>
              <a:ext cx="2729469" cy="2729469"/>
              <a:chOff x="4594092" y="2506688"/>
              <a:chExt cx="2729469" cy="2729469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027130F5-88C6-48A0-8234-A576AD57B1D4}"/>
                  </a:ext>
                </a:extLst>
              </p:cNvPr>
              <p:cNvSpPr/>
              <p:nvPr/>
            </p:nvSpPr>
            <p:spPr>
              <a:xfrm>
                <a:off x="4594092" y="2506688"/>
                <a:ext cx="2729469" cy="2729469"/>
              </a:xfrm>
              <a:custGeom>
                <a:avLst/>
                <a:gdLst>
                  <a:gd name="connsiteX0" fmla="*/ 2729469 w 2729469"/>
                  <a:gd name="connsiteY0" fmla="*/ 1364735 h 2729469"/>
                  <a:gd name="connsiteX1" fmla="*/ 1364734 w 2729469"/>
                  <a:gd name="connsiteY1" fmla="*/ 2729470 h 2729469"/>
                  <a:gd name="connsiteX2" fmla="*/ 0 w 2729469"/>
                  <a:gd name="connsiteY2" fmla="*/ 1364735 h 2729469"/>
                  <a:gd name="connsiteX3" fmla="*/ 1364734 w 2729469"/>
                  <a:gd name="connsiteY3" fmla="*/ 0 h 2729469"/>
                  <a:gd name="connsiteX4" fmla="*/ 2729469 w 2729469"/>
                  <a:gd name="connsiteY4" fmla="*/ 1364735 h 2729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469" h="2729469">
                    <a:moveTo>
                      <a:pt x="2729469" y="1364735"/>
                    </a:moveTo>
                    <a:cubicBezTo>
                      <a:pt x="2729469" y="2118457"/>
                      <a:pt x="2118456" y="2729470"/>
                      <a:pt x="1364734" y="2729470"/>
                    </a:cubicBezTo>
                    <a:cubicBezTo>
                      <a:pt x="611012" y="2729470"/>
                      <a:pt x="0" y="2118457"/>
                      <a:pt x="0" y="1364735"/>
                    </a:cubicBezTo>
                    <a:cubicBezTo>
                      <a:pt x="0" y="611013"/>
                      <a:pt x="611012" y="0"/>
                      <a:pt x="1364734" y="0"/>
                    </a:cubicBezTo>
                    <a:cubicBezTo>
                      <a:pt x="2118457" y="0"/>
                      <a:pt x="2729469" y="611013"/>
                      <a:pt x="2729469" y="1364735"/>
                    </a:cubicBezTo>
                    <a:close/>
                  </a:path>
                </a:pathLst>
              </a:custGeom>
              <a:solidFill>
                <a:srgbClr val="00B3E8"/>
              </a:solidFill>
              <a:ln w="21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/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xmlns="" id="{B280E7CE-0810-46B9-985E-6E822B6A5A80}"/>
                  </a:ext>
                </a:extLst>
              </p:cNvPr>
              <p:cNvGrpSpPr/>
              <p:nvPr/>
            </p:nvGrpSpPr>
            <p:grpSpPr>
              <a:xfrm>
                <a:off x="4678833" y="2656268"/>
                <a:ext cx="2583908" cy="2413467"/>
                <a:chOff x="4678833" y="2656268"/>
                <a:chExt cx="2583908" cy="2413467"/>
              </a:xfrm>
              <a:solidFill>
                <a:srgbClr val="358055"/>
              </a:solidFill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548995F5-520C-4E89-862B-411FED947022}"/>
                    </a:ext>
                  </a:extLst>
                </p:cNvPr>
                <p:cNvSpPr/>
                <p:nvPr/>
              </p:nvSpPr>
              <p:spPr>
                <a:xfrm>
                  <a:off x="4678833" y="2687381"/>
                  <a:ext cx="2582836" cy="2382354"/>
                </a:xfrm>
                <a:custGeom>
                  <a:avLst/>
                  <a:gdLst>
                    <a:gd name="connsiteX0" fmla="*/ 735407 w 2582836"/>
                    <a:gd name="connsiteY0" fmla="*/ 835742 h 2382354"/>
                    <a:gd name="connsiteX1" fmla="*/ 569901 w 2582836"/>
                    <a:gd name="connsiteY1" fmla="*/ 781979 h 2382354"/>
                    <a:gd name="connsiteX2" fmla="*/ 546288 w 2582836"/>
                    <a:gd name="connsiteY2" fmla="*/ 762793 h 2382354"/>
                    <a:gd name="connsiteX3" fmla="*/ 543969 w 2582836"/>
                    <a:gd name="connsiteY3" fmla="*/ 718096 h 2382354"/>
                    <a:gd name="connsiteX4" fmla="*/ 496109 w 2582836"/>
                    <a:gd name="connsiteY4" fmla="*/ 706289 h 2382354"/>
                    <a:gd name="connsiteX5" fmla="*/ 440660 w 2582836"/>
                    <a:gd name="connsiteY5" fmla="*/ 717042 h 2382354"/>
                    <a:gd name="connsiteX6" fmla="*/ 177748 w 2582836"/>
                    <a:gd name="connsiteY6" fmla="*/ 866524 h 2382354"/>
                    <a:gd name="connsiteX7" fmla="*/ 168472 w 2582836"/>
                    <a:gd name="connsiteY7" fmla="*/ 876855 h 2382354"/>
                    <a:gd name="connsiteX8" fmla="*/ 40495 w 2582836"/>
                    <a:gd name="connsiteY8" fmla="*/ 1040252 h 2382354"/>
                    <a:gd name="connsiteX9" fmla="*/ 31640 w 2582836"/>
                    <a:gd name="connsiteY9" fmla="*/ 1226841 h 2382354"/>
                    <a:gd name="connsiteX10" fmla="*/ 15 w 2582836"/>
                    <a:gd name="connsiteY10" fmla="*/ 1278917 h 2382354"/>
                    <a:gd name="connsiteX11" fmla="*/ 11611 w 2582836"/>
                    <a:gd name="connsiteY11" fmla="*/ 1306958 h 2382354"/>
                    <a:gd name="connsiteX12" fmla="*/ 106065 w 2582836"/>
                    <a:gd name="connsiteY12" fmla="*/ 1455808 h 2382354"/>
                    <a:gd name="connsiteX13" fmla="*/ 193350 w 2582836"/>
                    <a:gd name="connsiteY13" fmla="*/ 1524751 h 2382354"/>
                    <a:gd name="connsiteX14" fmla="*/ 232776 w 2582836"/>
                    <a:gd name="connsiteY14" fmla="*/ 1514631 h 2382354"/>
                    <a:gd name="connsiteX15" fmla="*/ 313948 w 2582836"/>
                    <a:gd name="connsiteY15" fmla="*/ 1483005 h 2382354"/>
                    <a:gd name="connsiteX16" fmla="*/ 359067 w 2582836"/>
                    <a:gd name="connsiteY16" fmla="*/ 1472253 h 2382354"/>
                    <a:gd name="connsiteX17" fmla="*/ 431594 w 2582836"/>
                    <a:gd name="connsiteY17" fmla="*/ 1515263 h 2382354"/>
                    <a:gd name="connsiteX18" fmla="*/ 498639 w 2582836"/>
                    <a:gd name="connsiteY18" fmla="*/ 1642397 h 2382354"/>
                    <a:gd name="connsiteX19" fmla="*/ 499904 w 2582836"/>
                    <a:gd name="connsiteY19" fmla="*/ 1686672 h 2382354"/>
                    <a:gd name="connsiteX20" fmla="*/ 528367 w 2582836"/>
                    <a:gd name="connsiteY20" fmla="*/ 1701009 h 2382354"/>
                    <a:gd name="connsiteX21" fmla="*/ 646224 w 2582836"/>
                    <a:gd name="connsiteY21" fmla="*/ 1771428 h 2382354"/>
                    <a:gd name="connsiteX22" fmla="*/ 671945 w 2582836"/>
                    <a:gd name="connsiteY22" fmla="*/ 1894555 h 2382354"/>
                    <a:gd name="connsiteX23" fmla="*/ 755436 w 2582836"/>
                    <a:gd name="connsiteY23" fmla="*/ 2121836 h 2382354"/>
                    <a:gd name="connsiteX24" fmla="*/ 810464 w 2582836"/>
                    <a:gd name="connsiteY24" fmla="*/ 2231259 h 2382354"/>
                    <a:gd name="connsiteX25" fmla="*/ 885100 w 2582836"/>
                    <a:gd name="connsiteY25" fmla="*/ 2343634 h 2382354"/>
                    <a:gd name="connsiteX26" fmla="*/ 1009914 w 2582836"/>
                    <a:gd name="connsiteY26" fmla="*/ 2376735 h 2382354"/>
                    <a:gd name="connsiteX27" fmla="*/ 1054400 w 2582836"/>
                    <a:gd name="connsiteY27" fmla="*/ 2327821 h 2382354"/>
                    <a:gd name="connsiteX28" fmla="*/ 1050394 w 2582836"/>
                    <a:gd name="connsiteY28" fmla="*/ 2284389 h 2382354"/>
                    <a:gd name="connsiteX29" fmla="*/ 1088134 w 2582836"/>
                    <a:gd name="connsiteY29" fmla="*/ 2188459 h 2382354"/>
                    <a:gd name="connsiteX30" fmla="*/ 1130301 w 2582836"/>
                    <a:gd name="connsiteY30" fmla="*/ 2105390 h 2382354"/>
                    <a:gd name="connsiteX31" fmla="*/ 1145270 w 2582836"/>
                    <a:gd name="connsiteY31" fmla="*/ 2071868 h 2382354"/>
                    <a:gd name="connsiteX32" fmla="*/ 1209575 w 2582836"/>
                    <a:gd name="connsiteY32" fmla="*/ 1996178 h 2382354"/>
                    <a:gd name="connsiteX33" fmla="*/ 1201985 w 2582836"/>
                    <a:gd name="connsiteY33" fmla="*/ 1804107 h 2382354"/>
                    <a:gd name="connsiteX34" fmla="*/ 1242465 w 2582836"/>
                    <a:gd name="connsiteY34" fmla="*/ 1738116 h 2382354"/>
                    <a:gd name="connsiteX35" fmla="*/ 1450137 w 2582836"/>
                    <a:gd name="connsiteY35" fmla="*/ 1578935 h 2382354"/>
                    <a:gd name="connsiteX36" fmla="*/ 1486823 w 2582836"/>
                    <a:gd name="connsiteY36" fmla="*/ 1403099 h 2382354"/>
                    <a:gd name="connsiteX37" fmla="*/ 1443602 w 2582836"/>
                    <a:gd name="connsiteY37" fmla="*/ 1369787 h 2382354"/>
                    <a:gd name="connsiteX38" fmla="*/ 1380984 w 2582836"/>
                    <a:gd name="connsiteY38" fmla="*/ 1385178 h 2382354"/>
                    <a:gd name="connsiteX39" fmla="*/ 1323426 w 2582836"/>
                    <a:gd name="connsiteY39" fmla="*/ 1367046 h 2382354"/>
                    <a:gd name="connsiteX40" fmla="*/ 1258067 w 2582836"/>
                    <a:gd name="connsiteY40" fmla="*/ 1296627 h 2382354"/>
                    <a:gd name="connsiteX41" fmla="*/ 1184907 w 2582836"/>
                    <a:gd name="connsiteY41" fmla="*/ 1243286 h 2382354"/>
                    <a:gd name="connsiteX42" fmla="*/ 1177528 w 2582836"/>
                    <a:gd name="connsiteY42" fmla="*/ 1187626 h 2382354"/>
                    <a:gd name="connsiteX43" fmla="*/ 1127349 w 2582836"/>
                    <a:gd name="connsiteY43" fmla="*/ 1121423 h 2382354"/>
                    <a:gd name="connsiteX44" fmla="*/ 1112380 w 2582836"/>
                    <a:gd name="connsiteY44" fmla="*/ 1075461 h 2382354"/>
                    <a:gd name="connsiteX45" fmla="*/ 1095935 w 2582836"/>
                    <a:gd name="connsiteY45" fmla="*/ 1031186 h 2382354"/>
                    <a:gd name="connsiteX46" fmla="*/ 1053768 w 2582836"/>
                    <a:gd name="connsiteY46" fmla="*/ 856615 h 2382354"/>
                    <a:gd name="connsiteX47" fmla="*/ 1262073 w 2582836"/>
                    <a:gd name="connsiteY47" fmla="*/ 1255514 h 2382354"/>
                    <a:gd name="connsiteX48" fmla="*/ 1359268 w 2582836"/>
                    <a:gd name="connsiteY48" fmla="*/ 1286086 h 2382354"/>
                    <a:gd name="connsiteX49" fmla="*/ 1454354 w 2582836"/>
                    <a:gd name="connsiteY49" fmla="*/ 1236118 h 2382354"/>
                    <a:gd name="connsiteX50" fmla="*/ 1591607 w 2582836"/>
                    <a:gd name="connsiteY50" fmla="*/ 1139134 h 2382354"/>
                    <a:gd name="connsiteX51" fmla="*/ 1621335 w 2582836"/>
                    <a:gd name="connsiteY51" fmla="*/ 1103081 h 2382354"/>
                    <a:gd name="connsiteX52" fmla="*/ 1555766 w 2582836"/>
                    <a:gd name="connsiteY52" fmla="*/ 1021277 h 2382354"/>
                    <a:gd name="connsiteX53" fmla="*/ 1541007 w 2582836"/>
                    <a:gd name="connsiteY53" fmla="*/ 997663 h 2382354"/>
                    <a:gd name="connsiteX54" fmla="*/ 1477967 w 2582836"/>
                    <a:gd name="connsiteY54" fmla="*/ 1035403 h 2382354"/>
                    <a:gd name="connsiteX55" fmla="*/ 1437276 w 2582836"/>
                    <a:gd name="connsiteY55" fmla="*/ 1011789 h 2382354"/>
                    <a:gd name="connsiteX56" fmla="*/ 1320474 w 2582836"/>
                    <a:gd name="connsiteY56" fmla="*/ 869897 h 2382354"/>
                    <a:gd name="connsiteX57" fmla="*/ 1482184 w 2582836"/>
                    <a:gd name="connsiteY57" fmla="*/ 913962 h 2382354"/>
                    <a:gd name="connsiteX58" fmla="*/ 1518869 w 2582836"/>
                    <a:gd name="connsiteY58" fmla="*/ 951490 h 2382354"/>
                    <a:gd name="connsiteX59" fmla="*/ 1665400 w 2582836"/>
                    <a:gd name="connsiteY59" fmla="*/ 959713 h 2382354"/>
                    <a:gd name="connsiteX60" fmla="*/ 1730126 w 2582836"/>
                    <a:gd name="connsiteY60" fmla="*/ 1003988 h 2382354"/>
                    <a:gd name="connsiteX61" fmla="*/ 1798437 w 2582836"/>
                    <a:gd name="connsiteY61" fmla="*/ 997242 h 2382354"/>
                    <a:gd name="connsiteX62" fmla="*/ 1862320 w 2582836"/>
                    <a:gd name="connsiteY62" fmla="*/ 1065552 h 2382354"/>
                    <a:gd name="connsiteX63" fmla="*/ 1907860 w 2582836"/>
                    <a:gd name="connsiteY63" fmla="*/ 1114466 h 2382354"/>
                    <a:gd name="connsiteX64" fmla="*/ 1930419 w 2582836"/>
                    <a:gd name="connsiteY64" fmla="*/ 1153470 h 2382354"/>
                    <a:gd name="connsiteX65" fmla="*/ 1977646 w 2582836"/>
                    <a:gd name="connsiteY65" fmla="*/ 1318132 h 2382354"/>
                    <a:gd name="connsiteX66" fmla="*/ 2084118 w 2582836"/>
                    <a:gd name="connsiteY66" fmla="*/ 1300001 h 2382354"/>
                    <a:gd name="connsiteX67" fmla="*/ 2098033 w 2582836"/>
                    <a:gd name="connsiteY67" fmla="*/ 1231901 h 2382354"/>
                    <a:gd name="connsiteX68" fmla="*/ 2134718 w 2582836"/>
                    <a:gd name="connsiteY68" fmla="*/ 1166120 h 2382354"/>
                    <a:gd name="connsiteX69" fmla="*/ 2181946 w 2582836"/>
                    <a:gd name="connsiteY69" fmla="*/ 1153470 h 2382354"/>
                    <a:gd name="connsiteX70" fmla="*/ 2261641 w 2582836"/>
                    <a:gd name="connsiteY70" fmla="*/ 1091063 h 2382354"/>
                    <a:gd name="connsiteX71" fmla="*/ 2298959 w 2582836"/>
                    <a:gd name="connsiteY71" fmla="*/ 1147989 h 2382354"/>
                    <a:gd name="connsiteX72" fmla="*/ 2363053 w 2582836"/>
                    <a:gd name="connsiteY72" fmla="*/ 1187626 h 2382354"/>
                    <a:gd name="connsiteX73" fmla="*/ 2388353 w 2582836"/>
                    <a:gd name="connsiteY73" fmla="*/ 1455597 h 2382354"/>
                    <a:gd name="connsiteX74" fmla="*/ 2393834 w 2582836"/>
                    <a:gd name="connsiteY74" fmla="*/ 1485746 h 2382354"/>
                    <a:gd name="connsiteX75" fmla="*/ 2424195 w 2582836"/>
                    <a:gd name="connsiteY75" fmla="*/ 1479632 h 2382354"/>
                    <a:gd name="connsiteX76" fmla="*/ 2431363 w 2582836"/>
                    <a:gd name="connsiteY76" fmla="*/ 1395931 h 2382354"/>
                    <a:gd name="connsiteX77" fmla="*/ 2493138 w 2582836"/>
                    <a:gd name="connsiteY77" fmla="*/ 1373582 h 2382354"/>
                    <a:gd name="connsiteX78" fmla="*/ 2493138 w 2582836"/>
                    <a:gd name="connsiteY78" fmla="*/ 1373582 h 2382354"/>
                    <a:gd name="connsiteX79" fmla="*/ 2525817 w 2582836"/>
                    <a:gd name="connsiteY79" fmla="*/ 1276176 h 2382354"/>
                    <a:gd name="connsiteX80" fmla="*/ 2509583 w 2582836"/>
                    <a:gd name="connsiteY80" fmla="*/ 1167596 h 2382354"/>
                    <a:gd name="connsiteX81" fmla="*/ 2547322 w 2582836"/>
                    <a:gd name="connsiteY81" fmla="*/ 1117418 h 2382354"/>
                    <a:gd name="connsiteX82" fmla="*/ 2577261 w 2582836"/>
                    <a:gd name="connsiteY82" fmla="*/ 1035403 h 2382354"/>
                    <a:gd name="connsiteX83" fmla="*/ 2569671 w 2582836"/>
                    <a:gd name="connsiteY83" fmla="*/ 954864 h 2382354"/>
                    <a:gd name="connsiteX84" fmla="*/ 2484072 w 2582836"/>
                    <a:gd name="connsiteY84" fmla="*/ 762793 h 2382354"/>
                    <a:gd name="connsiteX85" fmla="*/ 2457506 w 2582836"/>
                    <a:gd name="connsiteY85" fmla="*/ 721680 h 2382354"/>
                    <a:gd name="connsiteX86" fmla="*/ 2532986 w 2582836"/>
                    <a:gd name="connsiteY86" fmla="*/ 605932 h 2382354"/>
                    <a:gd name="connsiteX87" fmla="*/ 2475850 w 2582836"/>
                    <a:gd name="connsiteY87" fmla="*/ 446119 h 2382354"/>
                    <a:gd name="connsiteX88" fmla="*/ 2173090 w 2582836"/>
                    <a:gd name="connsiteY88" fmla="*/ 167395 h 2382354"/>
                    <a:gd name="connsiteX89" fmla="*/ 1988188 w 2582836"/>
                    <a:gd name="connsiteY89" fmla="*/ 54809 h 2382354"/>
                    <a:gd name="connsiteX90" fmla="*/ 1785787 w 2582836"/>
                    <a:gd name="connsiteY90" fmla="*/ 21497 h 2382354"/>
                    <a:gd name="connsiteX91" fmla="*/ 1510436 w 2582836"/>
                    <a:gd name="connsiteY91" fmla="*/ 1257 h 2382354"/>
                    <a:gd name="connsiteX92" fmla="*/ 1430741 w 2582836"/>
                    <a:gd name="connsiteY92" fmla="*/ 14329 h 2382354"/>
                    <a:gd name="connsiteX93" fmla="*/ 1413031 w 2582836"/>
                    <a:gd name="connsiteY93" fmla="*/ 42581 h 2382354"/>
                    <a:gd name="connsiteX94" fmla="*/ 1351466 w 2582836"/>
                    <a:gd name="connsiteY94" fmla="*/ 64929 h 2382354"/>
                    <a:gd name="connsiteX95" fmla="*/ 1302975 w 2582836"/>
                    <a:gd name="connsiteY95" fmla="*/ 45322 h 2382354"/>
                    <a:gd name="connsiteX96" fmla="*/ 1215900 w 2582836"/>
                    <a:gd name="connsiteY96" fmla="*/ 95500 h 2382354"/>
                    <a:gd name="connsiteX97" fmla="*/ 1169938 w 2582836"/>
                    <a:gd name="connsiteY97" fmla="*/ 127547 h 2382354"/>
                    <a:gd name="connsiteX98" fmla="*/ 1071267 w 2582836"/>
                    <a:gd name="connsiteY98" fmla="*/ 105831 h 2382354"/>
                    <a:gd name="connsiteX99" fmla="*/ 940549 w 2582836"/>
                    <a:gd name="connsiteY99" fmla="*/ 82429 h 2382354"/>
                    <a:gd name="connsiteX100" fmla="*/ 688180 w 2582836"/>
                    <a:gd name="connsiteY100" fmla="*/ 196912 h 2382354"/>
                    <a:gd name="connsiteX101" fmla="*/ 694926 w 2582836"/>
                    <a:gd name="connsiteY101" fmla="*/ 242031 h 2382354"/>
                    <a:gd name="connsiteX102" fmla="*/ 697457 w 2582836"/>
                    <a:gd name="connsiteY102" fmla="*/ 242663 h 2382354"/>
                    <a:gd name="connsiteX103" fmla="*/ 715377 w 2582836"/>
                    <a:gd name="connsiteY103" fmla="*/ 274710 h 2382354"/>
                    <a:gd name="connsiteX104" fmla="*/ 715167 w 2582836"/>
                    <a:gd name="connsiteY104" fmla="*/ 275343 h 2382354"/>
                    <a:gd name="connsiteX105" fmla="*/ 725287 w 2582836"/>
                    <a:gd name="connsiteY105" fmla="*/ 293053 h 2382354"/>
                    <a:gd name="connsiteX106" fmla="*/ 826277 w 2582836"/>
                    <a:gd name="connsiteY106" fmla="*/ 238025 h 2382354"/>
                    <a:gd name="connsiteX107" fmla="*/ 921785 w 2582836"/>
                    <a:gd name="connsiteY107" fmla="*/ 172455 h 2382354"/>
                    <a:gd name="connsiteX108" fmla="*/ 950248 w 2582836"/>
                    <a:gd name="connsiteY108" fmla="*/ 217785 h 2382354"/>
                    <a:gd name="connsiteX109" fmla="*/ 736250 w 2582836"/>
                    <a:gd name="connsiteY109" fmla="*/ 340912 h 2382354"/>
                    <a:gd name="connsiteX110" fmla="*/ 587612 w 2582836"/>
                    <a:gd name="connsiteY110" fmla="*/ 356725 h 2382354"/>
                    <a:gd name="connsiteX111" fmla="*/ 477345 w 2582836"/>
                    <a:gd name="connsiteY111" fmla="*/ 427355 h 2382354"/>
                    <a:gd name="connsiteX112" fmla="*/ 439395 w 2582836"/>
                    <a:gd name="connsiteY112" fmla="*/ 432204 h 2382354"/>
                    <a:gd name="connsiteX113" fmla="*/ 421895 w 2582836"/>
                    <a:gd name="connsiteY113" fmla="*/ 488497 h 2382354"/>
                    <a:gd name="connsiteX114" fmla="*/ 332290 w 2582836"/>
                    <a:gd name="connsiteY114" fmla="*/ 545001 h 2382354"/>
                    <a:gd name="connsiteX115" fmla="*/ 270516 w 2582836"/>
                    <a:gd name="connsiteY115" fmla="*/ 618371 h 2382354"/>
                    <a:gd name="connsiteX116" fmla="*/ 303406 w 2582836"/>
                    <a:gd name="connsiteY116" fmla="*/ 665387 h 2382354"/>
                    <a:gd name="connsiteX117" fmla="*/ 392589 w 2582836"/>
                    <a:gd name="connsiteY117" fmla="*/ 622166 h 2382354"/>
                    <a:gd name="connsiteX118" fmla="*/ 493368 w 2582836"/>
                    <a:gd name="connsiteY118" fmla="*/ 552802 h 2382354"/>
                    <a:gd name="connsiteX119" fmla="*/ 618183 w 2582836"/>
                    <a:gd name="connsiteY119" fmla="*/ 591595 h 2382354"/>
                    <a:gd name="connsiteX120" fmla="*/ 670470 w 2582836"/>
                    <a:gd name="connsiteY120" fmla="*/ 628070 h 2382354"/>
                    <a:gd name="connsiteX121" fmla="*/ 605954 w 2582836"/>
                    <a:gd name="connsiteY121" fmla="*/ 667917 h 2382354"/>
                    <a:gd name="connsiteX122" fmla="*/ 665620 w 2582836"/>
                    <a:gd name="connsiteY122" fmla="*/ 660117 h 2382354"/>
                    <a:gd name="connsiteX123" fmla="*/ 720227 w 2582836"/>
                    <a:gd name="connsiteY123" fmla="*/ 612890 h 2382354"/>
                    <a:gd name="connsiteX124" fmla="*/ 658874 w 2582836"/>
                    <a:gd name="connsiteY124" fmla="*/ 528556 h 2382354"/>
                    <a:gd name="connsiteX125" fmla="*/ 670048 w 2582836"/>
                    <a:gd name="connsiteY125" fmla="*/ 512954 h 2382354"/>
                    <a:gd name="connsiteX126" fmla="*/ 786218 w 2582836"/>
                    <a:gd name="connsiteY126" fmla="*/ 607197 h 2382354"/>
                    <a:gd name="connsiteX127" fmla="*/ 849468 w 2582836"/>
                    <a:gd name="connsiteY127" fmla="*/ 733065 h 2382354"/>
                    <a:gd name="connsiteX128" fmla="*/ 867600 w 2582836"/>
                    <a:gd name="connsiteY128" fmla="*/ 723789 h 2382354"/>
                    <a:gd name="connsiteX129" fmla="*/ 834288 w 2582836"/>
                    <a:gd name="connsiteY129" fmla="*/ 635660 h 2382354"/>
                    <a:gd name="connsiteX130" fmla="*/ 870763 w 2582836"/>
                    <a:gd name="connsiteY130" fmla="*/ 621323 h 2382354"/>
                    <a:gd name="connsiteX131" fmla="*/ 920731 w 2582836"/>
                    <a:gd name="connsiteY131" fmla="*/ 668339 h 2382354"/>
                    <a:gd name="connsiteX132" fmla="*/ 920731 w 2582836"/>
                    <a:gd name="connsiteY132" fmla="*/ 668339 h 2382354"/>
                    <a:gd name="connsiteX133" fmla="*/ 1039220 w 2582836"/>
                    <a:gd name="connsiteY133" fmla="*/ 699121 h 2382354"/>
                    <a:gd name="connsiteX134" fmla="*/ 1079489 w 2582836"/>
                    <a:gd name="connsiteY134" fmla="*/ 740445 h 2382354"/>
                    <a:gd name="connsiteX135" fmla="*/ 1079489 w 2582836"/>
                    <a:gd name="connsiteY135" fmla="*/ 741288 h 2382354"/>
                    <a:gd name="connsiteX136" fmla="*/ 1027413 w 2582836"/>
                    <a:gd name="connsiteY136" fmla="*/ 807490 h 2382354"/>
                    <a:gd name="connsiteX137" fmla="*/ 864860 w 2582836"/>
                    <a:gd name="connsiteY137" fmla="*/ 817610 h 2382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582836" h="2382354">
                      <a:moveTo>
                        <a:pt x="735407" y="835742"/>
                      </a:moveTo>
                      <a:cubicBezTo>
                        <a:pt x="680168" y="817821"/>
                        <a:pt x="624929" y="799900"/>
                        <a:pt x="569901" y="781979"/>
                      </a:cubicBezTo>
                      <a:cubicBezTo>
                        <a:pt x="559781" y="778606"/>
                        <a:pt x="547764" y="773335"/>
                        <a:pt x="546288" y="762793"/>
                      </a:cubicBezTo>
                      <a:cubicBezTo>
                        <a:pt x="544390" y="748246"/>
                        <a:pt x="565052" y="736439"/>
                        <a:pt x="543969" y="718096"/>
                      </a:cubicBezTo>
                      <a:cubicBezTo>
                        <a:pt x="531108" y="706711"/>
                        <a:pt x="513187" y="702916"/>
                        <a:pt x="496109" y="706289"/>
                      </a:cubicBezTo>
                      <a:lnTo>
                        <a:pt x="440660" y="717042"/>
                      </a:lnTo>
                      <a:cubicBezTo>
                        <a:pt x="339037" y="736860"/>
                        <a:pt x="245637" y="788304"/>
                        <a:pt x="177748" y="866524"/>
                      </a:cubicBezTo>
                      <a:cubicBezTo>
                        <a:pt x="174797" y="870108"/>
                        <a:pt x="171634" y="873482"/>
                        <a:pt x="168472" y="876855"/>
                      </a:cubicBezTo>
                      <a:cubicBezTo>
                        <a:pt x="120190" y="928088"/>
                        <a:pt x="52302" y="970677"/>
                        <a:pt x="40495" y="1040252"/>
                      </a:cubicBezTo>
                      <a:cubicBezTo>
                        <a:pt x="29953" y="1102870"/>
                        <a:pt x="68747" y="1175186"/>
                        <a:pt x="31640" y="1226841"/>
                      </a:cubicBezTo>
                      <a:cubicBezTo>
                        <a:pt x="19411" y="1243708"/>
                        <a:pt x="-618" y="1258255"/>
                        <a:pt x="15" y="1278917"/>
                      </a:cubicBezTo>
                      <a:cubicBezTo>
                        <a:pt x="436" y="1289248"/>
                        <a:pt x="6129" y="1298314"/>
                        <a:pt x="11611" y="1306958"/>
                      </a:cubicBezTo>
                      <a:cubicBezTo>
                        <a:pt x="43025" y="1356715"/>
                        <a:pt x="74650" y="1406262"/>
                        <a:pt x="106065" y="1455808"/>
                      </a:cubicBezTo>
                      <a:cubicBezTo>
                        <a:pt x="126937" y="1488698"/>
                        <a:pt x="154346" y="1525383"/>
                        <a:pt x="193350" y="1524751"/>
                      </a:cubicBezTo>
                      <a:cubicBezTo>
                        <a:pt x="207054" y="1524540"/>
                        <a:pt x="220126" y="1519480"/>
                        <a:pt x="232776" y="1514631"/>
                      </a:cubicBezTo>
                      <a:cubicBezTo>
                        <a:pt x="259763" y="1504089"/>
                        <a:pt x="286961" y="1493547"/>
                        <a:pt x="313948" y="1483005"/>
                      </a:cubicBezTo>
                      <a:cubicBezTo>
                        <a:pt x="328496" y="1477313"/>
                        <a:pt x="343465" y="1471620"/>
                        <a:pt x="359067" y="1472253"/>
                      </a:cubicBezTo>
                      <a:cubicBezTo>
                        <a:pt x="387951" y="1473307"/>
                        <a:pt x="411143" y="1495023"/>
                        <a:pt x="431594" y="1515263"/>
                      </a:cubicBezTo>
                      <a:cubicBezTo>
                        <a:pt x="466803" y="1550262"/>
                        <a:pt x="504754" y="1593061"/>
                        <a:pt x="498639" y="1642397"/>
                      </a:cubicBezTo>
                      <a:cubicBezTo>
                        <a:pt x="496742" y="1657366"/>
                        <a:pt x="491049" y="1674233"/>
                        <a:pt x="499904" y="1686672"/>
                      </a:cubicBezTo>
                      <a:cubicBezTo>
                        <a:pt x="506229" y="1695527"/>
                        <a:pt x="517825" y="1698479"/>
                        <a:pt x="528367" y="1701009"/>
                      </a:cubicBezTo>
                      <a:cubicBezTo>
                        <a:pt x="573907" y="1712394"/>
                        <a:pt x="621767" y="1731369"/>
                        <a:pt x="646224" y="1771428"/>
                      </a:cubicBezTo>
                      <a:cubicBezTo>
                        <a:pt x="668361" y="1807480"/>
                        <a:pt x="666675" y="1852599"/>
                        <a:pt x="671945" y="1894555"/>
                      </a:cubicBezTo>
                      <a:cubicBezTo>
                        <a:pt x="681855" y="1975094"/>
                        <a:pt x="718962" y="2049308"/>
                        <a:pt x="755436" y="2121836"/>
                      </a:cubicBezTo>
                      <a:cubicBezTo>
                        <a:pt x="773779" y="2158310"/>
                        <a:pt x="792121" y="2194784"/>
                        <a:pt x="810464" y="2231259"/>
                      </a:cubicBezTo>
                      <a:cubicBezTo>
                        <a:pt x="830704" y="2271739"/>
                        <a:pt x="851788" y="2313063"/>
                        <a:pt x="885100" y="2343634"/>
                      </a:cubicBezTo>
                      <a:cubicBezTo>
                        <a:pt x="918412" y="2374205"/>
                        <a:pt x="967325" y="2392126"/>
                        <a:pt x="1009914" y="2376735"/>
                      </a:cubicBezTo>
                      <a:cubicBezTo>
                        <a:pt x="1031630" y="2368723"/>
                        <a:pt x="1051238" y="2350802"/>
                        <a:pt x="1054400" y="2327821"/>
                      </a:cubicBezTo>
                      <a:cubicBezTo>
                        <a:pt x="1056509" y="2313484"/>
                        <a:pt x="1052081" y="2298937"/>
                        <a:pt x="1050394" y="2284389"/>
                      </a:cubicBezTo>
                      <a:cubicBezTo>
                        <a:pt x="1046388" y="2248758"/>
                        <a:pt x="1061990" y="2212916"/>
                        <a:pt x="1088134" y="2188459"/>
                      </a:cubicBezTo>
                      <a:cubicBezTo>
                        <a:pt x="1111325" y="2166743"/>
                        <a:pt x="1124186" y="2136594"/>
                        <a:pt x="1130301" y="2105390"/>
                      </a:cubicBezTo>
                      <a:cubicBezTo>
                        <a:pt x="1132620" y="2093373"/>
                        <a:pt x="1137891" y="2081355"/>
                        <a:pt x="1145270" y="2071868"/>
                      </a:cubicBezTo>
                      <a:cubicBezTo>
                        <a:pt x="1165510" y="2045513"/>
                        <a:pt x="1196081" y="2026538"/>
                        <a:pt x="1209575" y="1996178"/>
                      </a:cubicBezTo>
                      <a:cubicBezTo>
                        <a:pt x="1235929" y="1936722"/>
                        <a:pt x="1184907" y="1866936"/>
                        <a:pt x="1201985" y="1804107"/>
                      </a:cubicBezTo>
                      <a:cubicBezTo>
                        <a:pt x="1208731" y="1779018"/>
                        <a:pt x="1225809" y="1758145"/>
                        <a:pt x="1242465" y="1738116"/>
                      </a:cubicBezTo>
                      <a:cubicBezTo>
                        <a:pt x="1316046" y="1649354"/>
                        <a:pt x="1378664" y="1669383"/>
                        <a:pt x="1450137" y="1578935"/>
                      </a:cubicBezTo>
                      <a:cubicBezTo>
                        <a:pt x="1519502" y="1491228"/>
                        <a:pt x="1498629" y="1431562"/>
                        <a:pt x="1486823" y="1403099"/>
                      </a:cubicBezTo>
                      <a:cubicBezTo>
                        <a:pt x="1479443" y="1385178"/>
                        <a:pt x="1462998" y="1372317"/>
                        <a:pt x="1443602" y="1369787"/>
                      </a:cubicBezTo>
                      <a:cubicBezTo>
                        <a:pt x="1419988" y="1366835"/>
                        <a:pt x="1399537" y="1373793"/>
                        <a:pt x="1380984" y="1385178"/>
                      </a:cubicBezTo>
                      <a:cubicBezTo>
                        <a:pt x="1360532" y="1397617"/>
                        <a:pt x="1333546" y="1388551"/>
                        <a:pt x="1323426" y="1367046"/>
                      </a:cubicBezTo>
                      <a:cubicBezTo>
                        <a:pt x="1309721" y="1337529"/>
                        <a:pt x="1286740" y="1312229"/>
                        <a:pt x="1258067" y="1296627"/>
                      </a:cubicBezTo>
                      <a:cubicBezTo>
                        <a:pt x="1230869" y="1281869"/>
                        <a:pt x="1196292" y="1272170"/>
                        <a:pt x="1184907" y="1243286"/>
                      </a:cubicBezTo>
                      <a:cubicBezTo>
                        <a:pt x="1178160" y="1225787"/>
                        <a:pt x="1182377" y="1205757"/>
                        <a:pt x="1177528" y="1187626"/>
                      </a:cubicBezTo>
                      <a:cubicBezTo>
                        <a:pt x="1170149" y="1160639"/>
                        <a:pt x="1144848" y="1143350"/>
                        <a:pt x="1127349" y="1121423"/>
                      </a:cubicBezTo>
                      <a:cubicBezTo>
                        <a:pt x="1117440" y="1108984"/>
                        <a:pt x="1111115" y="1091063"/>
                        <a:pt x="1112380" y="1075461"/>
                      </a:cubicBezTo>
                      <a:cubicBezTo>
                        <a:pt x="1113645" y="1058806"/>
                        <a:pt x="1108796" y="1041939"/>
                        <a:pt x="1095935" y="1031186"/>
                      </a:cubicBezTo>
                      <a:cubicBezTo>
                        <a:pt x="1053557" y="995344"/>
                        <a:pt x="1048286" y="917968"/>
                        <a:pt x="1053768" y="856615"/>
                      </a:cubicBezTo>
                      <a:cubicBezTo>
                        <a:pt x="1141897" y="978477"/>
                        <a:pt x="1212316" y="1113412"/>
                        <a:pt x="1262073" y="1255514"/>
                      </a:cubicBezTo>
                      <a:cubicBezTo>
                        <a:pt x="1282524" y="1285242"/>
                        <a:pt x="1324058" y="1294097"/>
                        <a:pt x="1359268" y="1286086"/>
                      </a:cubicBezTo>
                      <a:cubicBezTo>
                        <a:pt x="1394477" y="1278285"/>
                        <a:pt x="1425048" y="1256990"/>
                        <a:pt x="1454354" y="1236118"/>
                      </a:cubicBezTo>
                      <a:cubicBezTo>
                        <a:pt x="1500105" y="1203860"/>
                        <a:pt x="1545856" y="1171602"/>
                        <a:pt x="1591607" y="1139134"/>
                      </a:cubicBezTo>
                      <a:cubicBezTo>
                        <a:pt x="1604679" y="1129857"/>
                        <a:pt x="1618805" y="1118894"/>
                        <a:pt x="1621335" y="1103081"/>
                      </a:cubicBezTo>
                      <a:cubicBezTo>
                        <a:pt x="1626817" y="1067028"/>
                        <a:pt x="1572422" y="1053745"/>
                        <a:pt x="1555766" y="1021277"/>
                      </a:cubicBezTo>
                      <a:cubicBezTo>
                        <a:pt x="1551338" y="1012844"/>
                        <a:pt x="1549230" y="1002512"/>
                        <a:pt x="1541007" y="997663"/>
                      </a:cubicBezTo>
                      <a:cubicBezTo>
                        <a:pt x="1518237" y="984381"/>
                        <a:pt x="1503689" y="1030132"/>
                        <a:pt x="1477967" y="1035403"/>
                      </a:cubicBezTo>
                      <a:cubicBezTo>
                        <a:pt x="1461733" y="1038565"/>
                        <a:pt x="1447818" y="1024650"/>
                        <a:pt x="1437276" y="1011789"/>
                      </a:cubicBezTo>
                      <a:cubicBezTo>
                        <a:pt x="1398272" y="964562"/>
                        <a:pt x="1359478" y="917335"/>
                        <a:pt x="1320474" y="869897"/>
                      </a:cubicBezTo>
                      <a:cubicBezTo>
                        <a:pt x="1376767" y="851765"/>
                        <a:pt x="1442758" y="869897"/>
                        <a:pt x="1482184" y="913962"/>
                      </a:cubicBezTo>
                      <a:cubicBezTo>
                        <a:pt x="1493780" y="927034"/>
                        <a:pt x="1503689" y="942425"/>
                        <a:pt x="1518869" y="951490"/>
                      </a:cubicBezTo>
                      <a:cubicBezTo>
                        <a:pt x="1561880" y="977001"/>
                        <a:pt x="1620703" y="937575"/>
                        <a:pt x="1665400" y="959713"/>
                      </a:cubicBezTo>
                      <a:cubicBezTo>
                        <a:pt x="1689013" y="971520"/>
                        <a:pt x="1704194" y="998928"/>
                        <a:pt x="1730126" y="1003988"/>
                      </a:cubicBezTo>
                      <a:cubicBezTo>
                        <a:pt x="1752685" y="1008627"/>
                        <a:pt x="1775667" y="994290"/>
                        <a:pt x="1798437" y="997242"/>
                      </a:cubicBezTo>
                      <a:cubicBezTo>
                        <a:pt x="1830694" y="1001669"/>
                        <a:pt x="1847561" y="1036457"/>
                        <a:pt x="1862320" y="1065552"/>
                      </a:cubicBezTo>
                      <a:cubicBezTo>
                        <a:pt x="1872440" y="1085371"/>
                        <a:pt x="1888674" y="1106243"/>
                        <a:pt x="1907860" y="1114466"/>
                      </a:cubicBezTo>
                      <a:cubicBezTo>
                        <a:pt x="1923040" y="1121002"/>
                        <a:pt x="1931263" y="1137025"/>
                        <a:pt x="1930419" y="1153470"/>
                      </a:cubicBezTo>
                      <a:cubicBezTo>
                        <a:pt x="1926835" y="1210185"/>
                        <a:pt x="1947497" y="1265846"/>
                        <a:pt x="1977646" y="1318132"/>
                      </a:cubicBezTo>
                      <a:cubicBezTo>
                        <a:pt x="2004001" y="1363884"/>
                        <a:pt x="2073366" y="1351655"/>
                        <a:pt x="2084118" y="1300001"/>
                      </a:cubicBezTo>
                      <a:lnTo>
                        <a:pt x="2098033" y="1231901"/>
                      </a:lnTo>
                      <a:cubicBezTo>
                        <a:pt x="2103304" y="1206390"/>
                        <a:pt x="2111105" y="1177295"/>
                        <a:pt x="2134718" y="1166120"/>
                      </a:cubicBezTo>
                      <a:cubicBezTo>
                        <a:pt x="2149477" y="1159163"/>
                        <a:pt x="2167398" y="1160850"/>
                        <a:pt x="2181946" y="1153470"/>
                      </a:cubicBezTo>
                      <a:cubicBezTo>
                        <a:pt x="2213571" y="1137025"/>
                        <a:pt x="2221583" y="1081576"/>
                        <a:pt x="2261641" y="1091063"/>
                      </a:cubicBezTo>
                      <a:cubicBezTo>
                        <a:pt x="2286520" y="1097178"/>
                        <a:pt x="2303597" y="1122689"/>
                        <a:pt x="2298959" y="1147989"/>
                      </a:cubicBezTo>
                      <a:cubicBezTo>
                        <a:pt x="2292844" y="1182566"/>
                        <a:pt x="2352511" y="1221359"/>
                        <a:pt x="2363053" y="1187626"/>
                      </a:cubicBezTo>
                      <a:cubicBezTo>
                        <a:pt x="2371486" y="1277020"/>
                        <a:pt x="2379919" y="1366203"/>
                        <a:pt x="2388353" y="1455597"/>
                      </a:cubicBezTo>
                      <a:cubicBezTo>
                        <a:pt x="2389196" y="1465295"/>
                        <a:pt x="2391094" y="1475626"/>
                        <a:pt x="2393834" y="1485746"/>
                      </a:cubicBezTo>
                      <a:cubicBezTo>
                        <a:pt x="2399105" y="1503878"/>
                        <a:pt x="2426725" y="1498396"/>
                        <a:pt x="2424195" y="1479632"/>
                      </a:cubicBezTo>
                      <a:cubicBezTo>
                        <a:pt x="2420189" y="1451802"/>
                        <a:pt x="2422719" y="1422917"/>
                        <a:pt x="2431363" y="1395931"/>
                      </a:cubicBezTo>
                      <a:cubicBezTo>
                        <a:pt x="2439586" y="1370420"/>
                        <a:pt x="2470157" y="1359667"/>
                        <a:pt x="2493138" y="1373582"/>
                      </a:cubicBezTo>
                      <a:lnTo>
                        <a:pt x="2493138" y="1373582"/>
                      </a:lnTo>
                      <a:cubicBezTo>
                        <a:pt x="2526239" y="1357348"/>
                        <a:pt x="2532564" y="1312440"/>
                        <a:pt x="2525817" y="1276176"/>
                      </a:cubicBezTo>
                      <a:cubicBezTo>
                        <a:pt x="2519070" y="1239913"/>
                        <a:pt x="2503679" y="1203860"/>
                        <a:pt x="2509583" y="1167596"/>
                      </a:cubicBezTo>
                      <a:cubicBezTo>
                        <a:pt x="2513167" y="1146513"/>
                        <a:pt x="2528769" y="1126694"/>
                        <a:pt x="2547322" y="1117418"/>
                      </a:cubicBezTo>
                      <a:cubicBezTo>
                        <a:pt x="2577683" y="1102448"/>
                        <a:pt x="2591387" y="1066395"/>
                        <a:pt x="2577261" y="1035403"/>
                      </a:cubicBezTo>
                      <a:cubicBezTo>
                        <a:pt x="2563978" y="1006308"/>
                        <a:pt x="2551328" y="977423"/>
                        <a:pt x="2569671" y="954864"/>
                      </a:cubicBezTo>
                      <a:cubicBezTo>
                        <a:pt x="2561237" y="884234"/>
                        <a:pt x="2531088" y="816345"/>
                        <a:pt x="2484072" y="762793"/>
                      </a:cubicBezTo>
                      <a:cubicBezTo>
                        <a:pt x="2473109" y="750354"/>
                        <a:pt x="2460880" y="737915"/>
                        <a:pt x="2457506" y="721680"/>
                      </a:cubicBezTo>
                      <a:cubicBezTo>
                        <a:pt x="2447387" y="674875"/>
                        <a:pt x="2510637" y="648310"/>
                        <a:pt x="2532986" y="605932"/>
                      </a:cubicBezTo>
                      <a:cubicBezTo>
                        <a:pt x="2561237" y="552380"/>
                        <a:pt x="2517594" y="489973"/>
                        <a:pt x="2475850" y="446119"/>
                      </a:cubicBezTo>
                      <a:cubicBezTo>
                        <a:pt x="2380974" y="346816"/>
                        <a:pt x="2280616" y="252783"/>
                        <a:pt x="2173090" y="167395"/>
                      </a:cubicBezTo>
                      <a:cubicBezTo>
                        <a:pt x="2116165" y="122277"/>
                        <a:pt x="2056499" y="79266"/>
                        <a:pt x="1988188" y="54809"/>
                      </a:cubicBezTo>
                      <a:cubicBezTo>
                        <a:pt x="1923462" y="31828"/>
                        <a:pt x="1854097" y="26557"/>
                        <a:pt x="1785787" y="21497"/>
                      </a:cubicBezTo>
                      <a:cubicBezTo>
                        <a:pt x="1694073" y="14751"/>
                        <a:pt x="1602149" y="8004"/>
                        <a:pt x="1510436" y="1257"/>
                      </a:cubicBezTo>
                      <a:cubicBezTo>
                        <a:pt x="1483028" y="-851"/>
                        <a:pt x="1453511" y="-2327"/>
                        <a:pt x="1430741" y="14329"/>
                      </a:cubicBezTo>
                      <a:cubicBezTo>
                        <a:pt x="1421464" y="21076"/>
                        <a:pt x="1416404" y="31617"/>
                        <a:pt x="1413031" y="42581"/>
                      </a:cubicBezTo>
                      <a:cubicBezTo>
                        <a:pt x="1405229" y="67670"/>
                        <a:pt x="1374658" y="78001"/>
                        <a:pt x="1351466" y="64929"/>
                      </a:cubicBezTo>
                      <a:cubicBezTo>
                        <a:pt x="1335654" y="56074"/>
                        <a:pt x="1319420" y="47008"/>
                        <a:pt x="1302975" y="45322"/>
                      </a:cubicBezTo>
                      <a:cubicBezTo>
                        <a:pt x="1268608" y="41948"/>
                        <a:pt x="1241832" y="72730"/>
                        <a:pt x="1215900" y="95500"/>
                      </a:cubicBezTo>
                      <a:cubicBezTo>
                        <a:pt x="1201774" y="107940"/>
                        <a:pt x="1186383" y="118692"/>
                        <a:pt x="1169938" y="127547"/>
                      </a:cubicBezTo>
                      <a:cubicBezTo>
                        <a:pt x="1142529" y="142306"/>
                        <a:pt x="1098676" y="129023"/>
                        <a:pt x="1071267" y="105831"/>
                      </a:cubicBezTo>
                      <a:cubicBezTo>
                        <a:pt x="1035214" y="75260"/>
                        <a:pt x="985246" y="66827"/>
                        <a:pt x="940549" y="82429"/>
                      </a:cubicBezTo>
                      <a:cubicBezTo>
                        <a:pt x="860854" y="110259"/>
                        <a:pt x="755225" y="151793"/>
                        <a:pt x="688180" y="196912"/>
                      </a:cubicBezTo>
                      <a:cubicBezTo>
                        <a:pt x="670681" y="208719"/>
                        <a:pt x="674686" y="235916"/>
                        <a:pt x="694926" y="242031"/>
                      </a:cubicBezTo>
                      <a:cubicBezTo>
                        <a:pt x="695770" y="242242"/>
                        <a:pt x="696613" y="242452"/>
                        <a:pt x="697457" y="242663"/>
                      </a:cubicBezTo>
                      <a:cubicBezTo>
                        <a:pt x="711583" y="246458"/>
                        <a:pt x="720016" y="260795"/>
                        <a:pt x="715377" y="274710"/>
                      </a:cubicBezTo>
                      <a:lnTo>
                        <a:pt x="715167" y="275343"/>
                      </a:lnTo>
                      <a:cubicBezTo>
                        <a:pt x="712426" y="283144"/>
                        <a:pt x="717275" y="291788"/>
                        <a:pt x="725287" y="293053"/>
                      </a:cubicBezTo>
                      <a:cubicBezTo>
                        <a:pt x="762183" y="298535"/>
                        <a:pt x="799711" y="267753"/>
                        <a:pt x="826277" y="238025"/>
                      </a:cubicBezTo>
                      <a:cubicBezTo>
                        <a:pt x="852631" y="208508"/>
                        <a:pt x="884467" y="174985"/>
                        <a:pt x="921785" y="172455"/>
                      </a:cubicBezTo>
                      <a:cubicBezTo>
                        <a:pt x="946031" y="170769"/>
                        <a:pt x="962265" y="196912"/>
                        <a:pt x="950248" y="217785"/>
                      </a:cubicBezTo>
                      <a:cubicBezTo>
                        <a:pt x="907027" y="292420"/>
                        <a:pt x="822271" y="340491"/>
                        <a:pt x="736250" y="340912"/>
                      </a:cubicBezTo>
                      <a:cubicBezTo>
                        <a:pt x="685439" y="341123"/>
                        <a:pt x="629146" y="327419"/>
                        <a:pt x="587612" y="356725"/>
                      </a:cubicBezTo>
                      <a:cubicBezTo>
                        <a:pt x="550926" y="382658"/>
                        <a:pt x="534481" y="438107"/>
                        <a:pt x="477345" y="427355"/>
                      </a:cubicBezTo>
                      <a:cubicBezTo>
                        <a:pt x="464484" y="424825"/>
                        <a:pt x="450780" y="425668"/>
                        <a:pt x="439395" y="432204"/>
                      </a:cubicBezTo>
                      <a:cubicBezTo>
                        <a:pt x="405872" y="450968"/>
                        <a:pt x="422106" y="469522"/>
                        <a:pt x="421895" y="488497"/>
                      </a:cubicBezTo>
                      <a:cubicBezTo>
                        <a:pt x="421895" y="526869"/>
                        <a:pt x="368765" y="533616"/>
                        <a:pt x="332290" y="545001"/>
                      </a:cubicBezTo>
                      <a:cubicBezTo>
                        <a:pt x="299822" y="555332"/>
                        <a:pt x="269883" y="581686"/>
                        <a:pt x="270516" y="618371"/>
                      </a:cubicBezTo>
                      <a:cubicBezTo>
                        <a:pt x="270937" y="639033"/>
                        <a:pt x="283588" y="658852"/>
                        <a:pt x="303406" y="665387"/>
                      </a:cubicBezTo>
                      <a:cubicBezTo>
                        <a:pt x="337139" y="676562"/>
                        <a:pt x="367500" y="646412"/>
                        <a:pt x="392589" y="622166"/>
                      </a:cubicBezTo>
                      <a:cubicBezTo>
                        <a:pt x="422106" y="593703"/>
                        <a:pt x="456261" y="570301"/>
                        <a:pt x="493368" y="552802"/>
                      </a:cubicBezTo>
                      <a:cubicBezTo>
                        <a:pt x="538276" y="531507"/>
                        <a:pt x="591617" y="549639"/>
                        <a:pt x="618183" y="591595"/>
                      </a:cubicBezTo>
                      <a:cubicBezTo>
                        <a:pt x="629989" y="610149"/>
                        <a:pt x="648543" y="624485"/>
                        <a:pt x="670470" y="628070"/>
                      </a:cubicBezTo>
                      <a:cubicBezTo>
                        <a:pt x="653603" y="647466"/>
                        <a:pt x="630833" y="661592"/>
                        <a:pt x="605954" y="667917"/>
                      </a:cubicBezTo>
                      <a:cubicBezTo>
                        <a:pt x="611858" y="692796"/>
                        <a:pt x="651284" y="681200"/>
                        <a:pt x="665620" y="660117"/>
                      </a:cubicBezTo>
                      <a:cubicBezTo>
                        <a:pt x="679957" y="639033"/>
                        <a:pt x="713269" y="637557"/>
                        <a:pt x="720227" y="612890"/>
                      </a:cubicBezTo>
                      <a:cubicBezTo>
                        <a:pt x="730136" y="577891"/>
                        <a:pt x="674475" y="559970"/>
                        <a:pt x="658874" y="528556"/>
                      </a:cubicBezTo>
                      <a:cubicBezTo>
                        <a:pt x="655079" y="520965"/>
                        <a:pt x="661614" y="512321"/>
                        <a:pt x="670048" y="512954"/>
                      </a:cubicBezTo>
                      <a:cubicBezTo>
                        <a:pt x="722546" y="518014"/>
                        <a:pt x="771038" y="556386"/>
                        <a:pt x="786218" y="607197"/>
                      </a:cubicBezTo>
                      <a:cubicBezTo>
                        <a:pt x="799501" y="651683"/>
                        <a:pt x="789381" y="702705"/>
                        <a:pt x="849468" y="733065"/>
                      </a:cubicBezTo>
                      <a:cubicBezTo>
                        <a:pt x="857902" y="737282"/>
                        <a:pt x="866757" y="733276"/>
                        <a:pt x="867600" y="723789"/>
                      </a:cubicBezTo>
                      <a:cubicBezTo>
                        <a:pt x="870552" y="689844"/>
                        <a:pt x="823325" y="667917"/>
                        <a:pt x="834288" y="635660"/>
                      </a:cubicBezTo>
                      <a:cubicBezTo>
                        <a:pt x="845884" y="629546"/>
                        <a:pt x="858113" y="624696"/>
                        <a:pt x="870763" y="621323"/>
                      </a:cubicBezTo>
                      <a:cubicBezTo>
                        <a:pt x="899226" y="613733"/>
                        <a:pt x="925791" y="639244"/>
                        <a:pt x="920731" y="668339"/>
                      </a:cubicBezTo>
                      <a:lnTo>
                        <a:pt x="920731" y="668339"/>
                      </a:lnTo>
                      <a:cubicBezTo>
                        <a:pt x="956362" y="689212"/>
                        <a:pt x="997896" y="699964"/>
                        <a:pt x="1039220" y="699121"/>
                      </a:cubicBezTo>
                      <a:cubicBezTo>
                        <a:pt x="1061779" y="698699"/>
                        <a:pt x="1079911" y="717885"/>
                        <a:pt x="1079489" y="740445"/>
                      </a:cubicBezTo>
                      <a:lnTo>
                        <a:pt x="1079489" y="741288"/>
                      </a:lnTo>
                      <a:cubicBezTo>
                        <a:pt x="1079068" y="772492"/>
                        <a:pt x="1057774" y="799900"/>
                        <a:pt x="1027413" y="807490"/>
                      </a:cubicBezTo>
                      <a:cubicBezTo>
                        <a:pt x="974494" y="821194"/>
                        <a:pt x="919044" y="824568"/>
                        <a:pt x="864860" y="817610"/>
                      </a:cubicBezTo>
                    </a:path>
                  </a:pathLst>
                </a:custGeom>
                <a:solidFill>
                  <a:srgbClr val="358055"/>
                </a:solidFill>
                <a:ln w="210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xmlns="" id="{B762B80B-0D5B-43EF-A59C-918E48EAD857}"/>
                    </a:ext>
                  </a:extLst>
                </p:cNvPr>
                <p:cNvSpPr/>
                <p:nvPr/>
              </p:nvSpPr>
              <p:spPr>
                <a:xfrm>
                  <a:off x="4974669" y="2656268"/>
                  <a:ext cx="478028" cy="258205"/>
                </a:xfrm>
                <a:custGeom>
                  <a:avLst/>
                  <a:gdLst>
                    <a:gd name="connsiteX0" fmla="*/ 13474 w 478028"/>
                    <a:gd name="connsiteY0" fmla="*/ 251638 h 258205"/>
                    <a:gd name="connsiteX1" fmla="*/ 104344 w 478028"/>
                    <a:gd name="connsiteY1" fmla="*/ 234139 h 258205"/>
                    <a:gd name="connsiteX2" fmla="*/ 141872 w 478028"/>
                    <a:gd name="connsiteY2" fmla="*/ 182063 h 258205"/>
                    <a:gd name="connsiteX3" fmla="*/ 330991 w 478028"/>
                    <a:gd name="connsiteY3" fmla="*/ 101524 h 258205"/>
                    <a:gd name="connsiteX4" fmla="*/ 416801 w 478028"/>
                    <a:gd name="connsiteY4" fmla="*/ 45020 h 258205"/>
                    <a:gd name="connsiteX5" fmla="*/ 460233 w 478028"/>
                    <a:gd name="connsiteY5" fmla="*/ 44809 h 258205"/>
                    <a:gd name="connsiteX6" fmla="*/ 472883 w 478028"/>
                    <a:gd name="connsiteY6" fmla="*/ 12130 h 258205"/>
                    <a:gd name="connsiteX7" fmla="*/ 462130 w 478028"/>
                    <a:gd name="connsiteY7" fmla="*/ 8124 h 258205"/>
                    <a:gd name="connsiteX8" fmla="*/ 295782 w 478028"/>
                    <a:gd name="connsiteY8" fmla="*/ 8967 h 258205"/>
                    <a:gd name="connsiteX9" fmla="*/ 230001 w 478028"/>
                    <a:gd name="connsiteY9" fmla="*/ 40803 h 258205"/>
                    <a:gd name="connsiteX10" fmla="*/ 205966 w 478028"/>
                    <a:gd name="connsiteY10" fmla="*/ 73061 h 258205"/>
                    <a:gd name="connsiteX11" fmla="*/ 80941 w 478028"/>
                    <a:gd name="connsiteY11" fmla="*/ 116282 h 258205"/>
                    <a:gd name="connsiteX12" fmla="*/ 824 w 478028"/>
                    <a:gd name="connsiteY12" fmla="*/ 216218 h 258205"/>
                    <a:gd name="connsiteX13" fmla="*/ 6727 w 478028"/>
                    <a:gd name="connsiteY13" fmla="*/ 251849 h 258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78028" h="258205">
                      <a:moveTo>
                        <a:pt x="13474" y="251638"/>
                      </a:moveTo>
                      <a:cubicBezTo>
                        <a:pt x="43412" y="264921"/>
                        <a:pt x="81363" y="257542"/>
                        <a:pt x="104344" y="234139"/>
                      </a:cubicBezTo>
                      <a:cubicBezTo>
                        <a:pt x="119313" y="218748"/>
                        <a:pt x="127746" y="198086"/>
                        <a:pt x="141872" y="182063"/>
                      </a:cubicBezTo>
                      <a:cubicBezTo>
                        <a:pt x="187623" y="129776"/>
                        <a:pt x="274276" y="141793"/>
                        <a:pt x="330991" y="101524"/>
                      </a:cubicBezTo>
                      <a:cubicBezTo>
                        <a:pt x="359454" y="81283"/>
                        <a:pt x="382013" y="47550"/>
                        <a:pt x="416801" y="45020"/>
                      </a:cubicBezTo>
                      <a:cubicBezTo>
                        <a:pt x="431348" y="43966"/>
                        <a:pt x="446318" y="48815"/>
                        <a:pt x="460233" y="44809"/>
                      </a:cubicBezTo>
                      <a:cubicBezTo>
                        <a:pt x="474359" y="40803"/>
                        <a:pt x="484690" y="20774"/>
                        <a:pt x="472883" y="12130"/>
                      </a:cubicBezTo>
                      <a:cubicBezTo>
                        <a:pt x="469721" y="9810"/>
                        <a:pt x="465925" y="8967"/>
                        <a:pt x="462130" y="8124"/>
                      </a:cubicBezTo>
                      <a:cubicBezTo>
                        <a:pt x="407524" y="-3051"/>
                        <a:pt x="350388" y="-2629"/>
                        <a:pt x="295782" y="8967"/>
                      </a:cubicBezTo>
                      <a:cubicBezTo>
                        <a:pt x="271536" y="14238"/>
                        <a:pt x="246657" y="22460"/>
                        <a:pt x="230001" y="40803"/>
                      </a:cubicBezTo>
                      <a:cubicBezTo>
                        <a:pt x="220935" y="50712"/>
                        <a:pt x="215032" y="63152"/>
                        <a:pt x="205966" y="73061"/>
                      </a:cubicBezTo>
                      <a:cubicBezTo>
                        <a:pt x="175606" y="106162"/>
                        <a:pt x="122897" y="100680"/>
                        <a:pt x="80941" y="116282"/>
                      </a:cubicBezTo>
                      <a:cubicBezTo>
                        <a:pt x="38985" y="131884"/>
                        <a:pt x="6938" y="171732"/>
                        <a:pt x="824" y="216218"/>
                      </a:cubicBezTo>
                      <a:cubicBezTo>
                        <a:pt x="-863" y="228446"/>
                        <a:pt x="-441" y="241729"/>
                        <a:pt x="6727" y="251849"/>
                      </a:cubicBezTo>
                    </a:path>
                  </a:pathLst>
                </a:custGeom>
                <a:solidFill>
                  <a:srgbClr val="358055"/>
                </a:solidFill>
                <a:ln w="210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/>
                </a:p>
              </p:txBody>
            </p:sp>
            <p:sp>
              <p:nvSpPr>
                <p:cNvPr id="25600" name="Freeform: Shape 25599">
                  <a:extLst>
                    <a:ext uri="{FF2B5EF4-FFF2-40B4-BE49-F238E27FC236}">
                      <a16:creationId xmlns:a16="http://schemas.microsoft.com/office/drawing/2014/main" xmlns="" id="{3A0B665A-1A5B-44B0-9EEB-D360B788D4B0}"/>
                    </a:ext>
                  </a:extLst>
                </p:cNvPr>
                <p:cNvSpPr/>
                <p:nvPr/>
              </p:nvSpPr>
              <p:spPr>
                <a:xfrm>
                  <a:off x="5958249" y="4617324"/>
                  <a:ext cx="170908" cy="283145"/>
                </a:xfrm>
                <a:custGeom>
                  <a:avLst/>
                  <a:gdLst>
                    <a:gd name="connsiteX0" fmla="*/ 130662 w 170908"/>
                    <a:gd name="connsiteY0" fmla="*/ 71295 h 283145"/>
                    <a:gd name="connsiteX1" fmla="*/ 170721 w 170908"/>
                    <a:gd name="connsiteY1" fmla="*/ 25965 h 283145"/>
                    <a:gd name="connsiteX2" fmla="*/ 170721 w 170908"/>
                    <a:gd name="connsiteY2" fmla="*/ 25332 h 283145"/>
                    <a:gd name="connsiteX3" fmla="*/ 112320 w 170908"/>
                    <a:gd name="connsiteY3" fmla="*/ 18164 h 283145"/>
                    <a:gd name="connsiteX4" fmla="*/ 57714 w 170908"/>
                    <a:gd name="connsiteY4" fmla="*/ 89216 h 283145"/>
                    <a:gd name="connsiteX5" fmla="*/ 12173 w 170908"/>
                    <a:gd name="connsiteY5" fmla="*/ 155418 h 283145"/>
                    <a:gd name="connsiteX6" fmla="*/ 28618 w 170908"/>
                    <a:gd name="connsiteY6" fmla="*/ 192314 h 283145"/>
                    <a:gd name="connsiteX7" fmla="*/ 9432 w 170908"/>
                    <a:gd name="connsiteY7" fmla="*/ 234902 h 283145"/>
                    <a:gd name="connsiteX8" fmla="*/ 7746 w 170908"/>
                    <a:gd name="connsiteY8" fmla="*/ 278967 h 283145"/>
                    <a:gd name="connsiteX9" fmla="*/ 41690 w 170908"/>
                    <a:gd name="connsiteY9" fmla="*/ 271377 h 283145"/>
                    <a:gd name="connsiteX10" fmla="*/ 53708 w 170908"/>
                    <a:gd name="connsiteY10" fmla="*/ 208127 h 283145"/>
                    <a:gd name="connsiteX11" fmla="*/ 95453 w 170908"/>
                    <a:gd name="connsiteY11" fmla="*/ 143189 h 283145"/>
                    <a:gd name="connsiteX12" fmla="*/ 140783 w 170908"/>
                    <a:gd name="connsiteY12" fmla="*/ 95330 h 283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70908" h="283145">
                      <a:moveTo>
                        <a:pt x="130662" y="71295"/>
                      </a:moveTo>
                      <a:cubicBezTo>
                        <a:pt x="153433" y="70873"/>
                        <a:pt x="173040" y="48524"/>
                        <a:pt x="170721" y="25965"/>
                      </a:cubicBezTo>
                      <a:cubicBezTo>
                        <a:pt x="170721" y="25754"/>
                        <a:pt x="170721" y="25544"/>
                        <a:pt x="170721" y="25332"/>
                      </a:cubicBezTo>
                      <a:cubicBezTo>
                        <a:pt x="166926" y="-4395"/>
                        <a:pt x="124338" y="-9455"/>
                        <a:pt x="112320" y="18164"/>
                      </a:cubicBezTo>
                      <a:cubicBezTo>
                        <a:pt x="100091" y="45783"/>
                        <a:pt x="81327" y="70451"/>
                        <a:pt x="57714" y="89216"/>
                      </a:cubicBezTo>
                      <a:cubicBezTo>
                        <a:pt x="35365" y="106926"/>
                        <a:pt x="5427" y="127798"/>
                        <a:pt x="12173" y="155418"/>
                      </a:cubicBezTo>
                      <a:cubicBezTo>
                        <a:pt x="15336" y="168490"/>
                        <a:pt x="26932" y="178821"/>
                        <a:pt x="28618" y="192314"/>
                      </a:cubicBezTo>
                      <a:cubicBezTo>
                        <a:pt x="30516" y="208127"/>
                        <a:pt x="18288" y="221620"/>
                        <a:pt x="9432" y="234902"/>
                      </a:cubicBezTo>
                      <a:cubicBezTo>
                        <a:pt x="156" y="248185"/>
                        <a:pt x="-5326" y="268847"/>
                        <a:pt x="7746" y="278967"/>
                      </a:cubicBezTo>
                      <a:cubicBezTo>
                        <a:pt x="18498" y="287190"/>
                        <a:pt x="33889" y="282551"/>
                        <a:pt x="41690" y="271377"/>
                      </a:cubicBezTo>
                      <a:cubicBezTo>
                        <a:pt x="55184" y="252191"/>
                        <a:pt x="49491" y="229210"/>
                        <a:pt x="53708" y="208127"/>
                      </a:cubicBezTo>
                      <a:cubicBezTo>
                        <a:pt x="58768" y="182616"/>
                        <a:pt x="77532" y="162164"/>
                        <a:pt x="95453" y="143189"/>
                      </a:cubicBezTo>
                      <a:cubicBezTo>
                        <a:pt x="110633" y="127166"/>
                        <a:pt x="125603" y="111353"/>
                        <a:pt x="140783" y="95330"/>
                      </a:cubicBezTo>
                    </a:path>
                  </a:pathLst>
                </a:custGeom>
                <a:solidFill>
                  <a:srgbClr val="358055"/>
                </a:solidFill>
                <a:ln w="210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/>
                </a:p>
              </p:txBody>
            </p:sp>
            <p:sp>
              <p:nvSpPr>
                <p:cNvPr id="25601" name="Freeform: Shape 25600">
                  <a:extLst>
                    <a:ext uri="{FF2B5EF4-FFF2-40B4-BE49-F238E27FC236}">
                      <a16:creationId xmlns:a16="http://schemas.microsoft.com/office/drawing/2014/main" xmlns="" id="{8E6663DB-C655-4B38-AA38-F0147CCFAE73}"/>
                    </a:ext>
                  </a:extLst>
                </p:cNvPr>
                <p:cNvSpPr/>
                <p:nvPr/>
              </p:nvSpPr>
              <p:spPr>
                <a:xfrm>
                  <a:off x="7015108" y="4250869"/>
                  <a:ext cx="111852" cy="293888"/>
                </a:xfrm>
                <a:custGeom>
                  <a:avLst/>
                  <a:gdLst>
                    <a:gd name="connsiteX0" fmla="*/ 80330 w 111852"/>
                    <a:gd name="connsiteY0" fmla="*/ 283207 h 293888"/>
                    <a:gd name="connsiteX1" fmla="*/ 108371 w 111852"/>
                    <a:gd name="connsiteY1" fmla="*/ 265708 h 293888"/>
                    <a:gd name="connsiteX2" fmla="*/ 101624 w 111852"/>
                    <a:gd name="connsiteY2" fmla="*/ 237667 h 293888"/>
                    <a:gd name="connsiteX3" fmla="*/ 84125 w 111852"/>
                    <a:gd name="connsiteY3" fmla="*/ 235137 h 293888"/>
                    <a:gd name="connsiteX4" fmla="*/ 79276 w 111852"/>
                    <a:gd name="connsiteY4" fmla="*/ 211945 h 293888"/>
                    <a:gd name="connsiteX5" fmla="*/ 73372 w 111852"/>
                    <a:gd name="connsiteY5" fmla="*/ 124238 h 293888"/>
                    <a:gd name="connsiteX6" fmla="*/ 25513 w 111852"/>
                    <a:gd name="connsiteY6" fmla="*/ 9754 h 293888"/>
                    <a:gd name="connsiteX7" fmla="*/ 1 w 111852"/>
                    <a:gd name="connsiteY7" fmla="*/ 12917 h 293888"/>
                    <a:gd name="connsiteX8" fmla="*/ 12230 w 111852"/>
                    <a:gd name="connsiteY8" fmla="*/ 117702 h 293888"/>
                    <a:gd name="connsiteX9" fmla="*/ 5694 w 111852"/>
                    <a:gd name="connsiteY9" fmla="*/ 185801 h 293888"/>
                    <a:gd name="connsiteX10" fmla="*/ 33735 w 111852"/>
                    <a:gd name="connsiteY10" fmla="*/ 244835 h 293888"/>
                    <a:gd name="connsiteX11" fmla="*/ 47861 w 111852"/>
                    <a:gd name="connsiteY11" fmla="*/ 252636 h 293888"/>
                    <a:gd name="connsiteX12" fmla="*/ 49548 w 111852"/>
                    <a:gd name="connsiteY12" fmla="*/ 290375 h 293888"/>
                    <a:gd name="connsiteX13" fmla="*/ 74005 w 111852"/>
                    <a:gd name="connsiteY13" fmla="*/ 288056 h 293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1852" h="293888">
                      <a:moveTo>
                        <a:pt x="80330" y="283207"/>
                      </a:moveTo>
                      <a:cubicBezTo>
                        <a:pt x="90872" y="279412"/>
                        <a:pt x="102046" y="274985"/>
                        <a:pt x="108371" y="265708"/>
                      </a:cubicBezTo>
                      <a:cubicBezTo>
                        <a:pt x="114696" y="256431"/>
                        <a:pt x="112377" y="240829"/>
                        <a:pt x="101624" y="237667"/>
                      </a:cubicBezTo>
                      <a:cubicBezTo>
                        <a:pt x="95932" y="235980"/>
                        <a:pt x="89185" y="238299"/>
                        <a:pt x="84125" y="235137"/>
                      </a:cubicBezTo>
                      <a:cubicBezTo>
                        <a:pt x="76746" y="230920"/>
                        <a:pt x="77800" y="220167"/>
                        <a:pt x="79276" y="211945"/>
                      </a:cubicBezTo>
                      <a:cubicBezTo>
                        <a:pt x="84335" y="182850"/>
                        <a:pt x="82228" y="152490"/>
                        <a:pt x="73372" y="124238"/>
                      </a:cubicBezTo>
                      <a:cubicBezTo>
                        <a:pt x="60722" y="84601"/>
                        <a:pt x="34579" y="49813"/>
                        <a:pt x="25513" y="9754"/>
                      </a:cubicBezTo>
                      <a:cubicBezTo>
                        <a:pt x="22140" y="-5004"/>
                        <a:pt x="-209" y="-2263"/>
                        <a:pt x="1" y="12917"/>
                      </a:cubicBezTo>
                      <a:cubicBezTo>
                        <a:pt x="635" y="47283"/>
                        <a:pt x="12863" y="82703"/>
                        <a:pt x="12230" y="117702"/>
                      </a:cubicBezTo>
                      <a:cubicBezTo>
                        <a:pt x="11809" y="140472"/>
                        <a:pt x="5694" y="163031"/>
                        <a:pt x="5694" y="185801"/>
                      </a:cubicBezTo>
                      <a:cubicBezTo>
                        <a:pt x="5694" y="208572"/>
                        <a:pt x="13706" y="233661"/>
                        <a:pt x="33735" y="244835"/>
                      </a:cubicBezTo>
                      <a:cubicBezTo>
                        <a:pt x="38374" y="247576"/>
                        <a:pt x="43644" y="249263"/>
                        <a:pt x="47861" y="252636"/>
                      </a:cubicBezTo>
                      <a:cubicBezTo>
                        <a:pt x="59247" y="261280"/>
                        <a:pt x="60090" y="280466"/>
                        <a:pt x="49548" y="290375"/>
                      </a:cubicBezTo>
                      <a:cubicBezTo>
                        <a:pt x="56716" y="295857"/>
                        <a:pt x="68101" y="294803"/>
                        <a:pt x="74005" y="288056"/>
                      </a:cubicBezTo>
                    </a:path>
                  </a:pathLst>
                </a:custGeom>
                <a:solidFill>
                  <a:srgbClr val="358055"/>
                </a:solidFill>
                <a:ln w="210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/>
                </a:p>
              </p:txBody>
            </p:sp>
            <p:sp>
              <p:nvSpPr>
                <p:cNvPr id="25603" name="Freeform: Shape 25602">
                  <a:extLst>
                    <a:ext uri="{FF2B5EF4-FFF2-40B4-BE49-F238E27FC236}">
                      <a16:creationId xmlns:a16="http://schemas.microsoft.com/office/drawing/2014/main" xmlns="" id="{62CBDF5A-288C-4F36-864F-9E3F390B8AEE}"/>
                    </a:ext>
                  </a:extLst>
                </p:cNvPr>
                <p:cNvSpPr/>
                <p:nvPr/>
              </p:nvSpPr>
              <p:spPr>
                <a:xfrm>
                  <a:off x="7159743" y="4166383"/>
                  <a:ext cx="102999" cy="232759"/>
                </a:xfrm>
                <a:custGeom>
                  <a:avLst/>
                  <a:gdLst>
                    <a:gd name="connsiteX0" fmla="*/ 14548 w 102999"/>
                    <a:gd name="connsiteY0" fmla="*/ 232759 h 232759"/>
                    <a:gd name="connsiteX1" fmla="*/ 47859 w 102999"/>
                    <a:gd name="connsiteY1" fmla="*/ 195442 h 232759"/>
                    <a:gd name="connsiteX2" fmla="*/ 49546 w 102999"/>
                    <a:gd name="connsiteY2" fmla="*/ 141046 h 232759"/>
                    <a:gd name="connsiteX3" fmla="*/ 101412 w 102999"/>
                    <a:gd name="connsiteY3" fmla="*/ 32255 h 232759"/>
                    <a:gd name="connsiteX4" fmla="*/ 87075 w 102999"/>
                    <a:gd name="connsiteY4" fmla="*/ 208 h 232759"/>
                    <a:gd name="connsiteX5" fmla="*/ 75479 w 102999"/>
                    <a:gd name="connsiteY5" fmla="*/ 43851 h 232759"/>
                    <a:gd name="connsiteX6" fmla="*/ 49335 w 102999"/>
                    <a:gd name="connsiteY6" fmla="*/ 74211 h 232759"/>
                    <a:gd name="connsiteX7" fmla="*/ 0 w 102999"/>
                    <a:gd name="connsiteY7" fmla="*/ 230440 h 232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999" h="232759">
                      <a:moveTo>
                        <a:pt x="14548" y="232759"/>
                      </a:moveTo>
                      <a:cubicBezTo>
                        <a:pt x="32679" y="232338"/>
                        <a:pt x="45118" y="213363"/>
                        <a:pt x="47859" y="195442"/>
                      </a:cubicBezTo>
                      <a:cubicBezTo>
                        <a:pt x="50600" y="177520"/>
                        <a:pt x="47016" y="159178"/>
                        <a:pt x="49546" y="141046"/>
                      </a:cubicBezTo>
                      <a:cubicBezTo>
                        <a:pt x="55028" y="100988"/>
                        <a:pt x="88972" y="70627"/>
                        <a:pt x="101412" y="32255"/>
                      </a:cubicBezTo>
                      <a:cubicBezTo>
                        <a:pt x="105839" y="18762"/>
                        <a:pt x="100990" y="-2322"/>
                        <a:pt x="87075" y="208"/>
                      </a:cubicBezTo>
                      <a:cubicBezTo>
                        <a:pt x="71051" y="3371"/>
                        <a:pt x="79063" y="27828"/>
                        <a:pt x="75479" y="43851"/>
                      </a:cubicBezTo>
                      <a:cubicBezTo>
                        <a:pt x="72316" y="57134"/>
                        <a:pt x="59245" y="64935"/>
                        <a:pt x="49335" y="74211"/>
                      </a:cubicBezTo>
                      <a:cubicBezTo>
                        <a:pt x="9277" y="112583"/>
                        <a:pt x="22981" y="179840"/>
                        <a:pt x="0" y="230440"/>
                      </a:cubicBezTo>
                    </a:path>
                  </a:pathLst>
                </a:custGeom>
                <a:solidFill>
                  <a:srgbClr val="358055"/>
                </a:solidFill>
                <a:ln w="210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/>
                </a:p>
              </p:txBody>
            </p:sp>
            <p:sp>
              <p:nvSpPr>
                <p:cNvPr id="25605" name="Freeform: Shape 25604">
                  <a:extLst>
                    <a:ext uri="{FF2B5EF4-FFF2-40B4-BE49-F238E27FC236}">
                      <a16:creationId xmlns:a16="http://schemas.microsoft.com/office/drawing/2014/main" xmlns="" id="{03583BAC-BA86-40EF-81BF-D23719C8C5E3}"/>
                    </a:ext>
                  </a:extLst>
                </p:cNvPr>
                <p:cNvSpPr/>
                <p:nvPr/>
              </p:nvSpPr>
              <p:spPr>
                <a:xfrm>
                  <a:off x="6793938" y="4142420"/>
                  <a:ext cx="46883" cy="82084"/>
                </a:xfrm>
                <a:custGeom>
                  <a:avLst/>
                  <a:gdLst>
                    <a:gd name="connsiteX0" fmla="*/ 12235 w 46883"/>
                    <a:gd name="connsiteY0" fmla="*/ 71398 h 82084"/>
                    <a:gd name="connsiteX1" fmla="*/ 46811 w 46883"/>
                    <a:gd name="connsiteY1" fmla="*/ 26701 h 82084"/>
                    <a:gd name="connsiteX2" fmla="*/ 41752 w 46883"/>
                    <a:gd name="connsiteY2" fmla="*/ 9202 h 82084"/>
                    <a:gd name="connsiteX3" fmla="*/ 6120 w 46883"/>
                    <a:gd name="connsiteY3" fmla="*/ 15527 h 82084"/>
                    <a:gd name="connsiteX4" fmla="*/ 217 w 46883"/>
                    <a:gd name="connsiteY4" fmla="*/ 42936 h 82084"/>
                    <a:gd name="connsiteX5" fmla="*/ 30155 w 46883"/>
                    <a:gd name="connsiteY5" fmla="*/ 81308 h 8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883" h="82084">
                      <a:moveTo>
                        <a:pt x="12235" y="71398"/>
                      </a:moveTo>
                      <a:cubicBezTo>
                        <a:pt x="32475" y="67393"/>
                        <a:pt x="48076" y="47152"/>
                        <a:pt x="46811" y="26701"/>
                      </a:cubicBezTo>
                      <a:cubicBezTo>
                        <a:pt x="46390" y="20587"/>
                        <a:pt x="44703" y="14684"/>
                        <a:pt x="41752" y="9202"/>
                      </a:cubicBezTo>
                      <a:cubicBezTo>
                        <a:pt x="33318" y="-5978"/>
                        <a:pt x="10126" y="-1340"/>
                        <a:pt x="6120" y="15527"/>
                      </a:cubicBezTo>
                      <a:cubicBezTo>
                        <a:pt x="4012" y="24593"/>
                        <a:pt x="1271" y="33659"/>
                        <a:pt x="217" y="42936"/>
                      </a:cubicBezTo>
                      <a:cubicBezTo>
                        <a:pt x="-1891" y="62122"/>
                        <a:pt x="11602" y="86789"/>
                        <a:pt x="30155" y="81308"/>
                      </a:cubicBezTo>
                    </a:path>
                  </a:pathLst>
                </a:custGeom>
                <a:solidFill>
                  <a:srgbClr val="358055"/>
                </a:solidFill>
                <a:ln w="210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/>
                </a:p>
              </p:txBody>
            </p:sp>
            <p:sp>
              <p:nvSpPr>
                <p:cNvPr id="25607" name="Freeform: Shape 25606">
                  <a:extLst>
                    <a:ext uri="{FF2B5EF4-FFF2-40B4-BE49-F238E27FC236}">
                      <a16:creationId xmlns:a16="http://schemas.microsoft.com/office/drawing/2014/main" xmlns="" id="{2B71D499-6890-465A-ACC3-685CF216ABDC}"/>
                    </a:ext>
                  </a:extLst>
                </p:cNvPr>
                <p:cNvSpPr/>
                <p:nvPr/>
              </p:nvSpPr>
              <p:spPr>
                <a:xfrm>
                  <a:off x="5064355" y="2936495"/>
                  <a:ext cx="157814" cy="136301"/>
                </a:xfrm>
                <a:custGeom>
                  <a:avLst/>
                  <a:gdLst>
                    <a:gd name="connsiteX0" fmla="*/ 157815 w 157814"/>
                    <a:gd name="connsiteY0" fmla="*/ 15265 h 136301"/>
                    <a:gd name="connsiteX1" fmla="*/ 110798 w 157814"/>
                    <a:gd name="connsiteY1" fmla="*/ 5566 h 136301"/>
                    <a:gd name="connsiteX2" fmla="*/ 87185 w 157814"/>
                    <a:gd name="connsiteY2" fmla="*/ 52372 h 136301"/>
                    <a:gd name="connsiteX3" fmla="*/ 82968 w 157814"/>
                    <a:gd name="connsiteY3" fmla="*/ 87371 h 136301"/>
                    <a:gd name="connsiteX4" fmla="*/ 110 w 157814"/>
                    <a:gd name="connsiteY4" fmla="*/ 128905 h 136301"/>
                    <a:gd name="connsiteX5" fmla="*/ 85709 w 157814"/>
                    <a:gd name="connsiteY5" fmla="*/ 115412 h 136301"/>
                    <a:gd name="connsiteX6" fmla="*/ 125135 w 157814"/>
                    <a:gd name="connsiteY6" fmla="*/ 77040 h 136301"/>
                    <a:gd name="connsiteX7" fmla="*/ 149381 w 157814"/>
                    <a:gd name="connsiteY7" fmla="*/ 63335 h 136301"/>
                    <a:gd name="connsiteX8" fmla="*/ 151911 w 157814"/>
                    <a:gd name="connsiteY8" fmla="*/ 38878 h 13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814" h="136301">
                      <a:moveTo>
                        <a:pt x="157815" y="15265"/>
                      </a:moveTo>
                      <a:cubicBezTo>
                        <a:pt x="149803" y="-969"/>
                        <a:pt x="125978" y="-4343"/>
                        <a:pt x="110798" y="5566"/>
                      </a:cubicBezTo>
                      <a:cubicBezTo>
                        <a:pt x="95618" y="15476"/>
                        <a:pt x="88450" y="34240"/>
                        <a:pt x="87185" y="52372"/>
                      </a:cubicBezTo>
                      <a:cubicBezTo>
                        <a:pt x="86341" y="64179"/>
                        <a:pt x="87396" y="76407"/>
                        <a:pt x="82968" y="87371"/>
                      </a:cubicBezTo>
                      <a:cubicBezTo>
                        <a:pt x="75589" y="106135"/>
                        <a:pt x="3905" y="109297"/>
                        <a:pt x="110" y="128905"/>
                      </a:cubicBezTo>
                      <a:cubicBezTo>
                        <a:pt x="-3263" y="147037"/>
                        <a:pt x="72005" y="127640"/>
                        <a:pt x="85709" y="115412"/>
                      </a:cubicBezTo>
                      <a:cubicBezTo>
                        <a:pt x="99413" y="103183"/>
                        <a:pt x="109323" y="86316"/>
                        <a:pt x="125135" y="77040"/>
                      </a:cubicBezTo>
                      <a:cubicBezTo>
                        <a:pt x="133147" y="72401"/>
                        <a:pt x="142635" y="69660"/>
                        <a:pt x="149381" y="63335"/>
                      </a:cubicBezTo>
                      <a:cubicBezTo>
                        <a:pt x="156128" y="57010"/>
                        <a:pt x="159080" y="44782"/>
                        <a:pt x="151911" y="38878"/>
                      </a:cubicBezTo>
                    </a:path>
                  </a:pathLst>
                </a:custGeom>
                <a:solidFill>
                  <a:srgbClr val="358055"/>
                </a:solidFill>
                <a:ln w="210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/>
                </a:p>
              </p:txBody>
            </p:sp>
          </p:grpSp>
        </p:grpSp>
        <p:sp>
          <p:nvSpPr>
            <p:cNvPr id="25609" name="Freeform: Shape 25608">
              <a:extLst>
                <a:ext uri="{FF2B5EF4-FFF2-40B4-BE49-F238E27FC236}">
                  <a16:creationId xmlns:a16="http://schemas.microsoft.com/office/drawing/2014/main" xmlns="" id="{CDCEC3FE-64A3-4C23-BF27-290A97B79FA3}"/>
                </a:ext>
              </a:extLst>
            </p:cNvPr>
            <p:cNvSpPr/>
            <p:nvPr/>
          </p:nvSpPr>
          <p:spPr>
            <a:xfrm>
              <a:off x="4838661" y="3142566"/>
              <a:ext cx="2484900" cy="2093591"/>
            </a:xfrm>
            <a:custGeom>
              <a:avLst/>
              <a:gdLst>
                <a:gd name="connsiteX0" fmla="*/ 0 w 2484900"/>
                <a:gd name="connsiteY0" fmla="*/ 1508314 h 2093591"/>
                <a:gd name="connsiteX1" fmla="*/ 1120166 w 2484900"/>
                <a:gd name="connsiteY1" fmla="*/ 2093591 h 2093591"/>
                <a:gd name="connsiteX2" fmla="*/ 2484900 w 2484900"/>
                <a:gd name="connsiteY2" fmla="*/ 728857 h 2093591"/>
                <a:gd name="connsiteX3" fmla="*/ 2274065 w 2484900"/>
                <a:gd name="connsiteY3" fmla="*/ 0 h 2093591"/>
                <a:gd name="connsiteX4" fmla="*/ 0 w 2484900"/>
                <a:gd name="connsiteY4" fmla="*/ 1508314 h 209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4900" h="2093591">
                  <a:moveTo>
                    <a:pt x="0" y="1508314"/>
                  </a:moveTo>
                  <a:cubicBezTo>
                    <a:pt x="246677" y="1862095"/>
                    <a:pt x="656329" y="2093591"/>
                    <a:pt x="1120166" y="2093591"/>
                  </a:cubicBezTo>
                  <a:cubicBezTo>
                    <a:pt x="1873901" y="2093591"/>
                    <a:pt x="2484900" y="1482592"/>
                    <a:pt x="2484900" y="728857"/>
                  </a:cubicBezTo>
                  <a:cubicBezTo>
                    <a:pt x="2484900" y="460885"/>
                    <a:pt x="2407524" y="210835"/>
                    <a:pt x="2274065" y="0"/>
                  </a:cubicBezTo>
                  <a:cubicBezTo>
                    <a:pt x="2231477" y="524558"/>
                    <a:pt x="1938417" y="1950645"/>
                    <a:pt x="0" y="1508314"/>
                  </a:cubicBezTo>
                  <a:close/>
                </a:path>
              </a:pathLst>
            </a:custGeom>
            <a:solidFill>
              <a:srgbClr val="7C8D8C">
                <a:alpha val="44000"/>
              </a:srgbClr>
            </a:solidFill>
            <a:ln w="21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/>
            </a:p>
          </p:txBody>
        </p:sp>
      </p:grpSp>
      <p:sp>
        <p:nvSpPr>
          <p:cNvPr id="25610" name="Freeform: Shape 25609">
            <a:extLst>
              <a:ext uri="{FF2B5EF4-FFF2-40B4-BE49-F238E27FC236}">
                <a16:creationId xmlns:a16="http://schemas.microsoft.com/office/drawing/2014/main" xmlns="" id="{DB1AB1D5-CF01-4F79-907A-E772B83C0A0D}"/>
              </a:ext>
            </a:extLst>
          </p:cNvPr>
          <p:cNvSpPr/>
          <p:nvPr/>
        </p:nvSpPr>
        <p:spPr>
          <a:xfrm>
            <a:off x="4618128" y="3550646"/>
            <a:ext cx="498331" cy="665637"/>
          </a:xfrm>
          <a:custGeom>
            <a:avLst/>
            <a:gdLst>
              <a:gd name="connsiteX0" fmla="*/ 332698 w 498331"/>
              <a:gd name="connsiteY0" fmla="*/ 394050 h 665637"/>
              <a:gd name="connsiteX1" fmla="*/ 343450 w 498331"/>
              <a:gd name="connsiteY1" fmla="*/ 281676 h 665637"/>
              <a:gd name="connsiteX2" fmla="*/ 488294 w 498331"/>
              <a:gd name="connsiteY2" fmla="*/ 312879 h 665637"/>
              <a:gd name="connsiteX3" fmla="*/ 475855 w 498331"/>
              <a:gd name="connsiteY3" fmla="*/ 270923 h 665637"/>
              <a:gd name="connsiteX4" fmla="*/ 406279 w 498331"/>
              <a:gd name="connsiteY4" fmla="*/ 246466 h 665637"/>
              <a:gd name="connsiteX5" fmla="*/ 355889 w 498331"/>
              <a:gd name="connsiteY5" fmla="*/ 210624 h 665637"/>
              <a:gd name="connsiteX6" fmla="*/ 177945 w 498331"/>
              <a:gd name="connsiteY6" fmla="*/ 5060 h 665637"/>
              <a:gd name="connsiteX7" fmla="*/ 177312 w 498331"/>
              <a:gd name="connsiteY7" fmla="*/ 0 h 665637"/>
              <a:gd name="connsiteX8" fmla="*/ 176891 w 498331"/>
              <a:gd name="connsiteY8" fmla="*/ 211 h 665637"/>
              <a:gd name="connsiteX9" fmla="*/ 0 w 498331"/>
              <a:gd name="connsiteY9" fmla="*/ 78852 h 665637"/>
              <a:gd name="connsiteX10" fmla="*/ 13493 w 498331"/>
              <a:gd name="connsiteY10" fmla="*/ 116592 h 665637"/>
              <a:gd name="connsiteX11" fmla="*/ 14758 w 498331"/>
              <a:gd name="connsiteY11" fmla="*/ 116381 h 665637"/>
              <a:gd name="connsiteX12" fmla="*/ 59456 w 498331"/>
              <a:gd name="connsiteY12" fmla="*/ 513594 h 665637"/>
              <a:gd name="connsiteX13" fmla="*/ 103731 w 498331"/>
              <a:gd name="connsiteY13" fmla="*/ 614584 h 665637"/>
              <a:gd name="connsiteX14" fmla="*/ 107526 w 498331"/>
              <a:gd name="connsiteY14" fmla="*/ 452663 h 665637"/>
              <a:gd name="connsiteX15" fmla="*/ 195022 w 498331"/>
              <a:gd name="connsiteY15" fmla="*/ 664763 h 665637"/>
              <a:gd name="connsiteX16" fmla="*/ 162343 w 498331"/>
              <a:gd name="connsiteY16" fmla="*/ 443175 h 665637"/>
              <a:gd name="connsiteX17" fmla="*/ 184270 w 498331"/>
              <a:gd name="connsiteY17" fmla="*/ 433898 h 665637"/>
              <a:gd name="connsiteX18" fmla="*/ 292850 w 498331"/>
              <a:gd name="connsiteY18" fmla="*/ 658227 h 665637"/>
              <a:gd name="connsiteX19" fmla="*/ 294326 w 498331"/>
              <a:gd name="connsiteY19" fmla="*/ 606572 h 665637"/>
              <a:gd name="connsiteX20" fmla="*/ 243093 w 498331"/>
              <a:gd name="connsiteY20" fmla="*/ 394472 h 665637"/>
              <a:gd name="connsiteX21" fmla="*/ 322999 w 498331"/>
              <a:gd name="connsiteY21" fmla="*/ 545008 h 665637"/>
              <a:gd name="connsiteX22" fmla="*/ 373389 w 498331"/>
              <a:gd name="connsiteY22" fmla="*/ 574736 h 665637"/>
              <a:gd name="connsiteX23" fmla="*/ 332698 w 498331"/>
              <a:gd name="connsiteY23" fmla="*/ 394050 h 66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8331" h="665637">
                <a:moveTo>
                  <a:pt x="332698" y="394050"/>
                </a:moveTo>
                <a:cubicBezTo>
                  <a:pt x="319204" y="353781"/>
                  <a:pt x="279989" y="244358"/>
                  <a:pt x="343450" y="281676"/>
                </a:cubicBezTo>
                <a:cubicBezTo>
                  <a:pt x="406912" y="318993"/>
                  <a:pt x="470162" y="323632"/>
                  <a:pt x="488294" y="312879"/>
                </a:cubicBezTo>
                <a:cubicBezTo>
                  <a:pt x="506426" y="302126"/>
                  <a:pt x="498625" y="273031"/>
                  <a:pt x="475855" y="270923"/>
                </a:cubicBezTo>
                <a:cubicBezTo>
                  <a:pt x="457512" y="269236"/>
                  <a:pt x="428206" y="256797"/>
                  <a:pt x="406279" y="246466"/>
                </a:cubicBezTo>
                <a:cubicBezTo>
                  <a:pt x="387515" y="237611"/>
                  <a:pt x="370437" y="225382"/>
                  <a:pt x="355889" y="210624"/>
                </a:cubicBezTo>
                <a:cubicBezTo>
                  <a:pt x="323632" y="177945"/>
                  <a:pt x="203877" y="61564"/>
                  <a:pt x="177945" y="5060"/>
                </a:cubicBezTo>
                <a:cubicBezTo>
                  <a:pt x="177734" y="3373"/>
                  <a:pt x="177523" y="1687"/>
                  <a:pt x="177312" y="0"/>
                </a:cubicBezTo>
                <a:cubicBezTo>
                  <a:pt x="177102" y="0"/>
                  <a:pt x="176891" y="211"/>
                  <a:pt x="176891" y="211"/>
                </a:cubicBezTo>
                <a:cubicBezTo>
                  <a:pt x="118278" y="27408"/>
                  <a:pt x="59456" y="53552"/>
                  <a:pt x="0" y="78852"/>
                </a:cubicBezTo>
                <a:cubicBezTo>
                  <a:pt x="8434" y="103520"/>
                  <a:pt x="13493" y="116592"/>
                  <a:pt x="13493" y="116592"/>
                </a:cubicBezTo>
                <a:lnTo>
                  <a:pt x="14758" y="116381"/>
                </a:lnTo>
                <a:cubicBezTo>
                  <a:pt x="33523" y="216527"/>
                  <a:pt x="43854" y="438537"/>
                  <a:pt x="59456" y="513594"/>
                </a:cubicBezTo>
                <a:cubicBezTo>
                  <a:pt x="82015" y="621541"/>
                  <a:pt x="91713" y="619433"/>
                  <a:pt x="103731" y="614584"/>
                </a:cubicBezTo>
                <a:cubicBezTo>
                  <a:pt x="136200" y="601090"/>
                  <a:pt x="71262" y="422935"/>
                  <a:pt x="107526" y="452663"/>
                </a:cubicBezTo>
                <a:cubicBezTo>
                  <a:pt x="143790" y="482390"/>
                  <a:pt x="161710" y="680364"/>
                  <a:pt x="195022" y="664763"/>
                </a:cubicBezTo>
                <a:cubicBezTo>
                  <a:pt x="238665" y="644523"/>
                  <a:pt x="167192" y="459409"/>
                  <a:pt x="162343" y="443175"/>
                </a:cubicBezTo>
                <a:cubicBezTo>
                  <a:pt x="157704" y="427573"/>
                  <a:pt x="180686" y="418929"/>
                  <a:pt x="184270" y="433898"/>
                </a:cubicBezTo>
                <a:cubicBezTo>
                  <a:pt x="189541" y="455193"/>
                  <a:pt x="249840" y="677624"/>
                  <a:pt x="292850" y="658227"/>
                </a:cubicBezTo>
                <a:cubicBezTo>
                  <a:pt x="316674" y="647474"/>
                  <a:pt x="294326" y="606572"/>
                  <a:pt x="294326" y="606572"/>
                </a:cubicBezTo>
                <a:cubicBezTo>
                  <a:pt x="294326" y="606572"/>
                  <a:pt x="222431" y="402906"/>
                  <a:pt x="243093" y="394472"/>
                </a:cubicBezTo>
                <a:cubicBezTo>
                  <a:pt x="263965" y="385828"/>
                  <a:pt x="310138" y="503895"/>
                  <a:pt x="322999" y="545008"/>
                </a:cubicBezTo>
                <a:cubicBezTo>
                  <a:pt x="335649" y="585489"/>
                  <a:pt x="360106" y="595609"/>
                  <a:pt x="373389" y="574736"/>
                </a:cubicBezTo>
                <a:cubicBezTo>
                  <a:pt x="382455" y="560821"/>
                  <a:pt x="346402" y="434320"/>
                  <a:pt x="332698" y="394050"/>
                </a:cubicBezTo>
                <a:close/>
              </a:path>
            </a:pathLst>
          </a:custGeom>
          <a:solidFill>
            <a:srgbClr val="F6C7B9"/>
          </a:solidFill>
          <a:ln w="21078" cap="flat">
            <a:noFill/>
            <a:prstDash val="solid"/>
            <a:miter/>
          </a:ln>
        </p:spPr>
        <p:txBody>
          <a:bodyPr rtlCol="0" anchor="ctr"/>
          <a:lstStyle/>
          <a:p>
            <a:endParaRPr lang="uk-UA" dirty="0"/>
          </a:p>
        </p:txBody>
      </p:sp>
      <p:sp>
        <p:nvSpPr>
          <p:cNvPr id="25611" name="Freeform: Shape 25610">
            <a:extLst>
              <a:ext uri="{FF2B5EF4-FFF2-40B4-BE49-F238E27FC236}">
                <a16:creationId xmlns:a16="http://schemas.microsoft.com/office/drawing/2014/main" xmlns="" id="{016358EB-3B5D-4ADE-909D-354ED7AEAB82}"/>
              </a:ext>
            </a:extLst>
          </p:cNvPr>
          <p:cNvSpPr/>
          <p:nvPr/>
        </p:nvSpPr>
        <p:spPr>
          <a:xfrm>
            <a:off x="4523331" y="2613108"/>
            <a:ext cx="1009876" cy="1089956"/>
          </a:xfrm>
          <a:custGeom>
            <a:avLst/>
            <a:gdLst>
              <a:gd name="connsiteX0" fmla="*/ 169643 w 520894"/>
              <a:gd name="connsiteY0" fmla="*/ 111912 h 782352"/>
              <a:gd name="connsiteX1" fmla="*/ 520894 w 520894"/>
              <a:gd name="connsiteY1" fmla="*/ 802 h 782352"/>
              <a:gd name="connsiteX2" fmla="*/ 409784 w 520894"/>
              <a:gd name="connsiteY2" fmla="*/ 144592 h 782352"/>
              <a:gd name="connsiteX3" fmla="*/ 326504 w 520894"/>
              <a:gd name="connsiteY3" fmla="*/ 299134 h 782352"/>
              <a:gd name="connsiteX4" fmla="*/ 361714 w 520894"/>
              <a:gd name="connsiteY4" fmla="*/ 654391 h 782352"/>
              <a:gd name="connsiteX5" fmla="*/ 68231 w 520894"/>
              <a:gd name="connsiteY5" fmla="*/ 781735 h 782352"/>
              <a:gd name="connsiteX6" fmla="*/ 4770 w 520894"/>
              <a:gd name="connsiteY6" fmla="*/ 620868 h 782352"/>
              <a:gd name="connsiteX7" fmla="*/ 7089 w 520894"/>
              <a:gd name="connsiteY7" fmla="*/ 469699 h 782352"/>
              <a:gd name="connsiteX8" fmla="*/ 169643 w 520894"/>
              <a:gd name="connsiteY8" fmla="*/ 111912 h 782352"/>
              <a:gd name="connsiteX0" fmla="*/ 169643 w 793269"/>
              <a:gd name="connsiteY0" fmla="*/ 296155 h 966595"/>
              <a:gd name="connsiteX1" fmla="*/ 793269 w 793269"/>
              <a:gd name="connsiteY1" fmla="*/ 220 h 966595"/>
              <a:gd name="connsiteX2" fmla="*/ 409784 w 793269"/>
              <a:gd name="connsiteY2" fmla="*/ 328835 h 966595"/>
              <a:gd name="connsiteX3" fmla="*/ 326504 w 793269"/>
              <a:gd name="connsiteY3" fmla="*/ 483377 h 966595"/>
              <a:gd name="connsiteX4" fmla="*/ 361714 w 793269"/>
              <a:gd name="connsiteY4" fmla="*/ 838634 h 966595"/>
              <a:gd name="connsiteX5" fmla="*/ 68231 w 793269"/>
              <a:gd name="connsiteY5" fmla="*/ 965978 h 966595"/>
              <a:gd name="connsiteX6" fmla="*/ 4770 w 793269"/>
              <a:gd name="connsiteY6" fmla="*/ 805111 h 966595"/>
              <a:gd name="connsiteX7" fmla="*/ 7089 w 793269"/>
              <a:gd name="connsiteY7" fmla="*/ 653942 h 966595"/>
              <a:gd name="connsiteX8" fmla="*/ 169643 w 793269"/>
              <a:gd name="connsiteY8" fmla="*/ 296155 h 966595"/>
              <a:gd name="connsiteX0" fmla="*/ 169643 w 793269"/>
              <a:gd name="connsiteY0" fmla="*/ 296155 h 966595"/>
              <a:gd name="connsiteX1" fmla="*/ 793269 w 793269"/>
              <a:gd name="connsiteY1" fmla="*/ 220 h 966595"/>
              <a:gd name="connsiteX2" fmla="*/ 468150 w 793269"/>
              <a:gd name="connsiteY2" fmla="*/ 338563 h 966595"/>
              <a:gd name="connsiteX3" fmla="*/ 326504 w 793269"/>
              <a:gd name="connsiteY3" fmla="*/ 483377 h 966595"/>
              <a:gd name="connsiteX4" fmla="*/ 361714 w 793269"/>
              <a:gd name="connsiteY4" fmla="*/ 838634 h 966595"/>
              <a:gd name="connsiteX5" fmla="*/ 68231 w 793269"/>
              <a:gd name="connsiteY5" fmla="*/ 965978 h 966595"/>
              <a:gd name="connsiteX6" fmla="*/ 4770 w 793269"/>
              <a:gd name="connsiteY6" fmla="*/ 805111 h 966595"/>
              <a:gd name="connsiteX7" fmla="*/ 7089 w 793269"/>
              <a:gd name="connsiteY7" fmla="*/ 653942 h 966595"/>
              <a:gd name="connsiteX8" fmla="*/ 169643 w 793269"/>
              <a:gd name="connsiteY8" fmla="*/ 296155 h 966595"/>
              <a:gd name="connsiteX0" fmla="*/ 169643 w 766998"/>
              <a:gd name="connsiteY0" fmla="*/ 393677 h 1064117"/>
              <a:gd name="connsiteX1" fmla="*/ 766998 w 766998"/>
              <a:gd name="connsiteY1" fmla="*/ 159 h 1064117"/>
              <a:gd name="connsiteX2" fmla="*/ 468150 w 766998"/>
              <a:gd name="connsiteY2" fmla="*/ 436085 h 1064117"/>
              <a:gd name="connsiteX3" fmla="*/ 326504 w 766998"/>
              <a:gd name="connsiteY3" fmla="*/ 580899 h 1064117"/>
              <a:gd name="connsiteX4" fmla="*/ 361714 w 766998"/>
              <a:gd name="connsiteY4" fmla="*/ 936156 h 1064117"/>
              <a:gd name="connsiteX5" fmla="*/ 68231 w 766998"/>
              <a:gd name="connsiteY5" fmla="*/ 1063500 h 1064117"/>
              <a:gd name="connsiteX6" fmla="*/ 4770 w 766998"/>
              <a:gd name="connsiteY6" fmla="*/ 902633 h 1064117"/>
              <a:gd name="connsiteX7" fmla="*/ 7089 w 766998"/>
              <a:gd name="connsiteY7" fmla="*/ 751464 h 1064117"/>
              <a:gd name="connsiteX8" fmla="*/ 169643 w 766998"/>
              <a:gd name="connsiteY8" fmla="*/ 393677 h 1064117"/>
              <a:gd name="connsiteX0" fmla="*/ 169643 w 896023"/>
              <a:gd name="connsiteY0" fmla="*/ 393677 h 1064117"/>
              <a:gd name="connsiteX1" fmla="*/ 766998 w 896023"/>
              <a:gd name="connsiteY1" fmla="*/ 159 h 1064117"/>
              <a:gd name="connsiteX2" fmla="*/ 879728 w 896023"/>
              <a:gd name="connsiteY2" fmla="*/ 182372 h 1064117"/>
              <a:gd name="connsiteX3" fmla="*/ 326504 w 896023"/>
              <a:gd name="connsiteY3" fmla="*/ 580899 h 1064117"/>
              <a:gd name="connsiteX4" fmla="*/ 361714 w 896023"/>
              <a:gd name="connsiteY4" fmla="*/ 936156 h 1064117"/>
              <a:gd name="connsiteX5" fmla="*/ 68231 w 896023"/>
              <a:gd name="connsiteY5" fmla="*/ 1063500 h 1064117"/>
              <a:gd name="connsiteX6" fmla="*/ 4770 w 896023"/>
              <a:gd name="connsiteY6" fmla="*/ 902633 h 1064117"/>
              <a:gd name="connsiteX7" fmla="*/ 7089 w 896023"/>
              <a:gd name="connsiteY7" fmla="*/ 751464 h 1064117"/>
              <a:gd name="connsiteX8" fmla="*/ 169643 w 896023"/>
              <a:gd name="connsiteY8" fmla="*/ 393677 h 1064117"/>
              <a:gd name="connsiteX0" fmla="*/ 169643 w 909105"/>
              <a:gd name="connsiteY0" fmla="*/ 422939 h 1093379"/>
              <a:gd name="connsiteX1" fmla="*/ 845811 w 909105"/>
              <a:gd name="connsiteY1" fmla="*/ 147 h 1093379"/>
              <a:gd name="connsiteX2" fmla="*/ 879728 w 909105"/>
              <a:gd name="connsiteY2" fmla="*/ 211634 h 1093379"/>
              <a:gd name="connsiteX3" fmla="*/ 326504 w 909105"/>
              <a:gd name="connsiteY3" fmla="*/ 610161 h 1093379"/>
              <a:gd name="connsiteX4" fmla="*/ 361714 w 909105"/>
              <a:gd name="connsiteY4" fmla="*/ 965418 h 1093379"/>
              <a:gd name="connsiteX5" fmla="*/ 68231 w 909105"/>
              <a:gd name="connsiteY5" fmla="*/ 1092762 h 1093379"/>
              <a:gd name="connsiteX6" fmla="*/ 4770 w 909105"/>
              <a:gd name="connsiteY6" fmla="*/ 931895 h 1093379"/>
              <a:gd name="connsiteX7" fmla="*/ 7089 w 909105"/>
              <a:gd name="connsiteY7" fmla="*/ 780726 h 1093379"/>
              <a:gd name="connsiteX8" fmla="*/ 169643 w 909105"/>
              <a:gd name="connsiteY8" fmla="*/ 422939 h 10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105" h="1093379">
                <a:moveTo>
                  <a:pt x="169643" y="422939"/>
                </a:moveTo>
                <a:cubicBezTo>
                  <a:pt x="239429" y="366014"/>
                  <a:pt x="689793" y="-8497"/>
                  <a:pt x="845811" y="147"/>
                </a:cubicBezTo>
                <a:cubicBezTo>
                  <a:pt x="832739" y="4996"/>
                  <a:pt x="966279" y="109965"/>
                  <a:pt x="879728" y="211634"/>
                </a:cubicBezTo>
                <a:cubicBezTo>
                  <a:pt x="793177" y="313303"/>
                  <a:pt x="344636" y="554078"/>
                  <a:pt x="326504" y="610161"/>
                </a:cubicBezTo>
                <a:cubicBezTo>
                  <a:pt x="289186" y="726963"/>
                  <a:pt x="300150" y="859368"/>
                  <a:pt x="361714" y="965418"/>
                </a:cubicBezTo>
                <a:cubicBezTo>
                  <a:pt x="291084" y="1050595"/>
                  <a:pt x="178709" y="1099509"/>
                  <a:pt x="68231" y="1092762"/>
                </a:cubicBezTo>
                <a:cubicBezTo>
                  <a:pt x="40401" y="1041951"/>
                  <a:pt x="14679" y="988820"/>
                  <a:pt x="4770" y="931895"/>
                </a:cubicBezTo>
                <a:cubicBezTo>
                  <a:pt x="-3663" y="881927"/>
                  <a:pt x="343" y="830905"/>
                  <a:pt x="7089" y="780726"/>
                </a:cubicBezTo>
                <a:cubicBezTo>
                  <a:pt x="24588" y="647478"/>
                  <a:pt x="65490" y="507695"/>
                  <a:pt x="169643" y="422939"/>
                </a:cubicBezTo>
                <a:close/>
              </a:path>
            </a:pathLst>
          </a:custGeom>
          <a:solidFill>
            <a:srgbClr val="ECC546"/>
          </a:solidFill>
          <a:ln w="21078" cap="flat">
            <a:noFill/>
            <a:prstDash val="solid"/>
            <a:miter/>
          </a:ln>
        </p:spPr>
        <p:txBody>
          <a:bodyPr rtlCol="0" anchor="ctr"/>
          <a:lstStyle/>
          <a:p>
            <a:endParaRPr lang="uk-UA" dirty="0"/>
          </a:p>
        </p:txBody>
      </p:sp>
      <p:grpSp>
        <p:nvGrpSpPr>
          <p:cNvPr id="25619" name="Group 25618">
            <a:extLst>
              <a:ext uri="{FF2B5EF4-FFF2-40B4-BE49-F238E27FC236}">
                <a16:creationId xmlns:a16="http://schemas.microsoft.com/office/drawing/2014/main" xmlns="" id="{9A3506FE-3AC7-4C85-966E-585DA6FDE4A7}"/>
              </a:ext>
            </a:extLst>
          </p:cNvPr>
          <p:cNvGrpSpPr/>
          <p:nvPr/>
        </p:nvGrpSpPr>
        <p:grpSpPr>
          <a:xfrm>
            <a:off x="1288833" y="2407077"/>
            <a:ext cx="3886531" cy="1361572"/>
            <a:chOff x="1288833" y="2342025"/>
            <a:chExt cx="3886531" cy="1361572"/>
          </a:xfrm>
        </p:grpSpPr>
        <p:sp>
          <p:nvSpPr>
            <p:cNvPr id="25613" name="Graphic 4">
              <a:extLst>
                <a:ext uri="{FF2B5EF4-FFF2-40B4-BE49-F238E27FC236}">
                  <a16:creationId xmlns:a16="http://schemas.microsoft.com/office/drawing/2014/main" xmlns="" id="{3DA4533D-0B91-44D5-9AF6-3B3D1AE47F66}"/>
                </a:ext>
              </a:extLst>
            </p:cNvPr>
            <p:cNvSpPr/>
            <p:nvPr/>
          </p:nvSpPr>
          <p:spPr>
            <a:xfrm>
              <a:off x="1288833" y="2342025"/>
              <a:ext cx="3886531" cy="1361572"/>
            </a:xfrm>
            <a:custGeom>
              <a:avLst/>
              <a:gdLst>
                <a:gd name="connsiteX0" fmla="*/ 2937142 w 3886531"/>
                <a:gd name="connsiteY0" fmla="*/ 315198 h 1361572"/>
                <a:gd name="connsiteX1" fmla="*/ 3186559 w 3886531"/>
                <a:gd name="connsiteY1" fmla="*/ 680786 h 1361572"/>
                <a:gd name="connsiteX2" fmla="*/ 1593280 w 3886531"/>
                <a:gd name="connsiteY2" fmla="*/ 1361572 h 1361572"/>
                <a:gd name="connsiteX3" fmla="*/ 0 w 3886531"/>
                <a:gd name="connsiteY3" fmla="*/ 680786 h 1361572"/>
                <a:gd name="connsiteX4" fmla="*/ 1593280 w 3886531"/>
                <a:gd name="connsiteY4" fmla="*/ 0 h 1361572"/>
                <a:gd name="connsiteX5" fmla="*/ 2479208 w 3886531"/>
                <a:gd name="connsiteY5" fmla="*/ 114905 h 1361572"/>
                <a:gd name="connsiteX6" fmla="*/ 3886531 w 3886531"/>
                <a:gd name="connsiteY6" fmla="*/ 95087 h 1361572"/>
                <a:gd name="connsiteX7" fmla="*/ 2937142 w 3886531"/>
                <a:gd name="connsiteY7" fmla="*/ 315198 h 136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6531" h="1361572">
                  <a:moveTo>
                    <a:pt x="2937142" y="315198"/>
                  </a:moveTo>
                  <a:cubicBezTo>
                    <a:pt x="3094846" y="420827"/>
                    <a:pt x="3186559" y="546063"/>
                    <a:pt x="3186559" y="680786"/>
                  </a:cubicBezTo>
                  <a:cubicBezTo>
                    <a:pt x="3186559" y="1056705"/>
                    <a:pt x="2473094" y="1361572"/>
                    <a:pt x="1593280" y="1361572"/>
                  </a:cubicBezTo>
                  <a:cubicBezTo>
                    <a:pt x="713255" y="1361572"/>
                    <a:pt x="0" y="1056705"/>
                    <a:pt x="0" y="680786"/>
                  </a:cubicBezTo>
                  <a:cubicBezTo>
                    <a:pt x="0" y="304867"/>
                    <a:pt x="713465" y="0"/>
                    <a:pt x="1593280" y="0"/>
                  </a:cubicBezTo>
                  <a:cubicBezTo>
                    <a:pt x="1921128" y="0"/>
                    <a:pt x="2225995" y="42378"/>
                    <a:pt x="2479208" y="114905"/>
                  </a:cubicBezTo>
                  <a:lnTo>
                    <a:pt x="3886531" y="95087"/>
                  </a:lnTo>
                  <a:cubicBezTo>
                    <a:pt x="3886531" y="95087"/>
                    <a:pt x="3035602" y="107104"/>
                    <a:pt x="2937142" y="315198"/>
                  </a:cubicBezTo>
                  <a:close/>
                </a:path>
              </a:pathLst>
            </a:custGeom>
            <a:solidFill>
              <a:srgbClr val="F9F7F2"/>
            </a:solidFill>
            <a:ln w="21078" cap="flat">
              <a:solidFill>
                <a:srgbClr val="241F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uk-UA" dirty="0"/>
            </a:p>
          </p:txBody>
        </p:sp>
        <p:sp>
          <p:nvSpPr>
            <p:cNvPr id="25615" name="Graphic 4">
              <a:extLst>
                <a:ext uri="{FF2B5EF4-FFF2-40B4-BE49-F238E27FC236}">
                  <a16:creationId xmlns:a16="http://schemas.microsoft.com/office/drawing/2014/main" xmlns="" id="{5C7804EF-A1E9-494B-9025-544D9038E93B}"/>
                </a:ext>
              </a:extLst>
            </p:cNvPr>
            <p:cNvSpPr txBox="1"/>
            <p:nvPr/>
          </p:nvSpPr>
          <p:spPr>
            <a:xfrm>
              <a:off x="1907704" y="2432138"/>
              <a:ext cx="1285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uk-UA" sz="2400" b="1" spc="0" baseline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Сміття</a:t>
              </a:r>
              <a:r>
                <a:rPr lang="uk-UA" sz="1992" b="1" spc="0" baseline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:</a:t>
              </a:r>
            </a:p>
          </p:txBody>
        </p:sp>
        <p:sp>
          <p:nvSpPr>
            <p:cNvPr id="25617" name="Graphic 4">
              <a:extLst>
                <a:ext uri="{FF2B5EF4-FFF2-40B4-BE49-F238E27FC236}">
                  <a16:creationId xmlns:a16="http://schemas.microsoft.com/office/drawing/2014/main" xmlns="" id="{C56DBBAD-50B1-4E27-8B50-AECDA5E33A2E}"/>
                </a:ext>
              </a:extLst>
            </p:cNvPr>
            <p:cNvSpPr txBox="1"/>
            <p:nvPr/>
          </p:nvSpPr>
          <p:spPr>
            <a:xfrm>
              <a:off x="1907704" y="2735741"/>
              <a:ext cx="2383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uk-UA" sz="2400" b="1" spc="0" baseline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сортуй, рятуй,</a:t>
              </a:r>
            </a:p>
          </p:txBody>
        </p:sp>
        <p:sp>
          <p:nvSpPr>
            <p:cNvPr id="25618" name="Graphic 4">
              <a:extLst>
                <a:ext uri="{FF2B5EF4-FFF2-40B4-BE49-F238E27FC236}">
                  <a16:creationId xmlns:a16="http://schemas.microsoft.com/office/drawing/2014/main" xmlns="" id="{760B77AE-3368-4237-9066-7FA48DEC77ED}"/>
                </a:ext>
              </a:extLst>
            </p:cNvPr>
            <p:cNvSpPr txBox="1"/>
            <p:nvPr/>
          </p:nvSpPr>
          <p:spPr>
            <a:xfrm>
              <a:off x="1907704" y="3039343"/>
              <a:ext cx="16268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uk-UA" sz="2400" b="1" spc="0" baseline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заробляй</a:t>
              </a:r>
            </a:p>
          </p:txBody>
        </p:sp>
      </p:grpSp>
      <p:pic>
        <p:nvPicPr>
          <p:cNvPr id="25624" name="Graphic 25623">
            <a:extLst>
              <a:ext uri="{FF2B5EF4-FFF2-40B4-BE49-F238E27FC236}">
                <a16:creationId xmlns:a16="http://schemas.microsoft.com/office/drawing/2014/main" xmlns="" id="{6672874D-B910-4262-A6A3-375FF18C8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914665">
            <a:off x="5183121" y="1714194"/>
            <a:ext cx="1764866" cy="17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9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35216" y="262389"/>
            <a:ext cx="5277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714375" algn="l"/>
              </a:tabLst>
            </a:pPr>
            <a:r>
              <a:rPr lang="uk-UA" sz="36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Пам’ятка споживача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6614" y="980728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just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На упаковках товарів ми часто можемо бачити спеціальні знаки екологічного  маркування. Вони свідчать, що цей товар: безпечний для здоров’я людей, якісний, не шкодить довкіллю під час виробництва, перероблюється  після використання.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66614" y="2404339"/>
            <a:ext cx="8496944" cy="25545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73038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Сьогодні екомаркування розповсюджується на: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харчові продукти та питну воду;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нехарчові товари (папір, канцелярські товари, одяг, мийні засоби, будівельні та оздоблювальні матеріали, комп’ютери, побутова техніка, меблі, транспортні засоби, паливо тощо);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послуги (туризм, готелі, ресторани, магазини, виробництво різних видів енергії тощо);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різноманітні види робіт зокрема будівельні, оздоблювальні та ін.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6614" y="5059055"/>
            <a:ext cx="849694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«Зелений журавлик» – знак екологічного маркування, який позначає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еколог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ічно кращу продукцію в Україні. Ми бачимо його на упаковках, етикетках різноманітних продуктів, товарів, виробів, матеріалів та ін.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Закінчить речення: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400600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uk-UA" sz="9600" dirty="0">
                <a:latin typeface="Arial" panose="020B0604020202020204" pitchFamily="34" charset="0"/>
                <a:cs typeface="Arial" panose="020B0604020202020204" pitchFamily="34" charset="0"/>
              </a:rPr>
              <a:t>Знаки екологічного маркування свідчать, що _______________________________________________</a:t>
            </a:r>
            <a:endParaRPr lang="ru-RU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uk-UA" sz="9600" dirty="0">
                <a:latin typeface="Arial" panose="020B0604020202020204" pitchFamily="34" charset="0"/>
                <a:cs typeface="Arial" panose="020B0604020202020204" pitchFamily="34" charset="0"/>
              </a:rPr>
              <a:t>Екологічне  маркування розповсюджується на _______________________________________________</a:t>
            </a:r>
            <a:endParaRPr lang="ru-RU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uk-UA" sz="96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</a:t>
            </a:r>
            <a:endParaRPr lang="ru-RU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uk-UA" sz="9600" dirty="0">
                <a:latin typeface="Arial" panose="020B0604020202020204" pitchFamily="34" charset="0"/>
                <a:cs typeface="Arial" panose="020B0604020202020204" pitchFamily="34" charset="0"/>
              </a:rPr>
              <a:t>«Зелений журавлик» – це _______________________________________________</a:t>
            </a:r>
          </a:p>
          <a:p>
            <a:pPr marL="0" lvl="0" indent="0">
              <a:buNone/>
            </a:pPr>
            <a:r>
              <a:rPr lang="uk-UA" sz="9600" dirty="0">
                <a:latin typeface="Arial" panose="020B0604020202020204" pitchFamily="34" charset="0"/>
                <a:cs typeface="Arial" panose="020B0604020202020204" pitchFamily="34" charset="0"/>
              </a:rPr>
              <a:t>Ми можемо побачити «Зелений журавлик» на</a:t>
            </a:r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9600" dirty="0"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  <a:p>
            <a:pPr marL="0" lvl="0" indent="0">
              <a:buNone/>
            </a:pPr>
            <a:r>
              <a:rPr lang="uk-UA" sz="96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</a:t>
            </a:r>
            <a:endParaRPr lang="ru-RU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uk-UA" sz="9600" dirty="0">
                <a:latin typeface="Arial" panose="020B0604020202020204" pitchFamily="34" charset="0"/>
                <a:cs typeface="Arial" panose="020B0604020202020204" pitchFamily="34" charset="0"/>
              </a:rPr>
              <a:t>Він засвідчує ______________________________________________________________________________________________</a:t>
            </a:r>
            <a:endParaRPr lang="ru-RU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uk-UA" sz="9600" dirty="0">
                <a:latin typeface="Arial" panose="020B0604020202020204" pitchFamily="34" charset="0"/>
                <a:cs typeface="Arial" panose="020B0604020202020204" pitchFamily="34" charset="0"/>
              </a:rPr>
              <a:t>Я думаю, що _____________________________________________________________________________________________________________________________________________</a:t>
            </a:r>
            <a:endParaRPr lang="ru-RU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7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7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0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38782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І</a:t>
            </a:r>
            <a:r>
              <a:rPr kumimoji="0" lang="uk-UA" sz="3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нтерактивна вправа «Правда чи ні?»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106160"/>
            <a:ext cx="73448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https://learningapps.org/display?v=p6md3t2vn21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138" name="Picture 2" descr="https://learningapps.org/qrcode.php?id=p6md3t2vn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1823" y="3140968"/>
            <a:ext cx="2534593" cy="2534593"/>
          </a:xfrm>
          <a:prstGeom prst="rect">
            <a:avLst/>
          </a:prstGeom>
          <a:noFill/>
        </p:spPr>
      </p:pic>
      <p:sp>
        <p:nvSpPr>
          <p:cNvPr id="91249" name="Freeform: Shape 91248">
            <a:extLst>
              <a:ext uri="{FF2B5EF4-FFF2-40B4-BE49-F238E27FC236}">
                <a16:creationId xmlns:a16="http://schemas.microsoft.com/office/drawing/2014/main" xmlns="" id="{06AF5202-E2DB-4064-B0EA-09449463F1F3}"/>
              </a:ext>
            </a:extLst>
          </p:cNvPr>
          <p:cNvSpPr/>
          <p:nvPr/>
        </p:nvSpPr>
        <p:spPr>
          <a:xfrm>
            <a:off x="3863217" y="1844824"/>
            <a:ext cx="2659702" cy="1358343"/>
          </a:xfrm>
          <a:custGeom>
            <a:avLst/>
            <a:gdLst>
              <a:gd name="connsiteX0" fmla="*/ 2659702 w 2659702"/>
              <a:gd name="connsiteY0" fmla="*/ 679172 h 1358343"/>
              <a:gd name="connsiteX1" fmla="*/ 1329851 w 2659702"/>
              <a:gd name="connsiteY1" fmla="*/ 1358344 h 1358343"/>
              <a:gd name="connsiteX2" fmla="*/ 0 w 2659702"/>
              <a:gd name="connsiteY2" fmla="*/ 679172 h 1358343"/>
              <a:gd name="connsiteX3" fmla="*/ 1329851 w 2659702"/>
              <a:gd name="connsiteY3" fmla="*/ 0 h 1358343"/>
              <a:gd name="connsiteX4" fmla="*/ 2659702 w 2659702"/>
              <a:gd name="connsiteY4" fmla="*/ 679172 h 135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9702" h="1358343">
                <a:moveTo>
                  <a:pt x="2659702" y="679172"/>
                </a:moveTo>
                <a:cubicBezTo>
                  <a:pt x="2659702" y="1054268"/>
                  <a:pt x="2064308" y="1358344"/>
                  <a:pt x="1329851" y="1358344"/>
                </a:cubicBezTo>
                <a:cubicBezTo>
                  <a:pt x="595394" y="1358344"/>
                  <a:pt x="0" y="1054268"/>
                  <a:pt x="0" y="679172"/>
                </a:cubicBezTo>
                <a:cubicBezTo>
                  <a:pt x="0" y="304076"/>
                  <a:pt x="595394" y="0"/>
                  <a:pt x="1329851" y="0"/>
                </a:cubicBezTo>
                <a:cubicBezTo>
                  <a:pt x="2064308" y="0"/>
                  <a:pt x="2659702" y="304076"/>
                  <a:pt x="2659702" y="679172"/>
                </a:cubicBezTo>
                <a:close/>
              </a:path>
            </a:pathLst>
          </a:custGeom>
          <a:solidFill>
            <a:srgbClr val="EAE5E4"/>
          </a:solidFill>
          <a:ln w="1859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91250" name="Freeform: Shape 91249">
            <a:extLst>
              <a:ext uri="{FF2B5EF4-FFF2-40B4-BE49-F238E27FC236}">
                <a16:creationId xmlns:a16="http://schemas.microsoft.com/office/drawing/2014/main" xmlns="" id="{B4236520-4DA1-4D8A-81D4-102980EE884B}"/>
              </a:ext>
            </a:extLst>
          </p:cNvPr>
          <p:cNvSpPr/>
          <p:nvPr/>
        </p:nvSpPr>
        <p:spPr>
          <a:xfrm>
            <a:off x="3491507" y="2364398"/>
            <a:ext cx="319194" cy="319194"/>
          </a:xfrm>
          <a:custGeom>
            <a:avLst/>
            <a:gdLst>
              <a:gd name="connsiteX0" fmla="*/ 319194 w 319194"/>
              <a:gd name="connsiteY0" fmla="*/ 159597 h 319194"/>
              <a:gd name="connsiteX1" fmla="*/ 159597 w 319194"/>
              <a:gd name="connsiteY1" fmla="*/ 319194 h 319194"/>
              <a:gd name="connsiteX2" fmla="*/ 0 w 319194"/>
              <a:gd name="connsiteY2" fmla="*/ 159597 h 319194"/>
              <a:gd name="connsiteX3" fmla="*/ 159597 w 319194"/>
              <a:gd name="connsiteY3" fmla="*/ 0 h 319194"/>
              <a:gd name="connsiteX4" fmla="*/ 319194 w 319194"/>
              <a:gd name="connsiteY4" fmla="*/ 159597 h 31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94" h="319194">
                <a:moveTo>
                  <a:pt x="319194" y="159597"/>
                </a:moveTo>
                <a:cubicBezTo>
                  <a:pt x="319194" y="247740"/>
                  <a:pt x="247740" y="319194"/>
                  <a:pt x="159597" y="319194"/>
                </a:cubicBezTo>
                <a:cubicBezTo>
                  <a:pt x="71454" y="319194"/>
                  <a:pt x="0" y="247740"/>
                  <a:pt x="0" y="159597"/>
                </a:cubicBezTo>
                <a:cubicBezTo>
                  <a:pt x="0" y="71454"/>
                  <a:pt x="71454" y="0"/>
                  <a:pt x="159597" y="0"/>
                </a:cubicBezTo>
                <a:cubicBezTo>
                  <a:pt x="247740" y="0"/>
                  <a:pt x="319194" y="71454"/>
                  <a:pt x="319194" y="159597"/>
                </a:cubicBezTo>
                <a:close/>
              </a:path>
            </a:pathLst>
          </a:custGeom>
          <a:solidFill>
            <a:srgbClr val="EAE5E4"/>
          </a:solidFill>
          <a:ln w="1859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91251" name="Freeform: Shape 91250">
            <a:extLst>
              <a:ext uri="{FF2B5EF4-FFF2-40B4-BE49-F238E27FC236}">
                <a16:creationId xmlns:a16="http://schemas.microsoft.com/office/drawing/2014/main" xmlns="" id="{C200C592-6E63-4F5A-B58D-BD2D90CB375C}"/>
              </a:ext>
            </a:extLst>
          </p:cNvPr>
          <p:cNvSpPr/>
          <p:nvPr/>
        </p:nvSpPr>
        <p:spPr>
          <a:xfrm>
            <a:off x="3179948" y="2546529"/>
            <a:ext cx="236881" cy="236881"/>
          </a:xfrm>
          <a:custGeom>
            <a:avLst/>
            <a:gdLst>
              <a:gd name="connsiteX0" fmla="*/ 236881 w 236881"/>
              <a:gd name="connsiteY0" fmla="*/ 118441 h 236881"/>
              <a:gd name="connsiteX1" fmla="*/ 118441 w 236881"/>
              <a:gd name="connsiteY1" fmla="*/ 236882 h 236881"/>
              <a:gd name="connsiteX2" fmla="*/ 0 w 236881"/>
              <a:gd name="connsiteY2" fmla="*/ 118441 h 236881"/>
              <a:gd name="connsiteX3" fmla="*/ 118441 w 236881"/>
              <a:gd name="connsiteY3" fmla="*/ 0 h 236881"/>
              <a:gd name="connsiteX4" fmla="*/ 236881 w 236881"/>
              <a:gd name="connsiteY4" fmla="*/ 118441 h 236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881" h="236881">
                <a:moveTo>
                  <a:pt x="236881" y="118441"/>
                </a:moveTo>
                <a:cubicBezTo>
                  <a:pt x="236881" y="183854"/>
                  <a:pt x="183854" y="236882"/>
                  <a:pt x="118441" y="236882"/>
                </a:cubicBezTo>
                <a:cubicBezTo>
                  <a:pt x="53028" y="236882"/>
                  <a:pt x="0" y="183854"/>
                  <a:pt x="0" y="118441"/>
                </a:cubicBezTo>
                <a:cubicBezTo>
                  <a:pt x="0" y="53028"/>
                  <a:pt x="53028" y="0"/>
                  <a:pt x="118441" y="0"/>
                </a:cubicBezTo>
                <a:cubicBezTo>
                  <a:pt x="183854" y="0"/>
                  <a:pt x="236881" y="53028"/>
                  <a:pt x="236881" y="118441"/>
                </a:cubicBezTo>
                <a:close/>
              </a:path>
            </a:pathLst>
          </a:custGeom>
          <a:solidFill>
            <a:srgbClr val="EAE5E4"/>
          </a:solidFill>
          <a:ln w="1859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91252" name="Freeform: Shape 91251">
            <a:extLst>
              <a:ext uri="{FF2B5EF4-FFF2-40B4-BE49-F238E27FC236}">
                <a16:creationId xmlns:a16="http://schemas.microsoft.com/office/drawing/2014/main" xmlns="" id="{EDAE7564-858B-4815-A609-F730C820F96E}"/>
              </a:ext>
            </a:extLst>
          </p:cNvPr>
          <p:cNvSpPr/>
          <p:nvPr/>
        </p:nvSpPr>
        <p:spPr>
          <a:xfrm>
            <a:off x="2980871" y="2765905"/>
            <a:ext cx="172074" cy="172074"/>
          </a:xfrm>
          <a:custGeom>
            <a:avLst/>
            <a:gdLst>
              <a:gd name="connsiteX0" fmla="*/ 172074 w 172074"/>
              <a:gd name="connsiteY0" fmla="*/ 86037 h 172074"/>
              <a:gd name="connsiteX1" fmla="*/ 86037 w 172074"/>
              <a:gd name="connsiteY1" fmla="*/ 172074 h 172074"/>
              <a:gd name="connsiteX2" fmla="*/ 0 w 172074"/>
              <a:gd name="connsiteY2" fmla="*/ 86037 h 172074"/>
              <a:gd name="connsiteX3" fmla="*/ 86037 w 172074"/>
              <a:gd name="connsiteY3" fmla="*/ 0 h 172074"/>
              <a:gd name="connsiteX4" fmla="*/ 172074 w 172074"/>
              <a:gd name="connsiteY4" fmla="*/ 86037 h 17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074" h="172074">
                <a:moveTo>
                  <a:pt x="172074" y="86037"/>
                </a:moveTo>
                <a:cubicBezTo>
                  <a:pt x="172074" y="133554"/>
                  <a:pt x="133554" y="172074"/>
                  <a:pt x="86037" y="172074"/>
                </a:cubicBezTo>
                <a:cubicBezTo>
                  <a:pt x="38520" y="172074"/>
                  <a:pt x="0" y="133554"/>
                  <a:pt x="0" y="86037"/>
                </a:cubicBezTo>
                <a:cubicBezTo>
                  <a:pt x="0" y="38520"/>
                  <a:pt x="38520" y="0"/>
                  <a:pt x="86037" y="0"/>
                </a:cubicBezTo>
                <a:cubicBezTo>
                  <a:pt x="133554" y="0"/>
                  <a:pt x="172074" y="38520"/>
                  <a:pt x="172074" y="86037"/>
                </a:cubicBezTo>
                <a:close/>
              </a:path>
            </a:pathLst>
          </a:custGeom>
          <a:solidFill>
            <a:srgbClr val="EAE5E4"/>
          </a:solidFill>
          <a:ln w="1859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8AF923E-6E6C-45DC-BA71-D8AC056C381B}"/>
              </a:ext>
            </a:extLst>
          </p:cNvPr>
          <p:cNvSpPr txBox="1"/>
          <p:nvPr/>
        </p:nvSpPr>
        <p:spPr>
          <a:xfrm>
            <a:off x="4139952" y="2247900"/>
            <a:ext cx="2172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Правда чи ні?</a:t>
            </a:r>
          </a:p>
        </p:txBody>
      </p:sp>
      <p:pic>
        <p:nvPicPr>
          <p:cNvPr id="91254" name="Graphic 91253">
            <a:extLst>
              <a:ext uri="{FF2B5EF4-FFF2-40B4-BE49-F238E27FC236}">
                <a16:creationId xmlns:a16="http://schemas.microsoft.com/office/drawing/2014/main" xmlns="" id="{9A26B918-1E13-4C79-AD41-9FF92924F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85538" y="2847112"/>
            <a:ext cx="3226422" cy="2828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395536" y="990303"/>
            <a:ext cx="835292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Олександра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зітхнула і з сумом поглянула на заповнені різними ємностями фарби полички магазину. «Яке обрати? Оце задача! Купити кращу фарбу! А як зрозуміти, яка з них краща?!» – подумки обурювалась дівчинка.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Дідусю, як обрати? Чим фарбувати улюблені квітники, щоб не завдати шкоди живим рослинам?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От візьму ось цю кольорову банку з гарною етикеткою і все». Але як тільки Олександра рішуче схопила найближчу упаковку, з етикетки їй на долоню зістрибнуло дивне створіння і промовило: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Привіт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! Я – Зелений Журавлик. Я допомагаю людям  обирати якісні та безпечні для них і планети товари. Запрошую тебе у невеличку мандрівку  поличками магазина.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33265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Придумай продовження казки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467544" y="717659"/>
            <a:ext cx="774035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STEAM-завдання: створи  модель знаку екомаркування «Зелений журавлик»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400" dirty="0">
              <a:solidFill>
                <a:srgbClr val="002060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Інструкція:</a:t>
            </a:r>
            <a:endParaRPr kumimoji="0" lang="ru-RU" sz="2400" b="1" i="1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1. Об'єднайтесь у групи.  </a:t>
            </a:r>
            <a:endParaRPr kumimoji="0" lang="ru-RU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2. Створіть креслення свого проекту</a:t>
            </a:r>
            <a:endParaRPr kumimoji="0" lang="ru-RU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3. Обговоріть у групі і оберіть матеріали,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з яких ви          будете конструювати.</a:t>
            </a:r>
            <a:endParaRPr kumimoji="0" lang="ru-RU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4. Виконайте роботу.</a:t>
            </a:r>
            <a:endParaRPr kumimoji="0" lang="ru-RU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5. Презентуйте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власну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модель знаку екомаркування.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Обґрунтуйте  вибір матеріалів для моделі.</a:t>
            </a:r>
            <a:endParaRPr kumimoji="0" lang="ru-RU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6. Запропонуйте, де і для чого можна використати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зроблені вами моделі.</a:t>
            </a:r>
            <a:endParaRPr kumimoji="0" lang="uk-UA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9342" y="476672"/>
            <a:ext cx="231711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Зустріч 8</a:t>
            </a:r>
            <a:b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«Я досліджую світ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5596" y="2276872"/>
            <a:ext cx="727280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Як екологічне маркування допомагає запобігати змінам клімату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xmlns="" id="{2C298C0E-AAE1-4E30-9FEF-EFF61B38BA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118" y="3429000"/>
            <a:ext cx="2317114" cy="25922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002FEC5B-84AD-4FBF-B5FC-05F1400AF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27784" y="4270733"/>
            <a:ext cx="2204128" cy="16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7458"/>
            <a:ext cx="8640960" cy="515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045486"/>
              </p:ext>
            </p:extLst>
          </p:nvPr>
        </p:nvGraphicFramePr>
        <p:xfrm>
          <a:off x="683568" y="1124744"/>
          <a:ext cx="7776864" cy="518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90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72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33295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№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</a:t>
                      </a:r>
                      <a:r>
                        <a:rPr lang="uk-UA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</a:t>
                      </a:r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родукту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Наявність</a:t>
                      </a:r>
                    </a:p>
                    <a:p>
                      <a:pPr algn="ctr"/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екомаркування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798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9613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4798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4798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4798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4798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4162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7037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4798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1679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35596" y="260648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ЕКОПРОДУКТИ В МОЇЙ ОСЕЛІ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ЗАПОВНІТЬ ЧЕК-АРКУШ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406709"/>
              </p:ext>
            </p:extLst>
          </p:nvPr>
        </p:nvGraphicFramePr>
        <p:xfrm>
          <a:off x="539552" y="908720"/>
          <a:ext cx="8064896" cy="5400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454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94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92089">
                <a:tc>
                  <a:txBody>
                    <a:bodyPr/>
                    <a:lstStyle/>
                    <a:p>
                      <a:pPr marL="9207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14375" algn="l"/>
                        </a:tabLst>
                      </a:pPr>
                      <a:r>
                        <a:rPr lang="uk-U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Під час покупок слід звертати увагу на екомаркування.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0">
                <a:tc>
                  <a:txBody>
                    <a:bodyPr/>
                    <a:lstStyle/>
                    <a:p>
                      <a:pPr marL="9207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14375" algn="l"/>
                        </a:tabLst>
                      </a:pPr>
                      <a:r>
                        <a:rPr lang="uk-U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Знаки маркування є джерелом інформації для споживача, що вказує на безпеку, поліпшені якісні, екологічні чи інші характеристики продуктів, товарів, виробів, а іноді – послуг.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9207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14375" algn="l"/>
                        </a:tabLst>
                      </a:pPr>
                      <a:r>
                        <a:rPr lang="uk-U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Слід відповідально ставитися до вибору товарів під час покупки.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76264">
                <a:tc>
                  <a:txBody>
                    <a:bodyPr/>
                    <a:lstStyle/>
                    <a:p>
                      <a:pPr marL="9207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14375" algn="l"/>
                        </a:tabLst>
                      </a:pPr>
                      <a:r>
                        <a:rPr lang="uk-U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Український знак екологічного маркування   «Зелений журавлик» підтверджує, що продукція пройшла незалежну експертну оцінку дотримання вимог екологічних стандартів на усіх етапах життєвого циклу: від сировини до готового товару чи виробу, і навіть його споживчої тари чи пакування.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22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962679" y="1900696"/>
            <a:ext cx="7218643" cy="5242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1" i="0" u="none" strike="noStrike" cap="none" normalizeH="0" baseline="0" dirty="0">
              <a:ln>
                <a:noFill/>
              </a:ln>
              <a:solidFill>
                <a:srgbClr val="5B9BD5"/>
              </a:solidFill>
              <a:effectLst/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hlinkClick r:id="rId2"/>
              </a:rPr>
              <a:t>https://learningapps.org/display?v=pq6zeckst20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87041" name="Рисунок 4" descr="http://qrcoder.ru/code/?https%3A%2F%2Flearningapps.org%2Fdisplay%3Fv%3Dpq6zeckst20&amp;4&amp;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140968"/>
            <a:ext cx="2664296" cy="2664296"/>
          </a:xfrm>
          <a:prstGeom prst="rect">
            <a:avLst/>
          </a:prstGeom>
          <a:noFill/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0" y="20193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96901021-9622-4CCF-B60A-6A3238320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498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І</a:t>
            </a:r>
            <a:r>
              <a:rPr kumimoji="0" lang="uk-UA" sz="3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нтерактивна вправа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«</a:t>
            </a:r>
            <a:r>
              <a:rPr lang="uk-UA" sz="36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Які якості товару з екомаркуванням</a:t>
            </a:r>
            <a:r>
              <a:rPr kumimoji="0" lang="uk-UA" sz="3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?»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75438E-4A90-47D4-8BDC-03F8A50EA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93873"/>
            <a:ext cx="3456384" cy="3624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6B068F37-D909-425F-A92A-94F7187FA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" y="753017"/>
            <a:ext cx="9143999" cy="535196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D5EEF60D-417D-4075-8B3E-5533F106E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1520" y="3887611"/>
            <a:ext cx="1547812" cy="197142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EFE54D23-6E1A-4407-B879-5EF877E53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1520" y="920411"/>
            <a:ext cx="1840500" cy="1840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273B885-3EEE-4A04-8F74-A0580BCB3129}"/>
              </a:ext>
            </a:extLst>
          </p:cNvPr>
          <p:cNvSpPr txBox="1"/>
          <p:nvPr/>
        </p:nvSpPr>
        <p:spPr>
          <a:xfrm>
            <a:off x="1907704" y="112474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0F9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uk-UA" sz="7200" b="1" dirty="0">
              <a:solidFill>
                <a:srgbClr val="0F9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7E4A97E-A49B-4863-ACB9-05BCFC6C898E}"/>
              </a:ext>
            </a:extLst>
          </p:cNvPr>
          <p:cNvSpPr txBox="1"/>
          <p:nvPr/>
        </p:nvSpPr>
        <p:spPr>
          <a:xfrm>
            <a:off x="2627784" y="769928"/>
            <a:ext cx="2324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0F9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sz="12000" b="1" dirty="0">
                <a:solidFill>
                  <a:srgbClr val="0F9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7BD4AC4-9EDE-4B14-808C-A27F06033269}"/>
              </a:ext>
            </a:extLst>
          </p:cNvPr>
          <p:cNvSpPr txBox="1"/>
          <p:nvPr/>
        </p:nvSpPr>
        <p:spPr>
          <a:xfrm>
            <a:off x="4499992" y="5364505"/>
            <a:ext cx="920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36A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тис</a:t>
            </a:r>
            <a:r>
              <a:rPr lang="uk-UA" sz="3200" b="1" dirty="0">
                <a:solidFill>
                  <a:srgbClr val="36A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7A67AB1-1771-4565-966A-6AE113E35833}"/>
              </a:ext>
            </a:extLst>
          </p:cNvPr>
          <p:cNvSpPr txBox="1"/>
          <p:nvPr/>
        </p:nvSpPr>
        <p:spPr>
          <a:xfrm>
            <a:off x="1763688" y="4554178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36A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uk-UA" sz="7200" b="1" dirty="0">
              <a:solidFill>
                <a:srgbClr val="36A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3E66B11-CF79-4B07-8D4A-6AB1623E455E}"/>
              </a:ext>
            </a:extLst>
          </p:cNvPr>
          <p:cNvSpPr txBox="1"/>
          <p:nvPr/>
        </p:nvSpPr>
        <p:spPr>
          <a:xfrm>
            <a:off x="2411760" y="4298320"/>
            <a:ext cx="2324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36A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sz="12000" b="1" dirty="0">
                <a:solidFill>
                  <a:srgbClr val="36A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0" b="1" dirty="0">
                <a:solidFill>
                  <a:srgbClr val="36A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uk-UA" sz="12000" b="1" dirty="0">
              <a:solidFill>
                <a:srgbClr val="36A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25CC4F-CC89-4498-B7DE-4C49DDCB4125}"/>
              </a:ext>
            </a:extLst>
          </p:cNvPr>
          <p:cNvSpPr txBox="1"/>
          <p:nvPr/>
        </p:nvSpPr>
        <p:spPr>
          <a:xfrm>
            <a:off x="2195736" y="2340169"/>
            <a:ext cx="3173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0F9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населення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7A98A3A-FF0A-4C34-A15F-CE02E3677A9F}"/>
              </a:ext>
            </a:extLst>
          </p:cNvPr>
          <p:cNvSpPr txBox="1"/>
          <p:nvPr/>
        </p:nvSpPr>
        <p:spPr>
          <a:xfrm>
            <a:off x="-7913" y="3139566"/>
            <a:ext cx="5416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У Києві станом на січень 2018 р. налічувалося 2,9 млн</a:t>
            </a:r>
          </a:p>
          <a:p>
            <a:pPr algn="r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постійних жителів та 2,5 тис. баків для</a:t>
            </a:r>
          </a:p>
          <a:p>
            <a:pPr algn="r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роздільного збору сміття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E08668A-D792-4020-992D-726CB564AE9E}"/>
              </a:ext>
            </a:extLst>
          </p:cNvPr>
          <p:cNvSpPr txBox="1"/>
          <p:nvPr/>
        </p:nvSpPr>
        <p:spPr>
          <a:xfrm>
            <a:off x="5780006" y="764708"/>
            <a:ext cx="27526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33A8DA7-1235-446F-8502-90A0E95098BF}"/>
              </a:ext>
            </a:extLst>
          </p:cNvPr>
          <p:cNvSpPr txBox="1"/>
          <p:nvPr/>
        </p:nvSpPr>
        <p:spPr>
          <a:xfrm rot="5400000">
            <a:off x="7995089" y="1714938"/>
            <a:ext cx="164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кілограмів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B0766EA-6175-4227-A6E6-F611BB258276}"/>
              </a:ext>
            </a:extLst>
          </p:cNvPr>
          <p:cNvSpPr txBox="1"/>
          <p:nvPr/>
        </p:nvSpPr>
        <p:spPr>
          <a:xfrm>
            <a:off x="5670392" y="2514382"/>
            <a:ext cx="297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сміття щоденно припадає на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3BC69C7-A7AA-4198-B22B-093C562971A2}"/>
              </a:ext>
            </a:extLst>
          </p:cNvPr>
          <p:cNvSpPr txBox="1"/>
          <p:nvPr/>
        </p:nvSpPr>
        <p:spPr>
          <a:xfrm>
            <a:off x="6636009" y="2714144"/>
            <a:ext cx="10406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3881A3C-C5E3-46BF-949A-308AF45DD46D}"/>
              </a:ext>
            </a:extLst>
          </p:cNvPr>
          <p:cNvSpPr txBox="1"/>
          <p:nvPr/>
        </p:nvSpPr>
        <p:spPr>
          <a:xfrm>
            <a:off x="5724606" y="4284385"/>
            <a:ext cx="2863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сміттєвий бак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FA51828-280E-433F-BB82-0EF310A102A8}"/>
              </a:ext>
            </a:extLst>
          </p:cNvPr>
          <p:cNvSpPr txBox="1"/>
          <p:nvPr/>
        </p:nvSpPr>
        <p:spPr>
          <a:xfrm>
            <a:off x="5779112" y="4929262"/>
            <a:ext cx="2754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із середньою</a:t>
            </a:r>
          </a:p>
          <a:p>
            <a:pPr algn="ctr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вантажопідйомністю 400 кг</a:t>
            </a:r>
          </a:p>
        </p:txBody>
      </p:sp>
    </p:spTree>
    <p:extLst>
      <p:ext uri="{BB962C8B-B14F-4D97-AF65-F5344CB8AC3E}">
        <p14:creationId xmlns:p14="http://schemas.microsoft.com/office/powerpoint/2010/main" val="369255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Зустріч 7</a:t>
            </a:r>
            <a:b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«Українська мова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3394" y="2276872"/>
            <a:ext cx="563721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Який зв’язок між відходами і змінами клімату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E2FD2A16-1DE4-47DF-B8FF-5BECCE75D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762250" y="3274395"/>
            <a:ext cx="36195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9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B406AF-7D9E-4901-80C7-E7B1D48273E5}"/>
              </a:ext>
            </a:extLst>
          </p:cNvPr>
          <p:cNvSpPr txBox="1"/>
          <p:nvPr/>
        </p:nvSpPr>
        <p:spPr>
          <a:xfrm>
            <a:off x="1636065" y="225248"/>
            <a:ext cx="2282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>
                <a:latin typeface="Arial" panose="020B0604020202020204" pitchFamily="34" charset="0"/>
                <a:cs typeface="Arial" panose="020B0604020202020204" pitchFamily="34" charset="0"/>
              </a:rPr>
              <a:t>скло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CF7721-0BF5-434A-A464-F98BB5C70CEF}"/>
              </a:ext>
            </a:extLst>
          </p:cNvPr>
          <p:cNvSpPr txBox="1"/>
          <p:nvPr/>
        </p:nvSpPr>
        <p:spPr>
          <a:xfrm>
            <a:off x="4186997" y="252329"/>
            <a:ext cx="26100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>
                <a:latin typeface="Arial" panose="020B0604020202020204" pitchFamily="34" charset="0"/>
                <a:cs typeface="Arial" panose="020B0604020202020204" pitchFamily="34" charset="0"/>
              </a:rPr>
              <a:t>довгий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DDA8C4-2FA8-4FB5-A0D7-97FEF24380E9}"/>
              </a:ext>
            </a:extLst>
          </p:cNvPr>
          <p:cNvSpPr txBox="1"/>
          <p:nvPr/>
        </p:nvSpPr>
        <p:spPr>
          <a:xfrm>
            <a:off x="4474438" y="940065"/>
            <a:ext cx="1818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завод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925887-46FD-4AFA-BE19-A187158ACC55}"/>
              </a:ext>
            </a:extLst>
          </p:cNvPr>
          <p:cNvSpPr txBox="1"/>
          <p:nvPr/>
        </p:nvSpPr>
        <p:spPr>
          <a:xfrm>
            <a:off x="1995647" y="956900"/>
            <a:ext cx="2400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>
                <a:latin typeface="Arial" panose="020B0604020202020204" pitchFamily="34" charset="0"/>
                <a:cs typeface="Arial" panose="020B0604020202020204" pitchFamily="34" charset="0"/>
              </a:rPr>
              <a:t>велика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F276AF-401E-4A31-987C-FB7F37E2B8B0}"/>
              </a:ext>
            </a:extLst>
          </p:cNvPr>
          <p:cNvSpPr txBox="1"/>
          <p:nvPr/>
        </p:nvSpPr>
        <p:spPr>
          <a:xfrm>
            <a:off x="1536232" y="1713626"/>
            <a:ext cx="2157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latin typeface="Arial" panose="020B0604020202020204" pitchFamily="34" charset="0"/>
                <a:cs typeface="Arial" panose="020B0604020202020204" pitchFamily="34" charset="0"/>
              </a:rPr>
              <a:t>повторне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AA3592-3E05-45D9-929B-543261EEE97B}"/>
              </a:ext>
            </a:extLst>
          </p:cNvPr>
          <p:cNvSpPr txBox="1"/>
          <p:nvPr/>
        </p:nvSpPr>
        <p:spPr>
          <a:xfrm>
            <a:off x="3782505" y="1571007"/>
            <a:ext cx="1802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>
                <a:latin typeface="Arial" panose="020B0604020202020204" pitchFamily="34" charset="0"/>
                <a:cs typeface="Arial" panose="020B0604020202020204" pitchFamily="34" charset="0"/>
              </a:rPr>
              <a:t>сміття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1864043-274A-4852-8857-9844A36EB452}"/>
              </a:ext>
            </a:extLst>
          </p:cNvPr>
          <p:cNvSpPr txBox="1"/>
          <p:nvPr/>
        </p:nvSpPr>
        <p:spPr>
          <a:xfrm>
            <a:off x="6118868" y="1455591"/>
            <a:ext cx="2499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>
                <a:latin typeface="Arial" panose="020B0604020202020204" pitchFamily="34" charset="0"/>
                <a:cs typeface="Arial" panose="020B0604020202020204" pitchFamily="34" charset="0"/>
              </a:rPr>
              <a:t>строк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CB3F0C-A704-4A77-9F8E-B68FDF199DA0}"/>
              </a:ext>
            </a:extLst>
          </p:cNvPr>
          <p:cNvSpPr txBox="1"/>
          <p:nvPr/>
        </p:nvSpPr>
        <p:spPr>
          <a:xfrm>
            <a:off x="5566473" y="1836944"/>
            <a:ext cx="3097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689091-F0DB-480B-8344-B19C4FC23DEE}"/>
              </a:ext>
            </a:extLst>
          </p:cNvPr>
          <p:cNvSpPr txBox="1"/>
          <p:nvPr/>
        </p:nvSpPr>
        <p:spPr>
          <a:xfrm>
            <a:off x="2944285" y="2131270"/>
            <a:ext cx="24854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>
                <a:latin typeface="Arial" panose="020B0604020202020204" pitchFamily="34" charset="0"/>
                <a:cs typeface="Arial" panose="020B0604020202020204" pitchFamily="34" charset="0"/>
              </a:rPr>
              <a:t>органічні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8E6A179-35B3-4438-A886-FA8B7DC487D5}"/>
              </a:ext>
            </a:extLst>
          </p:cNvPr>
          <p:cNvSpPr txBox="1"/>
          <p:nvPr/>
        </p:nvSpPr>
        <p:spPr>
          <a:xfrm>
            <a:off x="5337727" y="2289520"/>
            <a:ext cx="1423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Arial" panose="020B0604020202020204" pitchFamily="34" charset="0"/>
                <a:cs typeface="Arial" panose="020B0604020202020204" pitchFamily="34" charset="0"/>
              </a:rPr>
              <a:t>папір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C701D36-6FA7-429E-9DA4-B4793441AD99}"/>
              </a:ext>
            </a:extLst>
          </p:cNvPr>
          <p:cNvSpPr txBox="1"/>
          <p:nvPr/>
        </p:nvSpPr>
        <p:spPr>
          <a:xfrm>
            <a:off x="673433" y="2422540"/>
            <a:ext cx="80121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600" dirty="0"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EAE82F-E82E-4D51-AA2E-E0A3E9B83EDF}"/>
              </a:ext>
            </a:extLst>
          </p:cNvPr>
          <p:cNvSpPr txBox="1"/>
          <p:nvPr/>
        </p:nvSpPr>
        <p:spPr>
          <a:xfrm>
            <a:off x="3735168" y="3553143"/>
            <a:ext cx="1888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викинути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A20B7CA-B09E-44B4-8203-D53BF709D081}"/>
              </a:ext>
            </a:extLst>
          </p:cNvPr>
          <p:cNvSpPr txBox="1"/>
          <p:nvPr/>
        </p:nvSpPr>
        <p:spPr>
          <a:xfrm>
            <a:off x="1979282" y="3833676"/>
            <a:ext cx="5998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>
                <a:latin typeface="Arial" panose="020B0604020202020204" pitchFamily="34" charset="0"/>
                <a:cs typeface="Arial" panose="020B0604020202020204" pitchFamily="34" charset="0"/>
              </a:rPr>
              <a:t>сміттєпереробний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E3ABE93-8FE7-489C-942D-E4AFFBB5F47B}"/>
              </a:ext>
            </a:extLst>
          </p:cNvPr>
          <p:cNvSpPr txBox="1"/>
          <p:nvPr/>
        </p:nvSpPr>
        <p:spPr>
          <a:xfrm>
            <a:off x="2217363" y="4394304"/>
            <a:ext cx="59083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dirty="0">
                <a:latin typeface="Arial" panose="020B0604020202020204" pitchFamily="34" charset="0"/>
                <a:cs typeface="Arial" panose="020B0604020202020204" pitchFamily="34" charset="0"/>
              </a:rPr>
              <a:t>потепління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BBA82DD-DF46-4373-B77F-00F6D7B4BAE1}"/>
              </a:ext>
            </a:extLst>
          </p:cNvPr>
          <p:cNvSpPr txBox="1"/>
          <p:nvPr/>
        </p:nvSpPr>
        <p:spPr>
          <a:xfrm>
            <a:off x="3252882" y="5517069"/>
            <a:ext cx="2188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Arial" panose="020B0604020202020204" pitchFamily="34" charset="0"/>
                <a:cs typeface="Arial" panose="020B0604020202020204" pitchFamily="34" charset="0"/>
              </a:rPr>
              <a:t>кількість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04670C-C0F0-4F8D-BC7E-8A817F88F088}"/>
              </a:ext>
            </a:extLst>
          </p:cNvPr>
          <p:cNvSpPr txBox="1"/>
          <p:nvPr/>
        </p:nvSpPr>
        <p:spPr>
          <a:xfrm>
            <a:off x="2126954" y="4414336"/>
            <a:ext cx="1996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лампочки</a:t>
            </a:r>
          </a:p>
        </p:txBody>
      </p:sp>
    </p:spTree>
    <p:extLst>
      <p:ext uri="{BB962C8B-B14F-4D97-AF65-F5344CB8AC3E}">
        <p14:creationId xmlns:p14="http://schemas.microsoft.com/office/powerpoint/2010/main" val="59951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436096" y="309062"/>
            <a:ext cx="302433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381070"/>
            <a:ext cx="23042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15616" y="237054"/>
            <a:ext cx="23762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rgbClr val="00B050"/>
                </a:solidFill>
                <a:latin typeface="Arial Black" pitchFamily="34" charset="0"/>
              </a:rPr>
              <a:t>ВІДРІО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309062"/>
            <a:ext cx="33123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Arial Black" pitchFamily="34" charset="0"/>
              </a:rPr>
              <a:t>ОРГАНІКО</a:t>
            </a:r>
            <a:endParaRPr lang="ru-RU" sz="4000" dirty="0"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3549422"/>
            <a:ext cx="23042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99592" y="3483511"/>
            <a:ext cx="280831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ПАПМЕН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3477414"/>
            <a:ext cx="381642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788024" y="3477414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FFC000"/>
                </a:solidFill>
                <a:latin typeface="Arial Black" pitchFamily="34" charset="0"/>
              </a:rPr>
              <a:t>СУПЕРПЛАСТ</a:t>
            </a:r>
            <a:endParaRPr lang="ru-RU" sz="4000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4FF94B5F-FE27-4BEB-B488-0210AEB79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7371" y="908720"/>
            <a:ext cx="1878222" cy="225386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FA71261E-E7C0-44A6-B7C4-DD3B8DC50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80097" y="1392473"/>
            <a:ext cx="1602258" cy="177011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FF11E5D4-9A8B-475F-9770-B40A449F3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57919" y="4237743"/>
            <a:ext cx="1076064" cy="221361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127F1224-6AF7-4BFD-908F-B5B6F41A37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863875" y="4157104"/>
            <a:ext cx="2012381" cy="226960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FAF7BD9E-2317-4C65-BAEA-09DB3DD303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12360" y="4194027"/>
            <a:ext cx="1010022" cy="223268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8CCD03F9-45DB-4B2F-AD7E-37D960EB3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810450" y="932308"/>
            <a:ext cx="1010022" cy="223268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3B0528AC-245F-45D8-9117-EECCC56972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344044" y="936813"/>
            <a:ext cx="1011932" cy="223690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6830A4ED-2932-4CA9-9CB6-04845E3EDA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344044" y="4214832"/>
            <a:ext cx="1010022" cy="223268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8045618-3EAA-442E-B05A-B98AC42D339E}"/>
              </a:ext>
            </a:extLst>
          </p:cNvPr>
          <p:cNvSpPr/>
          <p:nvPr/>
        </p:nvSpPr>
        <p:spPr>
          <a:xfrm>
            <a:off x="179512" y="3477414"/>
            <a:ext cx="4320480" cy="3119938"/>
          </a:xfrm>
          <a:prstGeom prst="rect">
            <a:avLst/>
          </a:prstGeom>
          <a:noFill/>
          <a:ln w="76200"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321E6ED-01E8-4F60-AA6D-F44125E0C774}"/>
              </a:ext>
            </a:extLst>
          </p:cNvPr>
          <p:cNvSpPr/>
          <p:nvPr/>
        </p:nvSpPr>
        <p:spPr>
          <a:xfrm>
            <a:off x="4665371" y="3477414"/>
            <a:ext cx="4320480" cy="311993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C98343F-2DB3-49F7-972D-29E0A6CE5072}"/>
              </a:ext>
            </a:extLst>
          </p:cNvPr>
          <p:cNvSpPr/>
          <p:nvPr/>
        </p:nvSpPr>
        <p:spPr>
          <a:xfrm>
            <a:off x="179512" y="206635"/>
            <a:ext cx="4320480" cy="311993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05268A4-3584-4851-A887-1B1B9BEFC61D}"/>
              </a:ext>
            </a:extLst>
          </p:cNvPr>
          <p:cNvSpPr/>
          <p:nvPr/>
        </p:nvSpPr>
        <p:spPr>
          <a:xfrm>
            <a:off x="4665371" y="206635"/>
            <a:ext cx="4320480" cy="3119938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054" name="Graphic 2053">
            <a:extLst>
              <a:ext uri="{FF2B5EF4-FFF2-40B4-BE49-F238E27FC236}">
                <a16:creationId xmlns:a16="http://schemas.microsoft.com/office/drawing/2014/main" xmlns="" id="{35203C9C-F578-440E-9215-9869E7B5DD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914137" y="1915781"/>
            <a:ext cx="1169466" cy="1169466"/>
          </a:xfrm>
          <a:prstGeom prst="rect">
            <a:avLst/>
          </a:prstGeom>
        </p:spPr>
      </p:pic>
      <p:pic>
        <p:nvPicPr>
          <p:cNvPr id="2056" name="Graphic 2055">
            <a:extLst>
              <a:ext uri="{FF2B5EF4-FFF2-40B4-BE49-F238E27FC236}">
                <a16:creationId xmlns:a16="http://schemas.microsoft.com/office/drawing/2014/main" xmlns="" id="{A37B6F18-52B4-4459-A7AB-E861886A92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6518074" y="1104977"/>
            <a:ext cx="1118224" cy="1118224"/>
          </a:xfrm>
          <a:prstGeom prst="rect">
            <a:avLst/>
          </a:prstGeom>
        </p:spPr>
      </p:pic>
      <p:pic>
        <p:nvPicPr>
          <p:cNvPr id="2058" name="Graphic 2057">
            <a:extLst>
              <a:ext uri="{FF2B5EF4-FFF2-40B4-BE49-F238E27FC236}">
                <a16:creationId xmlns:a16="http://schemas.microsoft.com/office/drawing/2014/main" xmlns="" id="{4E3E88C5-0078-4946-9ABB-F44C6B5B07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6578707" y="5049393"/>
            <a:ext cx="1111592" cy="1111592"/>
          </a:xfrm>
          <a:prstGeom prst="rect">
            <a:avLst/>
          </a:prstGeom>
        </p:spPr>
      </p:pic>
      <p:pic>
        <p:nvPicPr>
          <p:cNvPr id="2060" name="Graphic 2059">
            <a:extLst>
              <a:ext uri="{FF2B5EF4-FFF2-40B4-BE49-F238E27FC236}">
                <a16:creationId xmlns:a16="http://schemas.microsoft.com/office/drawing/2014/main" xmlns="" id="{32D79433-2AF7-4F93-A6F1-71B39C2EC9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931705" y="4259635"/>
            <a:ext cx="1161942" cy="1161942"/>
          </a:xfrm>
          <a:prstGeom prst="rect">
            <a:avLst/>
          </a:prstGeom>
        </p:spPr>
      </p:pic>
      <p:pic>
        <p:nvPicPr>
          <p:cNvPr id="2062" name="Graphic 2061">
            <a:extLst>
              <a:ext uri="{FF2B5EF4-FFF2-40B4-BE49-F238E27FC236}">
                <a16:creationId xmlns:a16="http://schemas.microsoft.com/office/drawing/2014/main" xmlns="" id="{B430094E-AA45-4A96-A683-893C5ED4934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6293163" y="1144510"/>
            <a:ext cx="231408" cy="23140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xmlns="" id="{DDE7FB7E-1334-4E78-9E8A-1EDC1B436DB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6634563" y="2261012"/>
            <a:ext cx="360744" cy="360744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xmlns="" id="{3E0F8A77-4653-4FC4-9A1F-CE66D23D9E4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7397498" y="1016948"/>
            <a:ext cx="171605" cy="171605"/>
          </a:xfrm>
          <a:prstGeom prst="rect">
            <a:avLst/>
          </a:prstGeom>
        </p:spPr>
      </p:pic>
      <p:pic>
        <p:nvPicPr>
          <p:cNvPr id="2064" name="Graphic 2063">
            <a:extLst>
              <a:ext uri="{FF2B5EF4-FFF2-40B4-BE49-F238E27FC236}">
                <a16:creationId xmlns:a16="http://schemas.microsoft.com/office/drawing/2014/main" xmlns="" id="{A8155C42-F002-487E-9509-371CB81FCC0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2087349" y="1363334"/>
            <a:ext cx="204439" cy="204439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xmlns="" id="{81491464-D522-41F4-BF51-A04D83F27CE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2178577" y="1069073"/>
            <a:ext cx="286842" cy="28684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xmlns="" id="{38AD0F9F-9D64-4928-810C-32F6034F2E9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2512676" y="874981"/>
            <a:ext cx="459994" cy="459991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xmlns="" id="{EC11F990-BB6F-4863-9473-DF25BC41FBD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2653852" y="1360744"/>
            <a:ext cx="567380" cy="567376"/>
          </a:xfrm>
          <a:prstGeom prst="rect">
            <a:avLst/>
          </a:prstGeom>
        </p:spPr>
      </p:pic>
      <p:pic>
        <p:nvPicPr>
          <p:cNvPr id="2066" name="Graphic 2065">
            <a:extLst>
              <a:ext uri="{FF2B5EF4-FFF2-40B4-BE49-F238E27FC236}">
                <a16:creationId xmlns:a16="http://schemas.microsoft.com/office/drawing/2014/main" xmlns="" id="{1093C5CE-0D07-4563-89FA-F37F04F7F84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2065848" y="5408836"/>
            <a:ext cx="234566" cy="234566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AF506FCC-896E-48C5-ACD6-4798C74B270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2281855" y="5663986"/>
            <a:ext cx="234566" cy="234566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BDD82E80-9637-4449-9AE6-DC4219E8409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2571593" y="5450714"/>
            <a:ext cx="234566" cy="234566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3CCCC398-B846-4EC0-B797-D1F44D5C2F2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2500082" y="5865736"/>
            <a:ext cx="234566" cy="234566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47228DA5-5221-4C4A-88DA-74BB3339EB3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2164572" y="5983019"/>
            <a:ext cx="234566" cy="234566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xmlns="" id="{468A123C-EE97-452F-96DD-4EF5A24009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7170984" y="2193670"/>
            <a:ext cx="587258" cy="587258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xmlns="" id="{9740F8E3-A962-420B-9698-DF4C4FFF231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6820977" y="944941"/>
            <a:ext cx="150390" cy="150388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xmlns="" id="{F0C8C294-B4FC-49E5-B34E-3596E1C0D2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7540583" y="1966046"/>
            <a:ext cx="171605" cy="171605"/>
          </a:xfrm>
          <a:prstGeom prst="rect">
            <a:avLst/>
          </a:prstGeom>
        </p:spPr>
      </p:pic>
      <p:pic>
        <p:nvPicPr>
          <p:cNvPr id="2069" name="Graphic 2068">
            <a:extLst>
              <a:ext uri="{FF2B5EF4-FFF2-40B4-BE49-F238E27FC236}">
                <a16:creationId xmlns:a16="http://schemas.microsoft.com/office/drawing/2014/main" xmlns="" id="{5157E0B2-74AA-4B8F-B362-DAF13C6BB4F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6857577" y="4699688"/>
            <a:ext cx="211364" cy="211364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xmlns="" id="{9A36FCD4-F4C6-403D-8AC8-2F01D7D4F9E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7183564" y="4769077"/>
            <a:ext cx="211364" cy="211364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3E31F82E-1429-4A45-B824-5F7D6F0C359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7047347" y="4523237"/>
            <a:ext cx="211364" cy="211364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67FE5BAD-C5E2-4441-945E-ED8306B9235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7047347" y="4277832"/>
            <a:ext cx="211364" cy="211364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21925E45-EB43-4605-9A80-1B0D55D7EEE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6818546" y="4121346"/>
            <a:ext cx="211364" cy="21136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xmlns="" id="{22DAD864-8B73-4B47-AA37-4478B9F9A0E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7286598" y="4523237"/>
            <a:ext cx="211364" cy="211364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xmlns="" id="{01C3272B-BB15-40D0-9820-1BAE904A10D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7425451" y="4904124"/>
            <a:ext cx="211364" cy="211364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xmlns="" id="{38CC5090-2B94-4079-9818-850003B2EDC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6806578" y="4397184"/>
            <a:ext cx="211364" cy="21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5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1580" y="4462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СМІТТЯ – ХВОРОБА ПЛАНЕТИ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764704"/>
            <a:ext cx="6514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Учені підрахували: якщо сміття не переробляти, то за 10-20 років планета може перетворитися на суцільне звалище. Тому нині все більше людей намагаються у своїх родинах зменшити кількість відходів, знайти можливість використати повторно те, що зазвичай викидають.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2389530"/>
            <a:ext cx="6514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Отже, щоб планета не перетворилася на смітник, перше, що може зробити кожен – це зменшити кількість відходів і дати «друге життя» старим речам. Ви теж можете долучитися до цієї доброї справи.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3737357"/>
            <a:ext cx="6514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На нашій планеті сміття саме собою не утворюється – його не залишають ні рослини, ні тварини. Лише діяльність людини призводить до появи сміття. На Землі його накопичилося так багато, що видно навіть з космосу.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5085184"/>
            <a:ext cx="65142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Найкращий приклад – макулатура. Переробка 1 тисячі кілограмів макулатури не лише зменшує кількість відходів, а й зберігає життя 17 деревам. 100 кілограмів харчових відходів достатньо, щоб протягом дня годувати 8 свиней. 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Із 10 кілограмів пластикового сміття можна одержати 8 кілограмів вторинної пластмаси.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D2318DE-7E76-4C7E-9148-8665F11C7D92}"/>
              </a:ext>
            </a:extLst>
          </p:cNvPr>
          <p:cNvCxnSpPr>
            <a:cxnSpLocks/>
          </p:cNvCxnSpPr>
          <p:nvPr/>
        </p:nvCxnSpPr>
        <p:spPr>
          <a:xfrm>
            <a:off x="20782" y="2348880"/>
            <a:ext cx="9123218" cy="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D7D51F0-42F4-4AF9-8CA1-C24A98F237AD}"/>
              </a:ext>
            </a:extLst>
          </p:cNvPr>
          <p:cNvCxnSpPr>
            <a:cxnSpLocks/>
          </p:cNvCxnSpPr>
          <p:nvPr/>
        </p:nvCxnSpPr>
        <p:spPr>
          <a:xfrm>
            <a:off x="20782" y="3678538"/>
            <a:ext cx="9123218" cy="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B1DA2B0-7E25-467B-B1B0-0222D009E230}"/>
              </a:ext>
            </a:extLst>
          </p:cNvPr>
          <p:cNvCxnSpPr>
            <a:cxnSpLocks/>
          </p:cNvCxnSpPr>
          <p:nvPr/>
        </p:nvCxnSpPr>
        <p:spPr>
          <a:xfrm>
            <a:off x="20782" y="5050138"/>
            <a:ext cx="9123218" cy="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F515D6E-5A9A-4312-89A5-FE33F2D0644E}"/>
              </a:ext>
            </a:extLst>
          </p:cNvPr>
          <p:cNvCxnSpPr>
            <a:cxnSpLocks/>
          </p:cNvCxnSpPr>
          <p:nvPr/>
        </p:nvCxnSpPr>
        <p:spPr>
          <a:xfrm>
            <a:off x="20782" y="748680"/>
            <a:ext cx="9123218" cy="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77FA2387-C45F-453F-B1D9-013F65102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346" r="17274" b="14074"/>
          <a:stretch/>
        </p:blipFill>
        <p:spPr>
          <a:xfrm>
            <a:off x="6588224" y="-676345"/>
            <a:ext cx="2462986" cy="300705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21F661C4-CEAE-439A-8F76-97AE87E54E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7401" r="2663" b="21453"/>
          <a:stretch/>
        </p:blipFill>
        <p:spPr>
          <a:xfrm>
            <a:off x="6588224" y="2383926"/>
            <a:ext cx="2462986" cy="125956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509FD38-3CF5-4BC7-99FD-ED4906C86A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6390"/>
          <a:stretch/>
        </p:blipFill>
        <p:spPr>
          <a:xfrm>
            <a:off x="6588224" y="2924948"/>
            <a:ext cx="2523191" cy="209014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0FA1EFA9-81A1-40F1-9C77-420D395486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588224" y="5070764"/>
            <a:ext cx="1491909" cy="1715336"/>
          </a:xfrm>
          <a:prstGeom prst="rect">
            <a:avLst/>
          </a:prstGeom>
        </p:spPr>
      </p:pic>
      <p:pic>
        <p:nvPicPr>
          <p:cNvPr id="3073" name="Graphic 3072">
            <a:extLst>
              <a:ext uri="{FF2B5EF4-FFF2-40B4-BE49-F238E27FC236}">
                <a16:creationId xmlns:a16="http://schemas.microsoft.com/office/drawing/2014/main" xmlns="" id="{73C5E0EB-6866-40A8-945D-4E1C839F35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921951" y="5995555"/>
            <a:ext cx="1474585" cy="773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389223"/>
              </p:ext>
            </p:extLst>
          </p:nvPr>
        </p:nvGraphicFramePr>
        <p:xfrm>
          <a:off x="467544" y="944724"/>
          <a:ext cx="8208912" cy="4968552"/>
        </p:xfrm>
        <a:graphic>
          <a:graphicData uri="http://schemas.openxmlformats.org/drawingml/2006/table">
            <a:tbl>
              <a:tblPr/>
              <a:tblGrid>
                <a:gridCol w="4580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626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№</a:t>
                      </a:r>
                      <a:endParaRPr lang="ru-RU" sz="2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Твердження</a:t>
                      </a:r>
                      <a:endParaRPr lang="ru-RU" sz="2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Так</a:t>
                      </a:r>
                      <a:endParaRPr lang="ru-RU" sz="2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Ні</a:t>
                      </a:r>
                      <a:endParaRPr lang="ru-RU" sz="2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ru-RU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8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Паперові  відходи найбільше засмічують планету</a:t>
                      </a:r>
                      <a:endParaRPr lang="ru-RU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ru-RU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8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Харчові відходи придатні до вторинного використання</a:t>
                      </a:r>
                      <a:endParaRPr lang="ru-RU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ru-RU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8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Відходи з металу розкладаються дуже швидко</a:t>
                      </a:r>
                      <a:endParaRPr lang="ru-RU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ru-RU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8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Ощадливе використання паперу  може  уповільнити глобальне потепління</a:t>
                      </a:r>
                      <a:endParaRPr lang="ru-RU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ru-RU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8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Чим більше буде сміттєзвалищ, тим чистішою буде планета</a:t>
                      </a:r>
                      <a:endParaRPr lang="ru-RU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ru-RU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8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Вторинне використання сміття допомагає покращити клімат на планеті</a:t>
                      </a:r>
                      <a:endParaRPr lang="ru-RU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</a:t>
                      </a:r>
                      <a:endParaRPr lang="ru-RU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8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Кожна людина може зменшити кількість відходів</a:t>
                      </a:r>
                      <a:endParaRPr lang="ru-RU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ru-RU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8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Виробництво іграшок спричиняє парниковий ефект</a:t>
                      </a:r>
                      <a:endParaRPr lang="ru-RU" sz="18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20657</TotalTime>
  <Words>1669</Words>
  <Application>Microsoft Office PowerPoint</Application>
  <PresentationFormat>Экран (4:3)</PresentationFormat>
  <Paragraphs>290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ЗАВДАННЯ</vt:lpstr>
      <vt:lpstr>Зустріч 7 </vt:lpstr>
      <vt:lpstr>Презентация PowerPoint</vt:lpstr>
      <vt:lpstr>Презентация PowerPoint</vt:lpstr>
      <vt:lpstr>Зустріч 7 </vt:lpstr>
      <vt:lpstr>Презентация PowerPoint</vt:lpstr>
      <vt:lpstr>Презентация PowerPoint</vt:lpstr>
      <vt:lpstr>Презентация PowerPoint</vt:lpstr>
      <vt:lpstr>Презентация PowerPoint</vt:lpstr>
      <vt:lpstr>Зустріч 7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Зустріч 8 </vt:lpstr>
      <vt:lpstr>Презентация PowerPoint</vt:lpstr>
      <vt:lpstr>Презентация PowerPoint</vt:lpstr>
      <vt:lpstr>Презентация PowerPoint</vt:lpstr>
      <vt:lpstr>Презентация PowerPoint</vt:lpstr>
      <vt:lpstr>Зустріч 8 </vt:lpstr>
      <vt:lpstr>Презентация PowerPoint</vt:lpstr>
      <vt:lpstr>Презентация PowerPoint</vt:lpstr>
      <vt:lpstr>Презентация PowerPoint</vt:lpstr>
      <vt:lpstr>Закінчить речення: </vt:lpstr>
      <vt:lpstr>Презентация PowerPoint</vt:lpstr>
      <vt:lpstr>Презентация PowerPoint</vt:lpstr>
      <vt:lpstr>Презентация PowerPoint</vt:lpstr>
      <vt:lpstr>Зустріч 8 </vt:lpstr>
      <vt:lpstr>Презентация PowerPoint</vt:lpstr>
      <vt:lpstr>Презентация PowerPoint</vt:lpstr>
      <vt:lpstr>ЗАПОВНІТЬ ЧЕК-АРКУШ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ЗАВДАННЯ</dc:title>
  <dc:creator>user</dc:creator>
  <cp:lastModifiedBy>User</cp:lastModifiedBy>
  <cp:revision>166</cp:revision>
  <dcterms:created xsi:type="dcterms:W3CDTF">2020-11-28T17:42:56Z</dcterms:created>
  <dcterms:modified xsi:type="dcterms:W3CDTF">2021-11-02T10:14:40Z</dcterms:modified>
</cp:coreProperties>
</file>