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2" y="841773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2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F4B35-2223-4EEA-B15F-3ECE242961C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A8792-667C-4AF4-B6BF-2B83A5D1C0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347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26555-1682-4EB7-AE97-9D4B33EBC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D21C7-7D5A-4344-B517-2A5AB68187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748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5" cy="43588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4296C-5D9C-4B10-9D30-40A6211D3F9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D55A3-237A-4701-B6FD-3C88E8AA96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193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AD29-D1BB-4C16-B457-BFC142AE24C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2FC09-EC68-4FC2-B7ED-15542E7366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959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9" y="128235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9" y="3442150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3B98B-60FE-4FA1-951D-9ACA9D559D6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5769A-BBA3-4680-8593-0ACB1EEB19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420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49" y="1369219"/>
            <a:ext cx="3886201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1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4C72-A0B8-4464-A378-CABDA4E8D1A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6B738-400C-49F1-8D31-E2F61DA4011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564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8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3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5" y="1260873"/>
            <a:ext cx="388739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5" y="1878806"/>
            <a:ext cx="388739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CAA08-7772-4CC7-B5F1-5E0E80A4E89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A7C4E-A6CD-491E-B068-5A7610D77A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635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304ED-A862-4746-BC13-66C6E1AE410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6F81E-06A9-40C5-BDE9-FBCCBD8796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924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CEA6E-2A17-4606-9D9A-8FC8702CF8E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008BD-5438-4D62-B074-36C14E6411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506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62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9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31B9-2351-40FD-879E-6F840B8C41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126EA-4DF9-41B6-97BB-9E215724C2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800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621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9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B21E6-D722-4EE6-947D-8493AE137D4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60C79-7C22-4EF9-89F9-4C0C1A6433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173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2" y="273848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2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DA8271-D26C-4FC6-AE40-FAEF3B54E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49" y="4767315"/>
            <a:ext cx="20574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D34BB3-A759-4193-946F-9020C22C513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6CF063-5603-4C45-BAE2-07B1376EE0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2" y="4767315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69AF78-5CF1-40BC-AF68-79DF51517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315"/>
            <a:ext cx="2057401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7D419D-A96D-4457-AA07-D03004BF217E}" type="slidenum">
              <a:rPr lang="ru-RU" alt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cs typeface="Arial" charset="0"/>
            </a:endParaRPr>
          </a:p>
        </p:txBody>
      </p:sp>
      <p:pic>
        <p:nvPicPr>
          <p:cNvPr id="1031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1568"/>
            <a:ext cx="9144000" cy="646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19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menr.gov.ua/content/ekologichne-markuvannya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8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1D51F47A-02D4-4CC3-89F6-C33C93E408A7}"/>
              </a:ext>
            </a:extLst>
          </p:cNvPr>
          <p:cNvSpPr/>
          <p:nvPr/>
        </p:nvSpPr>
        <p:spPr bwMode="auto">
          <a:xfrm>
            <a:off x="4286182" y="312171"/>
            <a:ext cx="4857820" cy="502316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906F3951-7D38-42ED-86AA-6A4184D2E145}"/>
              </a:ext>
            </a:extLst>
          </p:cNvPr>
          <p:cNvSpPr txBox="1">
            <a:spLocks/>
          </p:cNvSpPr>
          <p:nvPr/>
        </p:nvSpPr>
        <p:spPr bwMode="auto">
          <a:xfrm>
            <a:off x="14289" y="1064383"/>
            <a:ext cx="8538043" cy="40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2400" dirty="0">
                <a:solidFill>
                  <a:prstClr val="black"/>
                </a:solidFill>
                <a:hlinkClick r:id="rId2"/>
              </a:rPr>
              <a:t>https://menr.gov.ua/content/ekologichne-markuvannya2.html</a:t>
            </a:r>
            <a:r>
              <a:rPr lang="uk-UA" sz="2400" dirty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Font typeface="Arial" charset="0"/>
              <a:buNone/>
            </a:pPr>
            <a:endParaRPr lang="uk-UA" dirty="0">
              <a:solidFill>
                <a:prstClr val="black"/>
              </a:solidFill>
            </a:endParaRPr>
          </a:p>
          <a:p>
            <a:pPr marL="0" indent="0" algn="ctr">
              <a:buFont typeface="Arial" charset="0"/>
              <a:buNone/>
            </a:pPr>
            <a:endParaRPr lang="uk-UA" dirty="0">
              <a:solidFill>
                <a:prstClr val="black"/>
              </a:solidFill>
            </a:endParaRPr>
          </a:p>
          <a:p>
            <a:pPr marL="0" indent="0" algn="ctr">
              <a:buFont typeface="Arial" charset="0"/>
              <a:buNone/>
            </a:pPr>
            <a:endParaRPr lang="uk-UA" dirty="0">
              <a:solidFill>
                <a:prstClr val="black"/>
              </a:solidFill>
            </a:endParaRPr>
          </a:p>
          <a:p>
            <a:pPr marL="0" indent="0" algn="ctr">
              <a:buFont typeface="Arial" charset="0"/>
              <a:buNone/>
            </a:pPr>
            <a:endParaRPr lang="uk-UA" dirty="0">
              <a:solidFill>
                <a:prstClr val="black"/>
              </a:solidFill>
            </a:endParaRPr>
          </a:p>
          <a:p>
            <a:pPr marL="0" indent="0" algn="ctr">
              <a:buFont typeface="Arial" charset="0"/>
              <a:buNone/>
            </a:pP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5" name="Picture 2" descr="http://qrcoder.ru/code/?https%3A%2F%2Fmenr.gov.ua%2Fcontent%2Fekologichne-markuvannya2.html&amp;4&amp;0">
            <a:extLst>
              <a:ext uri="{FF2B5EF4-FFF2-40B4-BE49-F238E27FC236}">
                <a16:creationId xmlns:a16="http://schemas.microsoft.com/office/drawing/2014/main" xmlns="" id="{E6260C4F-CA63-433E-B875-C6DA99AD1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46" y="1468703"/>
            <a:ext cx="2114985" cy="2114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1">
            <a:extLst>
              <a:ext uri="{FF2B5EF4-FFF2-40B4-BE49-F238E27FC236}">
                <a16:creationId xmlns:a16="http://schemas.microsoft.com/office/drawing/2014/main" xmlns="" id="{7CC3953E-B4D9-4CCD-984F-60AB07E03A74}"/>
              </a:ext>
            </a:extLst>
          </p:cNvPr>
          <p:cNvSpPr/>
          <p:nvPr/>
        </p:nvSpPr>
        <p:spPr>
          <a:xfrm>
            <a:off x="323528" y="3549363"/>
            <a:ext cx="2586670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6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Маркування</a:t>
            </a:r>
            <a:endParaRPr lang="ru-RU" sz="2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600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екологічно</a:t>
            </a:r>
            <a:endParaRPr lang="ru-RU" sz="2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600" dirty="0" err="1">
                <a:solidFill>
                  <a:prstClr val="black"/>
                </a:solidFill>
                <a:cs typeface="Arial" panose="020B0604020202020204" pitchFamily="34" charset="0"/>
              </a:rPr>
              <a:t>кращої</a:t>
            </a:r>
            <a:r>
              <a:rPr lang="ru-RU" sz="26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prstClr val="black"/>
                </a:solidFill>
                <a:cs typeface="Arial" panose="020B0604020202020204" pitchFamily="34" charset="0"/>
              </a:rPr>
              <a:t>продукції</a:t>
            </a:r>
            <a:endParaRPr lang="ru-RU" sz="26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xmlns="" id="{F472222F-11D0-4A48-863C-420EB9364A9F}"/>
              </a:ext>
            </a:extLst>
          </p:cNvPr>
          <p:cNvSpPr/>
          <p:nvPr/>
        </p:nvSpPr>
        <p:spPr>
          <a:xfrm>
            <a:off x="3612780" y="3787027"/>
            <a:ext cx="18658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uk-UA" altLang="ru-RU" sz="2400" dirty="0">
                <a:solidFill>
                  <a:prstClr val="black"/>
                </a:solidFill>
                <a:cs typeface="Arial" panose="020B0604020202020204" pitchFamily="34" charset="0"/>
              </a:rPr>
              <a:t>«Зелений журавлик»</a:t>
            </a:r>
            <a:endParaRPr lang="en-US" altLang="ru-RU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uk-UA" altLang="ru-RU" sz="2400" dirty="0">
                <a:solidFill>
                  <a:prstClr val="black"/>
                </a:solidFill>
                <a:cs typeface="Arial" panose="020B0604020202020204" pitchFamily="34" charset="0"/>
              </a:rPr>
              <a:t>Україна</a:t>
            </a:r>
            <a:endParaRPr lang="ru-RU" altLang="ru-RU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xmlns="" id="{96701B3B-4405-45DA-A4AE-682F03F80745}"/>
              </a:ext>
            </a:extLst>
          </p:cNvPr>
          <p:cNvSpPr/>
          <p:nvPr/>
        </p:nvSpPr>
        <p:spPr>
          <a:xfrm>
            <a:off x="5245513" y="3971692"/>
            <a:ext cx="2070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uk-UA" altLang="ru-RU" sz="2400" dirty="0">
                <a:solidFill>
                  <a:prstClr val="black"/>
                </a:solidFill>
                <a:cs typeface="Arial" panose="020B0604020202020204" pitchFamily="34" charset="0"/>
              </a:rPr>
              <a:t>«Маргаритка»</a:t>
            </a:r>
            <a:endParaRPr lang="en-US" altLang="ru-RU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uk-UA" altLang="ru-RU" sz="2400" dirty="0">
                <a:solidFill>
                  <a:prstClr val="black"/>
                </a:solidFill>
                <a:cs typeface="Arial" panose="020B0604020202020204" pitchFamily="34" charset="0"/>
              </a:rPr>
              <a:t>ЄС</a:t>
            </a:r>
            <a:endParaRPr lang="ru-RU" altLang="ru-RU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Rectangle 21">
            <a:extLst>
              <a:ext uri="{FF2B5EF4-FFF2-40B4-BE49-F238E27FC236}">
                <a16:creationId xmlns:a16="http://schemas.microsoft.com/office/drawing/2014/main" xmlns="" id="{563F4027-1572-41A0-9912-8748AEA56EB4}"/>
              </a:ext>
            </a:extLst>
          </p:cNvPr>
          <p:cNvSpPr/>
          <p:nvPr/>
        </p:nvSpPr>
        <p:spPr>
          <a:xfrm>
            <a:off x="7132249" y="3787028"/>
            <a:ext cx="18940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uk-UA" altLang="ru-RU" sz="2400" dirty="0">
                <a:solidFill>
                  <a:prstClr val="black"/>
                </a:solidFill>
                <a:cs typeface="Arial" panose="020B0604020202020204" pitchFamily="34" charset="0"/>
              </a:rPr>
              <a:t>«Блакитний янгол»</a:t>
            </a:r>
            <a:endParaRPr lang="en-US" altLang="ru-RU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uk-UA" altLang="ru-RU" sz="2400" dirty="0">
                <a:solidFill>
                  <a:prstClr val="black"/>
                </a:solidFill>
                <a:cs typeface="Arial" panose="020B0604020202020204" pitchFamily="34" charset="0"/>
              </a:rPr>
              <a:t>Німеччина</a:t>
            </a:r>
          </a:p>
        </p:txBody>
      </p:sp>
      <p:pic>
        <p:nvPicPr>
          <p:cNvPr id="13" name="Picture 25">
            <a:extLst>
              <a:ext uri="{FF2B5EF4-FFF2-40B4-BE49-F238E27FC236}">
                <a16:creationId xmlns:a16="http://schemas.microsoft.com/office/drawing/2014/main" xmlns="" id="{C15D5973-2EA8-45F6-A68F-3D621993EB5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6257" y="2588081"/>
            <a:ext cx="1120592" cy="1246638"/>
          </a:xfrm>
          <a:prstGeom prst="rect">
            <a:avLst/>
          </a:prstGeom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xmlns="" id="{0CAF6361-5A47-4D92-ABD9-D8773C76C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258" y="2635774"/>
            <a:ext cx="1151253" cy="115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6">
            <a:extLst>
              <a:ext uri="{FF2B5EF4-FFF2-40B4-BE49-F238E27FC236}">
                <a16:creationId xmlns:a16="http://schemas.microsoft.com/office/drawing/2014/main" xmlns="" id="{A6912634-2F5D-494E-BF6B-9466F91A36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93" y="2524409"/>
            <a:ext cx="1151253" cy="1307205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0C386034-A01E-4D46-95EB-775F2B1A1D15}"/>
              </a:ext>
            </a:extLst>
          </p:cNvPr>
          <p:cNvSpPr/>
          <p:nvPr/>
        </p:nvSpPr>
        <p:spPr bwMode="auto">
          <a:xfrm>
            <a:off x="1" y="323853"/>
            <a:ext cx="4286178" cy="502316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C5BCCFC-15BF-48A8-AC1C-FCE545BED3ED}"/>
              </a:ext>
            </a:extLst>
          </p:cNvPr>
          <p:cNvSpPr/>
          <p:nvPr/>
        </p:nvSpPr>
        <p:spPr>
          <a:xfrm>
            <a:off x="65034" y="369928"/>
            <a:ext cx="8961307" cy="50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ru-RU" sz="2600" dirty="0">
                <a:solidFill>
                  <a:prstClr val="black"/>
                </a:solidFill>
                <a:cs typeface="Arial" panose="020B0604020202020204" pitchFamily="34" charset="0"/>
              </a:rPr>
              <a:t>Реєстр екологічно кращо</a:t>
            </a:r>
            <a:r>
              <a:rPr lang="uk-UA" sz="2600" dirty="0">
                <a:solidFill>
                  <a:prstClr val="black"/>
                </a:solidFill>
                <a:cs typeface="Arial" panose="020B0604020202020204" pitchFamily="34" charset="0"/>
              </a:rPr>
              <a:t>ї </a:t>
            </a:r>
            <a:r>
              <a:rPr lang="ru-RU" sz="2600" dirty="0">
                <a:solidFill>
                  <a:prstClr val="black"/>
                </a:solidFill>
                <a:cs typeface="Arial" panose="020B0604020202020204" pitchFamily="34" charset="0"/>
              </a:rPr>
              <a:t>продукції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7665A8F6-AE1A-4197-9469-0209746F4C85}"/>
              </a:ext>
            </a:extLst>
          </p:cNvPr>
          <p:cNvSpPr/>
          <p:nvPr/>
        </p:nvSpPr>
        <p:spPr bwMode="auto">
          <a:xfrm>
            <a:off x="3957567" y="0"/>
            <a:ext cx="328613" cy="3238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9343"/>
              </a:solidFill>
            </a:endParaRPr>
          </a:p>
        </p:txBody>
      </p:sp>
      <p:sp>
        <p:nvSpPr>
          <p:cNvPr id="21" name="Arrow: Down 16">
            <a:extLst>
              <a:ext uri="{FF2B5EF4-FFF2-40B4-BE49-F238E27FC236}">
                <a16:creationId xmlns:a16="http://schemas.microsoft.com/office/drawing/2014/main" xmlns="" id="{F4DFF761-8C26-466B-BA08-BCDFF1D653CE}"/>
              </a:ext>
            </a:extLst>
          </p:cNvPr>
          <p:cNvSpPr/>
          <p:nvPr/>
        </p:nvSpPr>
        <p:spPr>
          <a:xfrm rot="16200000">
            <a:off x="2900100" y="3794253"/>
            <a:ext cx="529963" cy="766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8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5" descr="qr-code_EcoLabel">
            <a:extLst>
              <a:ext uri="{FF2B5EF4-FFF2-40B4-BE49-F238E27FC236}">
                <a16:creationId xmlns:a16="http://schemas.microsoft.com/office/drawing/2014/main" xmlns="" id="{DE445A66-5FF4-4243-B5B6-0723C52F6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175" y="1324554"/>
            <a:ext cx="1866864" cy="186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1" descr="http://qrcoder.ru/code/?https%3A%2F%2Fapps.apple.com%2Fru%2Fapp%2Fecolabel-guide%2Fid1415720121&amp;4&amp;0">
            <a:extLst>
              <a:ext uri="{FF2B5EF4-FFF2-40B4-BE49-F238E27FC236}">
                <a16:creationId xmlns:a16="http://schemas.microsoft.com/office/drawing/2014/main" xmlns="" id="{36D8F650-322A-465E-ADB7-35210C52E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337" y="1103103"/>
            <a:ext cx="2215577" cy="2215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phic 2">
            <a:extLst>
              <a:ext uri="{FF2B5EF4-FFF2-40B4-BE49-F238E27FC236}">
                <a16:creationId xmlns:a16="http://schemas.microsoft.com/office/drawing/2014/main" xmlns="" id="{0F72AE80-3477-4E70-9420-D1550BEFD0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8844" y="3080681"/>
            <a:ext cx="1913036" cy="204256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12" descr="App Store PNG Logo, Apple Store (iOS) Icon Free Download - Free ...">
            <a:extLst>
              <a:ext uri="{FF2B5EF4-FFF2-40B4-BE49-F238E27FC236}">
                <a16:creationId xmlns:a16="http://schemas.microsoft.com/office/drawing/2014/main" xmlns="" id="{F4C34A53-3976-4786-BF8B-488D087C3B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20"/>
          <a:stretch/>
        </p:blipFill>
        <p:spPr bwMode="auto">
          <a:xfrm>
            <a:off x="5774299" y="3472048"/>
            <a:ext cx="2313938" cy="77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App Store PNG Logo, Apple Store (iOS) Icon Free Download - Free ...">
            <a:extLst>
              <a:ext uri="{FF2B5EF4-FFF2-40B4-BE49-F238E27FC236}">
                <a16:creationId xmlns:a16="http://schemas.microsoft.com/office/drawing/2014/main" xmlns="" id="{AC953838-52DD-498D-97B1-E1E01DE86F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21"/>
          <a:stretch/>
        </p:blipFill>
        <p:spPr bwMode="auto">
          <a:xfrm>
            <a:off x="2650434" y="3454544"/>
            <a:ext cx="2313938" cy="77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5">
            <a:extLst>
              <a:ext uri="{FF2B5EF4-FFF2-40B4-BE49-F238E27FC236}">
                <a16:creationId xmlns:a16="http://schemas.microsoft.com/office/drawing/2014/main" xmlns="" id="{2670E16E-9C13-4B45-B07C-E82FAF78527F}"/>
              </a:ext>
            </a:extLst>
          </p:cNvPr>
          <p:cNvSpPr/>
          <p:nvPr/>
        </p:nvSpPr>
        <p:spPr bwMode="auto">
          <a:xfrm>
            <a:off x="5" y="315519"/>
            <a:ext cx="9143998" cy="6000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26">
            <a:extLst>
              <a:ext uri="{FF2B5EF4-FFF2-40B4-BE49-F238E27FC236}">
                <a16:creationId xmlns:a16="http://schemas.microsoft.com/office/drawing/2014/main" xmlns="" id="{91FE6DDC-6388-49A9-90BD-49683FBB468F}"/>
              </a:ext>
            </a:extLst>
          </p:cNvPr>
          <p:cNvSpPr/>
          <p:nvPr/>
        </p:nvSpPr>
        <p:spPr>
          <a:xfrm>
            <a:off x="416491" y="271123"/>
            <a:ext cx="82972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uk-UA" sz="4000" dirty="0">
                <a:solidFill>
                  <a:prstClr val="black"/>
                </a:solidFill>
                <a:cs typeface="Arial" panose="020B0604020202020204" pitchFamily="34" charset="0"/>
              </a:rPr>
              <a:t>Мобільний додаток </a:t>
            </a:r>
            <a:r>
              <a:rPr lang="uk-UA" sz="4000" dirty="0" err="1">
                <a:solidFill>
                  <a:prstClr val="black"/>
                </a:solidFill>
                <a:cs typeface="Arial" panose="020B0604020202020204" pitchFamily="34" charset="0"/>
              </a:rPr>
              <a:t>Ecolabel</a:t>
            </a:r>
            <a:r>
              <a:rPr lang="uk-UA" sz="4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uk-UA" sz="4000" dirty="0" err="1">
                <a:solidFill>
                  <a:prstClr val="black"/>
                </a:solidFill>
                <a:cs typeface="Arial" panose="020B0604020202020204" pitchFamily="34" charset="0"/>
              </a:rPr>
              <a:t>Guide</a:t>
            </a:r>
            <a:endParaRPr lang="uk-UA" sz="4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3" name="Rectangle 28">
            <a:extLst>
              <a:ext uri="{FF2B5EF4-FFF2-40B4-BE49-F238E27FC236}">
                <a16:creationId xmlns:a16="http://schemas.microsoft.com/office/drawing/2014/main" xmlns="" id="{38D9937F-C202-420D-A544-76FDD17391DD}"/>
              </a:ext>
            </a:extLst>
          </p:cNvPr>
          <p:cNvSpPr/>
          <p:nvPr/>
        </p:nvSpPr>
        <p:spPr bwMode="auto">
          <a:xfrm>
            <a:off x="8815424" y="4830366"/>
            <a:ext cx="328565" cy="313134"/>
          </a:xfrm>
          <a:prstGeom prst="rect">
            <a:avLst/>
          </a:prstGeom>
          <a:solidFill>
            <a:srgbClr val="FAC5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9343"/>
              </a:solidFill>
            </a:endParaRPr>
          </a:p>
        </p:txBody>
      </p:sp>
      <p:sp>
        <p:nvSpPr>
          <p:cNvPr id="14" name="Rectangle 898">
            <a:extLst>
              <a:ext uri="{FF2B5EF4-FFF2-40B4-BE49-F238E27FC236}">
                <a16:creationId xmlns:a16="http://schemas.microsoft.com/office/drawing/2014/main" xmlns="" id="{D09BED6E-61E6-4800-9797-E652EA0CEDEA}"/>
              </a:ext>
            </a:extLst>
          </p:cNvPr>
          <p:cNvSpPr/>
          <p:nvPr/>
        </p:nvSpPr>
        <p:spPr bwMode="auto">
          <a:xfrm>
            <a:off x="8815425" y="-13096"/>
            <a:ext cx="328613" cy="328613"/>
          </a:xfrm>
          <a:prstGeom prst="rect">
            <a:avLst/>
          </a:prstGeom>
          <a:solidFill>
            <a:srgbClr val="C08D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407D3D"/>
              </a:solidFill>
            </a:endParaRPr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xmlns="" id="{161A96EA-7B9F-4CD9-9504-197100F700A1}"/>
              </a:ext>
            </a:extLst>
          </p:cNvPr>
          <p:cNvSpPr/>
          <p:nvPr/>
        </p:nvSpPr>
        <p:spPr bwMode="auto">
          <a:xfrm>
            <a:off x="8486673" y="4509875"/>
            <a:ext cx="328613" cy="323850"/>
          </a:xfrm>
          <a:prstGeom prst="rect">
            <a:avLst/>
          </a:prstGeom>
          <a:solidFill>
            <a:srgbClr val="FAC5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93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7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</Words>
  <Application>Microsoft Office PowerPoint</Application>
  <PresentationFormat>Экран (16:9)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3_Тема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</dc:creator>
  <cp:lastModifiedBy>g</cp:lastModifiedBy>
  <cp:revision>3</cp:revision>
  <dcterms:created xsi:type="dcterms:W3CDTF">2020-09-23T10:48:14Z</dcterms:created>
  <dcterms:modified xsi:type="dcterms:W3CDTF">2020-09-23T11:24:11Z</dcterms:modified>
</cp:coreProperties>
</file>